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88" r:id="rId4"/>
    <p:sldId id="260"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cs-CZ" smtClean="0"/>
              <a:t>Kliknutím lze upravit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7" name="Date Placeholder 6"/>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cs-CZ">
              <a:solidFill>
                <a:prstClr val="black">
                  <a:lumMod val="65000"/>
                  <a:lumOff val="35000"/>
                </a:prstClr>
              </a:solidFill>
            </a:endParaRPr>
          </a:p>
        </p:txBody>
      </p:sp>
    </p:spTree>
    <p:extLst>
      <p:ext uri="{BB962C8B-B14F-4D97-AF65-F5344CB8AC3E}">
        <p14:creationId xmlns:p14="http://schemas.microsoft.com/office/powerpoint/2010/main" val="230323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cs-CZ">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87864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cs-CZ">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311798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cs-CZ">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388162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cs-CZ">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79108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5" name="Date Placeholder 4"/>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cs-CZ">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141645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cs-CZ">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8003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cs-CZ">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377355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cs-CZ">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101829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cs-CZ" smtClean="0"/>
              <a:t>Kliknutím lze upravit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cs-CZ">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151703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cs-CZ" smtClean="0"/>
              <a:t>Kliknutím lze upravit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cs-CZ">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77207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8660FE9-79F5-4347-868A-24FCC8E88C15}" type="datetimeFigureOut">
              <a:rPr lang="cs-CZ" smtClean="0">
                <a:solidFill>
                  <a:prstClr val="black">
                    <a:lumMod val="65000"/>
                    <a:lumOff val="35000"/>
                  </a:prstClr>
                </a:solidFill>
              </a:rPr>
              <a:pPr/>
              <a:t>21.10.2021</a:t>
            </a:fld>
            <a:endParaRPr lang="cs-CZ">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cs-CZ">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5710029-98A9-489D-A8B9-E0AEACC7B46A}" type="slidenum">
              <a:rPr lang="cs-CZ" smtClean="0">
                <a:solidFill>
                  <a:prstClr val="black">
                    <a:lumMod val="65000"/>
                    <a:lumOff val="35000"/>
                  </a:prstClr>
                </a:solidFill>
              </a:rPr>
              <a:pPr/>
              <a:t>‹#›</a:t>
            </a:fld>
            <a:endParaRPr lang="cs-CZ">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83655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359/1999 Sb. o sociálně-právní ochraně dětí</a:t>
            </a:r>
          </a:p>
        </p:txBody>
      </p:sp>
      <p:sp>
        <p:nvSpPr>
          <p:cNvPr id="3" name="Zástupný symbol pro obsah 2"/>
          <p:cNvSpPr>
            <a:spLocks noGrp="1"/>
          </p:cNvSpPr>
          <p:nvPr>
            <p:ph idx="1"/>
          </p:nvPr>
        </p:nvSpPr>
        <p:spPr>
          <a:xfrm>
            <a:off x="457200" y="1600200"/>
            <a:ext cx="8229600" cy="4709120"/>
          </a:xfrm>
        </p:spPr>
        <p:txBody>
          <a:bodyPr>
            <a:normAutofit fontScale="92500" lnSpcReduction="10000"/>
          </a:bodyPr>
          <a:lstStyle/>
          <a:p>
            <a:pPr>
              <a:buNone/>
            </a:pPr>
            <a:r>
              <a:rPr lang="cs-CZ" dirty="0"/>
              <a:t>SPOD se rozumí zejména:</a:t>
            </a:r>
          </a:p>
          <a:p>
            <a:r>
              <a:rPr lang="cs-CZ" dirty="0"/>
              <a:t>Ochrana práva dítěte na příznivý vývoj a řádnou výchovu</a:t>
            </a:r>
          </a:p>
          <a:p>
            <a:r>
              <a:rPr lang="cs-CZ" dirty="0"/>
              <a:t>Ochrana oprávněných zájmů dítěte vč. jmění</a:t>
            </a:r>
          </a:p>
          <a:p>
            <a:r>
              <a:rPr lang="cs-CZ" dirty="0"/>
              <a:t>Působení směřující k obnovení narušených funkcí rodiny</a:t>
            </a:r>
          </a:p>
          <a:p>
            <a:r>
              <a:rPr lang="cs-CZ" dirty="0"/>
              <a:t>Zabezpečení náhradního prostředí pro dítě</a:t>
            </a:r>
          </a:p>
          <a:p>
            <a:r>
              <a:rPr lang="cs-CZ" dirty="0"/>
              <a:t>Dítětem se rozumí nezletilá osoba</a:t>
            </a:r>
          </a:p>
          <a:p>
            <a:pPr>
              <a:buNone/>
            </a:pPr>
            <a:r>
              <a:rPr lang="cs-CZ" dirty="0"/>
              <a:t>Orgány SPOD: KÚ, OÚ s rozšířenou působností, OÚ, ministerstvo, Úřad pro mezinárodněprávní ochranu dětí, ÚP – krajské pobočky</a:t>
            </a:r>
          </a:p>
          <a:p>
            <a:pPr>
              <a:buNone/>
            </a:pPr>
            <a:r>
              <a:rPr lang="cs-CZ" dirty="0"/>
              <a:t>Ochranu dále zajišťují: obce, kraje, komise pro sociálně-právní ochranu dětí, další právnické a fyzické osoby s pověřením</a:t>
            </a:r>
          </a:p>
          <a:p>
            <a:pPr>
              <a:buNone/>
            </a:pPr>
            <a:endParaRPr lang="cs-CZ" dirty="0"/>
          </a:p>
        </p:txBody>
      </p:sp>
    </p:spTree>
    <p:extLst>
      <p:ext uri="{BB962C8B-B14F-4D97-AF65-F5344CB8AC3E}">
        <p14:creationId xmlns:p14="http://schemas.microsoft.com/office/powerpoint/2010/main" val="830467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2EC7D5A-6D7A-405F-B059-663CF193F606}"/>
              </a:ext>
            </a:extLst>
          </p:cNvPr>
          <p:cNvSpPr>
            <a:spLocks noGrp="1"/>
          </p:cNvSpPr>
          <p:nvPr>
            <p:ph type="title"/>
          </p:nvPr>
        </p:nvSpPr>
        <p:spPr/>
        <p:txBody>
          <a:bodyPr/>
          <a:lstStyle/>
          <a:p>
            <a:r>
              <a:rPr lang="cs-CZ" dirty="0"/>
              <a:t>Výchovná opatření</a:t>
            </a:r>
          </a:p>
        </p:txBody>
      </p:sp>
      <p:sp>
        <p:nvSpPr>
          <p:cNvPr id="3" name="Zástupný symbol pro obsah 2">
            <a:extLst>
              <a:ext uri="{FF2B5EF4-FFF2-40B4-BE49-F238E27FC236}">
                <a16:creationId xmlns:a16="http://schemas.microsoft.com/office/drawing/2014/main" xmlns="" id="{8212D223-787A-4E18-9B44-3FD3ECFC58E7}"/>
              </a:ext>
            </a:extLst>
          </p:cNvPr>
          <p:cNvSpPr>
            <a:spLocks noGrp="1"/>
          </p:cNvSpPr>
          <p:nvPr>
            <p:ph idx="1"/>
          </p:nvPr>
        </p:nvSpPr>
        <p:spPr/>
        <p:txBody>
          <a:bodyPr>
            <a:normAutofit fontScale="92500" lnSpcReduction="20000"/>
          </a:bodyPr>
          <a:lstStyle/>
          <a:p>
            <a:r>
              <a:rPr lang="cs-CZ" dirty="0"/>
              <a:t>OU může:</a:t>
            </a:r>
          </a:p>
          <a:p>
            <a:pPr marL="514350" indent="-514350">
              <a:buAutoNum type="alphaLcParenR"/>
            </a:pPr>
            <a:r>
              <a:rPr lang="cs-CZ" dirty="0"/>
              <a:t>Napomenout vhodným způsobem dítě, rodiče, jiné osoby odpovědné za výchovu dítěte</a:t>
            </a:r>
          </a:p>
          <a:p>
            <a:pPr marL="514350" indent="-514350">
              <a:buAutoNum type="alphaLcParenR"/>
            </a:pPr>
            <a:r>
              <a:rPr lang="cs-CZ" dirty="0"/>
              <a:t>Stanovit nad dítětem dohled a provádět jej za součinnosti školy, popř. dalších institucí a osob</a:t>
            </a:r>
          </a:p>
          <a:p>
            <a:pPr marL="514350" indent="-514350">
              <a:buAutoNum type="alphaLcParenR"/>
            </a:pPr>
            <a:r>
              <a:rPr lang="cs-CZ" dirty="0"/>
              <a:t>Uložit dítěti, rodičům nebo jiným osobám odpovědným za výchovu omezení bránící působení škodlivých vlivů na výchovu dítěte, zejména zákaz určitých činností, návštěv určitých míst, akcí nebo zařízení nevhodných vzhledem k osobě dítěte a jeho vývoji</a:t>
            </a:r>
          </a:p>
          <a:p>
            <a:pPr marL="514350" indent="-514350">
              <a:buAutoNum type="alphaLcParenR"/>
            </a:pPr>
            <a:r>
              <a:rPr lang="cs-CZ" dirty="0"/>
              <a:t>Uložit využít odbornou poradenskou pomoc nebo povinnost účastnit se prvního setkání se zapsaným mediátorem v rozsahu 3 hodin nebo terapie</a:t>
            </a:r>
          </a:p>
          <a:p>
            <a:pPr marL="0" indent="0">
              <a:buNone/>
            </a:pPr>
            <a:r>
              <a:rPr lang="cs-CZ" b="1" dirty="0"/>
              <a:t>Neučinil-li tak OU, může o těchto výchovných opatřeních za stejných podmínek rozhodnout soud. </a:t>
            </a:r>
          </a:p>
        </p:txBody>
      </p:sp>
    </p:spTree>
    <p:extLst>
      <p:ext uri="{BB962C8B-B14F-4D97-AF65-F5344CB8AC3E}">
        <p14:creationId xmlns:p14="http://schemas.microsoft.com/office/powerpoint/2010/main" val="4251695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058CF95-E4E1-4208-A1A6-B24998FD90D6}"/>
              </a:ext>
            </a:extLst>
          </p:cNvPr>
          <p:cNvSpPr>
            <a:spLocks noGrp="1"/>
          </p:cNvSpPr>
          <p:nvPr>
            <p:ph type="title"/>
          </p:nvPr>
        </p:nvSpPr>
        <p:spPr/>
        <p:txBody>
          <a:bodyPr/>
          <a:lstStyle/>
          <a:p>
            <a:r>
              <a:rPr lang="cs-CZ" dirty="0"/>
              <a:t>Opatření SPOD</a:t>
            </a:r>
          </a:p>
        </p:txBody>
      </p:sp>
      <p:sp>
        <p:nvSpPr>
          <p:cNvPr id="3" name="Zástupný symbol pro obsah 2">
            <a:extLst>
              <a:ext uri="{FF2B5EF4-FFF2-40B4-BE49-F238E27FC236}">
                <a16:creationId xmlns:a16="http://schemas.microsoft.com/office/drawing/2014/main" xmlns="" id="{9FF91B98-854B-417C-BEA0-9AD2B1367EF9}"/>
              </a:ext>
            </a:extLst>
          </p:cNvPr>
          <p:cNvSpPr>
            <a:spLocks noGrp="1"/>
          </p:cNvSpPr>
          <p:nvPr>
            <p:ph idx="1"/>
          </p:nvPr>
        </p:nvSpPr>
        <p:spPr/>
        <p:txBody>
          <a:bodyPr>
            <a:normAutofit fontScale="85000" lnSpcReduction="20000"/>
          </a:bodyPr>
          <a:lstStyle/>
          <a:p>
            <a:r>
              <a:rPr lang="cs-CZ" dirty="0"/>
              <a:t>Vyžaduje-li to zájem dítěte a výchovná opatření nevedla k nápravě, může soud dočasně odejmout dítě z péče rodičů nebo jiné osoby; přitom dítěti nařídí nejdéle na 3 měsíce pobyt ve</a:t>
            </a:r>
          </a:p>
          <a:p>
            <a:pPr marL="514350" indent="-514350">
              <a:buAutoNum type="alphaLcParenR"/>
            </a:pPr>
            <a:r>
              <a:rPr lang="cs-CZ" dirty="0"/>
              <a:t>SVP nebo ZDVOP</a:t>
            </a:r>
          </a:p>
          <a:p>
            <a:pPr marL="514350" indent="-514350">
              <a:buAutoNum type="alphaLcParenR"/>
            </a:pPr>
            <a:r>
              <a:rPr lang="cs-CZ" dirty="0"/>
              <a:t>Zařízení poskytovatele zdravotních služeb nebo v domově pro osoby se zdravotním postižením.</a:t>
            </a:r>
          </a:p>
          <a:p>
            <a:r>
              <a:rPr lang="cs-CZ" dirty="0"/>
              <a:t>Není-li možné zajistit potřebnou ochranu a pomoc jiným výchovným opatřením, může soud rozhodnout o svěření dítěte do jiné péče, jde-li o dítě</a:t>
            </a:r>
          </a:p>
          <a:p>
            <a:pPr marL="514350" indent="-514350">
              <a:buAutoNum type="alphaLcParenR"/>
            </a:pPr>
            <a:r>
              <a:rPr lang="cs-CZ" dirty="0"/>
              <a:t>Které se ocitlo ve stavu nedostatku řádné péče nebo je-li život dítěte, jeho normální vývoj nebo jeho jiný důležitý zájem vážně ohrožen nebo narušen</a:t>
            </a:r>
          </a:p>
          <a:p>
            <a:pPr marL="514350" indent="-514350">
              <a:buAutoNum type="alphaLcParenR"/>
            </a:pPr>
            <a:r>
              <a:rPr lang="cs-CZ" dirty="0"/>
              <a:t>Které se ocitlo bez péče, je tělesně nebo duševně týrané nebo zneužívané nebo se ocitlo v prostředí nebo situaci, které ohrožují jeho základní práva</a:t>
            </a:r>
          </a:p>
        </p:txBody>
      </p:sp>
    </p:spTree>
    <p:extLst>
      <p:ext uri="{BB962C8B-B14F-4D97-AF65-F5344CB8AC3E}">
        <p14:creationId xmlns:p14="http://schemas.microsoft.com/office/powerpoint/2010/main" val="339714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8BE5D70-FE80-47B7-A783-7109C475DB53}"/>
              </a:ext>
            </a:extLst>
          </p:cNvPr>
          <p:cNvSpPr>
            <a:spLocks noGrp="1"/>
          </p:cNvSpPr>
          <p:nvPr>
            <p:ph type="title"/>
          </p:nvPr>
        </p:nvSpPr>
        <p:spPr/>
        <p:txBody>
          <a:bodyPr/>
          <a:lstStyle/>
          <a:p>
            <a:r>
              <a:rPr lang="cs-CZ" dirty="0"/>
              <a:t>Opatření na ochranu dětí</a:t>
            </a:r>
          </a:p>
        </p:txBody>
      </p:sp>
      <p:sp>
        <p:nvSpPr>
          <p:cNvPr id="3" name="Zástupný symbol pro obsah 2">
            <a:extLst>
              <a:ext uri="{FF2B5EF4-FFF2-40B4-BE49-F238E27FC236}">
                <a16:creationId xmlns:a16="http://schemas.microsoft.com/office/drawing/2014/main" xmlns="" id="{D589A649-7A37-495A-8079-AC863DD7A962}"/>
              </a:ext>
            </a:extLst>
          </p:cNvPr>
          <p:cNvSpPr>
            <a:spLocks noGrp="1"/>
          </p:cNvSpPr>
          <p:nvPr>
            <p:ph idx="1"/>
          </p:nvPr>
        </p:nvSpPr>
        <p:spPr/>
        <p:txBody>
          <a:bodyPr>
            <a:normAutofit fontScale="92500"/>
          </a:bodyPr>
          <a:lstStyle/>
          <a:p>
            <a:r>
              <a:rPr lang="cs-CZ" dirty="0"/>
              <a:t>OU podává návrh soudu</a:t>
            </a:r>
          </a:p>
          <a:p>
            <a:pPr marL="514350" indent="-514350">
              <a:buAutoNum type="alphaLcParenR"/>
            </a:pPr>
            <a:r>
              <a:rPr lang="cs-CZ" dirty="0"/>
              <a:t>Na rozhodnutí, zda je třeba souhlasu rodiče k osvojení dítěte</a:t>
            </a:r>
          </a:p>
          <a:p>
            <a:pPr marL="514350" indent="-514350">
              <a:buAutoNum type="alphaLcParenR"/>
            </a:pPr>
            <a:r>
              <a:rPr lang="cs-CZ" dirty="0"/>
              <a:t>Na omezení nebo zbavení rodičovské odpovědnosti</a:t>
            </a:r>
          </a:p>
          <a:p>
            <a:pPr marL="514350" indent="-514350">
              <a:buAutoNum type="alphaLcParenR"/>
            </a:pPr>
            <a:r>
              <a:rPr lang="cs-CZ" dirty="0"/>
              <a:t>Na nařízení ústavní výchovy</a:t>
            </a:r>
          </a:p>
          <a:p>
            <a:pPr marL="514350" indent="-514350">
              <a:buAutoNum type="alphaLcParenR"/>
            </a:pPr>
            <a:r>
              <a:rPr lang="cs-CZ" dirty="0"/>
              <a:t>Na prodloužení nebo zrušení ústavní výchovy</a:t>
            </a:r>
          </a:p>
          <a:p>
            <a:pPr marL="514350" indent="-514350">
              <a:buAutoNum type="alphaLcParenR"/>
            </a:pPr>
            <a:r>
              <a:rPr lang="cs-CZ" dirty="0"/>
              <a:t>Na svěření dítěte do ZDVOP</a:t>
            </a:r>
          </a:p>
          <a:p>
            <a:pPr marL="514350" indent="-514350">
              <a:buAutoNum type="alphaLcParenR"/>
            </a:pPr>
            <a:r>
              <a:rPr lang="cs-CZ"/>
              <a:t>Na svěření </a:t>
            </a:r>
            <a:r>
              <a:rPr lang="cs-CZ" dirty="0"/>
              <a:t>dítěte do pěstounské péče</a:t>
            </a:r>
          </a:p>
          <a:p>
            <a:pPr marL="514350" indent="-514350">
              <a:buAutoNum type="alphaLcParenR"/>
            </a:pPr>
            <a:r>
              <a:rPr lang="cs-CZ" dirty="0"/>
              <a:t>Na nařízení výchovného opatření</a:t>
            </a:r>
          </a:p>
          <a:p>
            <a:pPr marL="514350" indent="-514350">
              <a:buAutoNum type="alphaLcParenR"/>
            </a:pPr>
            <a:r>
              <a:rPr lang="cs-CZ" dirty="0"/>
              <a:t>Na přemístění dítěte do jiného zařízení ústavní nebo ochranné péče</a:t>
            </a:r>
          </a:p>
        </p:txBody>
      </p:sp>
    </p:spTree>
    <p:extLst>
      <p:ext uri="{BB962C8B-B14F-4D97-AF65-F5344CB8AC3E}">
        <p14:creationId xmlns:p14="http://schemas.microsoft.com/office/powerpoint/2010/main" val="1475915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D50EFC1-7BF2-49AC-8D8F-18A163B46BE7}"/>
              </a:ext>
            </a:extLst>
          </p:cNvPr>
          <p:cNvSpPr>
            <a:spLocks noGrp="1"/>
          </p:cNvSpPr>
          <p:nvPr>
            <p:ph type="title"/>
          </p:nvPr>
        </p:nvSpPr>
        <p:spPr>
          <a:xfrm>
            <a:off x="457200" y="404664"/>
            <a:ext cx="8229600" cy="1728192"/>
          </a:xfrm>
        </p:spPr>
        <p:txBody>
          <a:bodyPr/>
          <a:lstStyle/>
          <a:p>
            <a:r>
              <a:rPr lang="cs-CZ" dirty="0"/>
              <a:t>Ústavní a ochranná výchova</a:t>
            </a:r>
          </a:p>
        </p:txBody>
      </p:sp>
      <p:sp>
        <p:nvSpPr>
          <p:cNvPr id="3" name="Zástupný symbol pro obsah 2">
            <a:extLst>
              <a:ext uri="{FF2B5EF4-FFF2-40B4-BE49-F238E27FC236}">
                <a16:creationId xmlns:a16="http://schemas.microsoft.com/office/drawing/2014/main" xmlns="" id="{69533F6D-E350-4896-8B4D-05BA3D02FC5F}"/>
              </a:ext>
            </a:extLst>
          </p:cNvPr>
          <p:cNvSpPr>
            <a:spLocks noGrp="1"/>
          </p:cNvSpPr>
          <p:nvPr>
            <p:ph idx="1"/>
          </p:nvPr>
        </p:nvSpPr>
        <p:spPr>
          <a:xfrm>
            <a:off x="457200" y="2924944"/>
            <a:ext cx="8229600" cy="3201219"/>
          </a:xfrm>
        </p:spPr>
        <p:txBody>
          <a:bodyPr/>
          <a:lstStyle/>
          <a:p>
            <a:r>
              <a:rPr lang="cs-CZ" dirty="0"/>
              <a:t>OU sleduje dodržování práv dítěte ve školských zařízeních pro výkon ústavní a ochranné výchovy, v dětských domovech a obdobných ústavech. </a:t>
            </a:r>
          </a:p>
          <a:p>
            <a:pPr marL="514350" indent="-514350">
              <a:buAutoNum type="alphaLcParenR"/>
            </a:pPr>
            <a:r>
              <a:rPr lang="cs-CZ" dirty="0"/>
              <a:t>Je povinen 1x za tři měsíce navštívit dítě</a:t>
            </a:r>
          </a:p>
          <a:p>
            <a:pPr marL="514350" indent="-514350">
              <a:buAutoNum type="alphaLcParenR"/>
            </a:pPr>
            <a:r>
              <a:rPr lang="cs-CZ" dirty="0"/>
              <a:t>1x za tři měsíce navštívit rodiče dítěte</a:t>
            </a:r>
          </a:p>
        </p:txBody>
      </p:sp>
    </p:spTree>
    <p:extLst>
      <p:ext uri="{BB962C8B-B14F-4D97-AF65-F5344CB8AC3E}">
        <p14:creationId xmlns:p14="http://schemas.microsoft.com/office/powerpoint/2010/main" val="1012049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4030B4-591D-4076-87C3-1E7CBA8304C2}"/>
              </a:ext>
            </a:extLst>
          </p:cNvPr>
          <p:cNvSpPr>
            <a:spLocks noGrp="1"/>
          </p:cNvSpPr>
          <p:nvPr>
            <p:ph type="title"/>
          </p:nvPr>
        </p:nvSpPr>
        <p:spPr>
          <a:xfrm>
            <a:off x="457200" y="0"/>
            <a:ext cx="8229600" cy="2348880"/>
          </a:xfrm>
        </p:spPr>
        <p:txBody>
          <a:bodyPr>
            <a:normAutofit/>
          </a:bodyPr>
          <a:lstStyle/>
          <a:p>
            <a:r>
              <a:rPr lang="cs-CZ" dirty="0"/>
              <a:t>Péče o děti vyžadující zvýšenou pozornost</a:t>
            </a:r>
          </a:p>
        </p:txBody>
      </p:sp>
      <p:sp>
        <p:nvSpPr>
          <p:cNvPr id="3" name="Zástupný symbol pro obsah 2">
            <a:extLst>
              <a:ext uri="{FF2B5EF4-FFF2-40B4-BE49-F238E27FC236}">
                <a16:creationId xmlns:a16="http://schemas.microsoft.com/office/drawing/2014/main" xmlns="" id="{3D87CFE0-C109-45C9-8AF0-3C0403DA8D05}"/>
              </a:ext>
            </a:extLst>
          </p:cNvPr>
          <p:cNvSpPr>
            <a:spLocks noGrp="1"/>
          </p:cNvSpPr>
          <p:nvPr>
            <p:ph idx="1"/>
          </p:nvPr>
        </p:nvSpPr>
        <p:spPr>
          <a:xfrm>
            <a:off x="457200" y="2780928"/>
            <a:ext cx="8229600" cy="3345235"/>
          </a:xfrm>
        </p:spPr>
        <p:txBody>
          <a:bodyPr/>
          <a:lstStyle/>
          <a:p>
            <a:r>
              <a:rPr lang="cs-CZ" dirty="0"/>
              <a:t>Tuto  péči zajišťuje sociální kuratela, která spočívá v provádění opatření směřující k odstranění, zmírnění nebo zamezení prohlubování anebo opakování poruch psychického, fyzického a sociálního vývoje dítěte. </a:t>
            </a:r>
          </a:p>
          <a:p>
            <a:r>
              <a:rPr lang="cs-CZ" dirty="0"/>
              <a:t>Vykonává ji kurátor pro děti a mládež</a:t>
            </a:r>
          </a:p>
        </p:txBody>
      </p:sp>
    </p:spTree>
    <p:extLst>
      <p:ext uri="{BB962C8B-B14F-4D97-AF65-F5344CB8AC3E}">
        <p14:creationId xmlns:p14="http://schemas.microsoft.com/office/powerpoint/2010/main" val="592294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85BCDDE-2BC5-4680-8A04-7ACEFD2F0628}"/>
              </a:ext>
            </a:extLst>
          </p:cNvPr>
          <p:cNvSpPr>
            <a:spLocks noGrp="1"/>
          </p:cNvSpPr>
          <p:nvPr>
            <p:ph type="title"/>
          </p:nvPr>
        </p:nvSpPr>
        <p:spPr>
          <a:xfrm>
            <a:off x="457200" y="0"/>
            <a:ext cx="8229600" cy="1196752"/>
          </a:xfrm>
        </p:spPr>
        <p:txBody>
          <a:bodyPr/>
          <a:lstStyle/>
          <a:p>
            <a:r>
              <a:rPr lang="cs-CZ" dirty="0"/>
              <a:t>Společná ustanovení</a:t>
            </a:r>
          </a:p>
        </p:txBody>
      </p:sp>
      <p:sp>
        <p:nvSpPr>
          <p:cNvPr id="3" name="Zástupný symbol pro obsah 2">
            <a:extLst>
              <a:ext uri="{FF2B5EF4-FFF2-40B4-BE49-F238E27FC236}">
                <a16:creationId xmlns:a16="http://schemas.microsoft.com/office/drawing/2014/main" xmlns="" id="{05BF3027-791F-474A-B187-D1D6B57003DC}"/>
              </a:ext>
            </a:extLst>
          </p:cNvPr>
          <p:cNvSpPr>
            <a:spLocks noGrp="1"/>
          </p:cNvSpPr>
          <p:nvPr>
            <p:ph idx="1"/>
          </p:nvPr>
        </p:nvSpPr>
        <p:spPr>
          <a:xfrm>
            <a:off x="457200" y="1988840"/>
            <a:ext cx="8229600" cy="4137323"/>
          </a:xfrm>
        </p:spPr>
        <p:txBody>
          <a:bodyPr>
            <a:normAutofit fontScale="92500" lnSpcReduction="20000"/>
          </a:bodyPr>
          <a:lstStyle/>
          <a:p>
            <a:r>
              <a:rPr lang="cs-CZ" dirty="0"/>
              <a:t>OU je mj. povinen OČTŘ oznamovat skutečnosti nasvědčující tomu, že byl spáchán na dítěti trestný čin, nebo že dítě bylo použito ke spáchání TČ, nebo že dochází k násilí mezi rodiči v domácnosti obývané dítětem, nebo že není plněna vyživovací povinnost k dítěti. </a:t>
            </a:r>
          </a:p>
          <a:p>
            <a:r>
              <a:rPr lang="cs-CZ" dirty="0"/>
              <a:t>Zaměstnanci jsou oprávněni v souvislosti s plněním úkolů navštěvovat dítě a rodinu, v obydlí, zjišťovat v místě bydliště dítěte, ve škole a ŠZ, v zaměstnání nebo jiném prostředí, kde se dítě zdržuje, jak rodiče o dítě pečují, v jakých soc. podmínkách dítě žije a jaké má dítě chování. </a:t>
            </a:r>
          </a:p>
          <a:p>
            <a:r>
              <a:rPr lang="cs-CZ" dirty="0"/>
              <a:t>Zaměstnanci jsou oprávněni pořídit obrazové snímky a záznamy dítěte a prostředí.</a:t>
            </a:r>
          </a:p>
        </p:txBody>
      </p:sp>
    </p:spTree>
    <p:extLst>
      <p:ext uri="{BB962C8B-B14F-4D97-AF65-F5344CB8AC3E}">
        <p14:creationId xmlns:p14="http://schemas.microsoft.com/office/powerpoint/2010/main" val="2705258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4280E0-5A2D-4226-9A8F-ED24ADA16753}"/>
              </a:ext>
            </a:extLst>
          </p:cNvPr>
          <p:cNvSpPr>
            <a:spLocks noGrp="1"/>
          </p:cNvSpPr>
          <p:nvPr>
            <p:ph type="title"/>
          </p:nvPr>
        </p:nvSpPr>
        <p:spPr>
          <a:xfrm>
            <a:off x="457200" y="0"/>
            <a:ext cx="8229600" cy="2060848"/>
          </a:xfrm>
        </p:spPr>
        <p:txBody>
          <a:bodyPr/>
          <a:lstStyle/>
          <a:p>
            <a:r>
              <a:rPr lang="cs-CZ" dirty="0"/>
              <a:t>Povinnosti dalších subjektů</a:t>
            </a:r>
          </a:p>
        </p:txBody>
      </p:sp>
      <p:sp>
        <p:nvSpPr>
          <p:cNvPr id="3" name="Zástupný symbol pro obsah 2">
            <a:extLst>
              <a:ext uri="{FF2B5EF4-FFF2-40B4-BE49-F238E27FC236}">
                <a16:creationId xmlns:a16="http://schemas.microsoft.com/office/drawing/2014/main" xmlns="" id="{F9876AC1-8F08-4B3F-85AE-3A1D99577210}"/>
              </a:ext>
            </a:extLst>
          </p:cNvPr>
          <p:cNvSpPr>
            <a:spLocks noGrp="1"/>
          </p:cNvSpPr>
          <p:nvPr>
            <p:ph idx="1"/>
          </p:nvPr>
        </p:nvSpPr>
        <p:spPr>
          <a:xfrm>
            <a:off x="457200" y="2636912"/>
            <a:ext cx="8229600" cy="3489251"/>
          </a:xfrm>
        </p:spPr>
        <p:txBody>
          <a:bodyPr/>
          <a:lstStyle/>
          <a:p>
            <a:r>
              <a:rPr lang="cs-CZ" dirty="0"/>
              <a:t>Na výzvu OSPOD jsou školy a ŠZ povinni sdělit bezplatně údaje potřebné pro poskytnutí SPO.</a:t>
            </a:r>
          </a:p>
          <a:p>
            <a:r>
              <a:rPr lang="cs-CZ" dirty="0"/>
              <a:t>Rodiče jsou povinni spolupracovat, na výzvu se dostavovat k osobnímu jednání, umožnit návštěvu v obydlí.</a:t>
            </a:r>
          </a:p>
          <a:p>
            <a:r>
              <a:rPr lang="cs-CZ" dirty="0"/>
              <a:t>Rodiči může OSPOD uložit pořádkovou pokutu do 20 000,- Kč, nesplní-li tyto povinnosti. </a:t>
            </a:r>
          </a:p>
        </p:txBody>
      </p:sp>
    </p:spTree>
    <p:extLst>
      <p:ext uri="{BB962C8B-B14F-4D97-AF65-F5344CB8AC3E}">
        <p14:creationId xmlns:p14="http://schemas.microsoft.com/office/powerpoint/2010/main" val="3169365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Spolupráce škol a OSPOD</a:t>
            </a:r>
            <a:endParaRPr lang="cs-CZ" dirty="0"/>
          </a:p>
        </p:txBody>
      </p:sp>
      <p:sp>
        <p:nvSpPr>
          <p:cNvPr id="3" name="Zástupný symbol pro obsah 2"/>
          <p:cNvSpPr>
            <a:spLocks noGrp="1"/>
          </p:cNvSpPr>
          <p:nvPr>
            <p:ph idx="1"/>
          </p:nvPr>
        </p:nvSpPr>
        <p:spPr>
          <a:xfrm>
            <a:off x="457200" y="1772816"/>
            <a:ext cx="8229600" cy="4353347"/>
          </a:xfrm>
        </p:spPr>
        <p:txBody>
          <a:bodyPr>
            <a:normAutofit fontScale="85000" lnSpcReduction="10000"/>
          </a:bodyPr>
          <a:lstStyle/>
          <a:p>
            <a:r>
              <a:rPr lang="cs-CZ" dirty="0" smtClean="0"/>
              <a:t>OSPOD je součást stání správy ve výkonu přenesené působnosti</a:t>
            </a:r>
          </a:p>
          <a:p>
            <a:r>
              <a:rPr lang="cs-CZ" dirty="0" smtClean="0"/>
              <a:t>Působnost včetně práv a povinností vymezena správním řádem a zákonem o Sociálně právní ochraně dětí</a:t>
            </a:r>
          </a:p>
          <a:p>
            <a:r>
              <a:rPr lang="cs-CZ" dirty="0" smtClean="0"/>
              <a:t>OSPOD je povinen po přijetí oznámení provést vyhodnocení situace dítěte a jeho rodiny a rozhodnout, zda se jedná o dítě ohrožené (dle § 6)</a:t>
            </a:r>
          </a:p>
          <a:p>
            <a:r>
              <a:rPr lang="cs-CZ" dirty="0" smtClean="0"/>
              <a:t>Jde o správní akt a z něj vyplývající soubor aktivit, jimiž je však nesporně velmi výrazně zasahováno do práv a povinností dotčených osob, kdy je dítě vzato pod zvláštní ochranu</a:t>
            </a:r>
          </a:p>
          <a:p>
            <a:r>
              <a:rPr lang="cs-CZ" dirty="0" smtClean="0"/>
              <a:t>Vyhodnocení musí být  ze strany OSPOD odůvodněno a být k němu zcela jasné důvody</a:t>
            </a:r>
          </a:p>
          <a:p>
            <a:r>
              <a:rPr lang="cs-CZ" dirty="0" smtClean="0"/>
              <a:t>Škola má právo na informaci, zda bylo dítě ze strany OSPOD vyhodnoceno jako ohrožené, pokud o to požádá</a:t>
            </a:r>
            <a:endParaRPr lang="cs-CZ" dirty="0"/>
          </a:p>
        </p:txBody>
      </p:sp>
    </p:spTree>
    <p:extLst>
      <p:ext uri="{BB962C8B-B14F-4D97-AF65-F5344CB8AC3E}">
        <p14:creationId xmlns:p14="http://schemas.microsoft.com/office/powerpoint/2010/main" val="1593608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lstStyle/>
          <a:p>
            <a:r>
              <a:rPr lang="cs-CZ" dirty="0" smtClean="0"/>
              <a:t>Spolupráce škol a OSPOD</a:t>
            </a:r>
            <a:endParaRPr lang="cs-CZ" dirty="0"/>
          </a:p>
        </p:txBody>
      </p:sp>
      <p:sp>
        <p:nvSpPr>
          <p:cNvPr id="3" name="Zástupný symbol pro obsah 2"/>
          <p:cNvSpPr>
            <a:spLocks noGrp="1"/>
          </p:cNvSpPr>
          <p:nvPr>
            <p:ph idx="1"/>
          </p:nvPr>
        </p:nvSpPr>
        <p:spPr>
          <a:xfrm>
            <a:off x="457200" y="1772816"/>
            <a:ext cx="8229600" cy="4353347"/>
          </a:xfrm>
        </p:spPr>
        <p:txBody>
          <a:bodyPr/>
          <a:lstStyle/>
          <a:p>
            <a:pPr marL="457200" indent="-457200">
              <a:buAutoNum type="alphaLcParenR"/>
            </a:pPr>
            <a:r>
              <a:rPr lang="cs-CZ" dirty="0" smtClean="0"/>
              <a:t>Poradenství – projednání nedostatků v chování s dítětem, včetně zjištění jeho názoru k věci, projednání s rodiči odstranění nedostatků ve výchově a zprostředkování poradenství při výchově a vzdělání dítěte – jednorázové poradenství</a:t>
            </a:r>
          </a:p>
          <a:p>
            <a:pPr marL="457200" indent="-457200">
              <a:buAutoNum type="alphaLcParenR"/>
            </a:pPr>
            <a:r>
              <a:rPr lang="cs-CZ" dirty="0" smtClean="0"/>
              <a:t>Práce s ohroženým dítětem – IPOD, případové konference</a:t>
            </a:r>
            <a:endParaRPr lang="cs-CZ" dirty="0"/>
          </a:p>
        </p:txBody>
      </p:sp>
    </p:spTree>
    <p:extLst>
      <p:ext uri="{BB962C8B-B14F-4D97-AF65-F5344CB8AC3E}">
        <p14:creationId xmlns:p14="http://schemas.microsoft.com/office/powerpoint/2010/main" val="396514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lstStyle/>
          <a:p>
            <a:r>
              <a:rPr lang="cs-CZ" dirty="0" smtClean="0"/>
              <a:t>Spolupráce škol a OSPOD</a:t>
            </a:r>
            <a:endParaRPr lang="cs-CZ" dirty="0"/>
          </a:p>
        </p:txBody>
      </p:sp>
      <p:sp>
        <p:nvSpPr>
          <p:cNvPr id="3" name="Zástupný symbol pro obsah 2"/>
          <p:cNvSpPr>
            <a:spLocks noGrp="1"/>
          </p:cNvSpPr>
          <p:nvPr>
            <p:ph idx="1"/>
          </p:nvPr>
        </p:nvSpPr>
        <p:spPr>
          <a:xfrm>
            <a:off x="457200" y="1484784"/>
            <a:ext cx="8229600" cy="4896544"/>
          </a:xfrm>
        </p:spPr>
        <p:txBody>
          <a:bodyPr>
            <a:normAutofit fontScale="85000" lnSpcReduction="20000"/>
          </a:bodyPr>
          <a:lstStyle/>
          <a:p>
            <a:pPr marL="457200" indent="-457200">
              <a:buAutoNum type="alphaLcParenR"/>
            </a:pPr>
            <a:r>
              <a:rPr lang="cs-CZ" b="1" dirty="0" smtClean="0">
                <a:solidFill>
                  <a:srgbClr val="FF0000"/>
                </a:solidFill>
              </a:rPr>
              <a:t>Možnost pomoci ze strany OSPOD </a:t>
            </a:r>
          </a:p>
          <a:p>
            <a:pPr marL="0" indent="0">
              <a:buNone/>
            </a:pPr>
            <a:r>
              <a:rPr lang="cs-CZ" dirty="0" smtClean="0"/>
              <a:t>OSPOD nemůže činit žádné aktivní kroky nad rámec poradenství, pokud vyhodnotí, že se nejedná o dítě ohrožené</a:t>
            </a:r>
          </a:p>
          <a:p>
            <a:pPr marL="0" indent="0">
              <a:buNone/>
            </a:pPr>
            <a:r>
              <a:rPr lang="cs-CZ" b="1" dirty="0" smtClean="0">
                <a:solidFill>
                  <a:srgbClr val="FF0000"/>
                </a:solidFill>
              </a:rPr>
              <a:t>b)</a:t>
            </a:r>
            <a:r>
              <a:rPr lang="cs-CZ" dirty="0" smtClean="0"/>
              <a:t> </a:t>
            </a:r>
            <a:r>
              <a:rPr lang="cs-CZ" b="1" dirty="0" smtClean="0">
                <a:solidFill>
                  <a:srgbClr val="FF0000"/>
                </a:solidFill>
              </a:rPr>
              <a:t>Povinnost mlčenlivosti, vzájemná výměna informací</a:t>
            </a:r>
          </a:p>
          <a:p>
            <a:pPr marL="0" indent="0">
              <a:buNone/>
            </a:pPr>
            <a:r>
              <a:rPr lang="cs-CZ" dirty="0" smtClean="0"/>
              <a:t>Škola má zákonem danou zcela jednoznačnou oznamovací povinnost vůči OSPOD, pokud skutečnosti nasvědčují tomu, že se jedná o dítě ohrožené X OSPOD je vázán povinností mlčelivosti</a:t>
            </a:r>
          </a:p>
          <a:p>
            <a:pPr marL="0" indent="0">
              <a:buNone/>
            </a:pPr>
            <a:r>
              <a:rPr lang="cs-CZ" b="1" dirty="0" smtClean="0">
                <a:solidFill>
                  <a:srgbClr val="FF0000"/>
                </a:solidFill>
              </a:rPr>
              <a:t>c) Možnosti OSPOD podat návrh na umístění dítěte mimo rodinu </a:t>
            </a:r>
            <a:r>
              <a:rPr lang="cs-CZ" dirty="0" smtClean="0"/>
              <a:t>– OSPOD není represivní orgán, je oprávněn činit pouze kroky na ochranu samotného dítěte a to vždy v jeho nejlepším zájmu. Musí při tom vždy dbát na základní práva dítěte a rodiny, zejména pak na právo dítěte na rodinný život. </a:t>
            </a:r>
          </a:p>
          <a:p>
            <a:pPr marL="0" indent="0">
              <a:buNone/>
            </a:pPr>
            <a:r>
              <a:rPr lang="cs-CZ" b="1" dirty="0" smtClean="0">
                <a:solidFill>
                  <a:srgbClr val="FF0000"/>
                </a:solidFill>
              </a:rPr>
              <a:t>d) Nejlepší zájem dítěte</a:t>
            </a:r>
            <a:r>
              <a:rPr lang="cs-CZ" dirty="0" smtClean="0"/>
              <a:t> – OSPOD nemůže činit nic na ochranu celého kolektivu nebo bezpečí ostatních dětí na úkor daného dítěte</a:t>
            </a:r>
          </a:p>
          <a:p>
            <a:pPr marL="0" indent="0">
              <a:buNone/>
            </a:pPr>
            <a:r>
              <a:rPr lang="cs-CZ" b="1" dirty="0" smtClean="0">
                <a:solidFill>
                  <a:srgbClr val="FF0000"/>
                </a:solidFill>
              </a:rPr>
              <a:t>e) Rodičovské kompetence </a:t>
            </a:r>
            <a:r>
              <a:rPr lang="cs-CZ" dirty="0" smtClean="0"/>
              <a:t>– pokud rodina se snaží situace řešit, nemůže OSPOD vyhodnotit dítě jako ohrožené i přes to, že by se na první pohled situace zhoršovala. </a:t>
            </a:r>
            <a:endParaRPr lang="cs-CZ" dirty="0"/>
          </a:p>
        </p:txBody>
      </p:sp>
    </p:spTree>
    <p:extLst>
      <p:ext uri="{BB962C8B-B14F-4D97-AF65-F5344CB8AC3E}">
        <p14:creationId xmlns:p14="http://schemas.microsoft.com/office/powerpoint/2010/main" val="81757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936104"/>
          </a:xfrm>
        </p:spPr>
        <p:txBody>
          <a:bodyPr/>
          <a:lstStyle/>
          <a:p>
            <a:r>
              <a:rPr lang="cs-CZ" dirty="0"/>
              <a:t>SPOD se zaměřuje na děti:</a:t>
            </a:r>
          </a:p>
        </p:txBody>
      </p:sp>
      <p:sp>
        <p:nvSpPr>
          <p:cNvPr id="3" name="Zástupný symbol pro obsah 2"/>
          <p:cNvSpPr>
            <a:spLocks noGrp="1"/>
          </p:cNvSpPr>
          <p:nvPr>
            <p:ph idx="1"/>
          </p:nvPr>
        </p:nvSpPr>
        <p:spPr>
          <a:xfrm>
            <a:off x="457200" y="1484784"/>
            <a:ext cx="8229600" cy="4968552"/>
          </a:xfrm>
        </p:spPr>
        <p:txBody>
          <a:bodyPr>
            <a:normAutofit fontScale="77500" lnSpcReduction="20000"/>
          </a:bodyPr>
          <a:lstStyle/>
          <a:p>
            <a:pPr marL="0" indent="0">
              <a:buNone/>
            </a:pPr>
            <a:r>
              <a:rPr lang="cs-CZ" dirty="0" smtClean="0"/>
              <a:t>§ 6 zákona 359/1999 Sb.  O sociálně právní ochraně dětí:</a:t>
            </a:r>
          </a:p>
          <a:p>
            <a:pPr marL="0" indent="0">
              <a:buNone/>
            </a:pPr>
            <a:endParaRPr lang="cs-CZ" dirty="0"/>
          </a:p>
          <a:p>
            <a:r>
              <a:rPr lang="cs-CZ" dirty="0"/>
              <a:t>rodiče dětí zemřeli, neplní povinnosti plynoucí z rodičovské zodpovědnosti, nebo nevykonávají nebo zneužívají práva plynoucí z rodičovské zodpovědnosti,</a:t>
            </a:r>
          </a:p>
          <a:p>
            <a:r>
              <a:rPr lang="cs-CZ" dirty="0"/>
              <a:t>děti byly svěřeny do výchovy jiné fyzické osoby než rodiče, a tato osoba neplní povinnosti plynoucí ze svěření dítěte do její výchovy,</a:t>
            </a:r>
          </a:p>
          <a:p>
            <a:r>
              <a:rPr lang="cs-CZ" dirty="0"/>
              <a:t>děti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děti mladší 15 let, spáchaly čin, který by jinak byl trestným činem, opakovaně nebo soustavně páchají přestupky nebo jinak narušují občanské soužití,</a:t>
            </a:r>
          </a:p>
          <a:p>
            <a:r>
              <a:rPr lang="cs-CZ" dirty="0"/>
              <a:t>opakovaně se dopouští útěků od rodičů nebo jiných fyzických nebo právnických osob odpovědných za výchovu dítěte,</a:t>
            </a:r>
          </a:p>
          <a:p>
            <a:r>
              <a:rPr lang="cs-CZ" dirty="0"/>
              <a:t>děti na kterých byl spáchán trestný čin ohrožující život, zdraví, svobodu, jejich lidskou důstojnost, mravní vývoj nebo jmění, nebo je podezření ze spáchání takového činu</a:t>
            </a:r>
            <a:r>
              <a:rPr lang="cs-CZ" dirty="0" smtClean="0"/>
              <a:t>;</a:t>
            </a:r>
            <a:endParaRPr lang="cs-CZ" dirty="0"/>
          </a:p>
        </p:txBody>
      </p:sp>
    </p:spTree>
    <p:extLst>
      <p:ext uri="{BB962C8B-B14F-4D97-AF65-F5344CB8AC3E}">
        <p14:creationId xmlns:p14="http://schemas.microsoft.com/office/powerpoint/2010/main" val="231517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70427150"/>
              </p:ext>
            </p:extLst>
          </p:nvPr>
        </p:nvGraphicFramePr>
        <p:xfrm>
          <a:off x="457200" y="1196753"/>
          <a:ext cx="8229600" cy="4958158"/>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100" b="1" dirty="0" smtClean="0">
                          <a:solidFill>
                            <a:srgbClr val="FF0000"/>
                          </a:solidFill>
                        </a:rPr>
                        <a:t>Záškoláctví</a:t>
                      </a:r>
                      <a:endParaRPr lang="cs-CZ" sz="1100" b="1" dirty="0">
                        <a:solidFill>
                          <a:srgbClr val="FF0000"/>
                        </a:solidFill>
                      </a:endParaRPr>
                    </a:p>
                  </a:txBody>
                  <a:tcPr/>
                </a:tc>
                <a:tc>
                  <a:txBody>
                    <a:bodyPr/>
                    <a:lstStyle/>
                    <a:p>
                      <a:r>
                        <a:rPr lang="cs-CZ" sz="1100" b="1" dirty="0" smtClean="0">
                          <a:solidFill>
                            <a:srgbClr val="FF0000"/>
                          </a:solidFill>
                        </a:rPr>
                        <a:t>Vyčerpání možností dle MŠMT, až poté OSPOD</a:t>
                      </a:r>
                      <a:endParaRPr lang="cs-CZ" sz="1100" b="1" dirty="0">
                        <a:solidFill>
                          <a:srgbClr val="FF0000"/>
                        </a:solidFill>
                      </a:endParaRPr>
                    </a:p>
                  </a:txBody>
                  <a:tcPr/>
                </a:tc>
                <a:tc>
                  <a:txBody>
                    <a:bodyPr/>
                    <a:lstStyle/>
                    <a:p>
                      <a:r>
                        <a:rPr lang="cs-CZ" sz="1100" b="1" dirty="0" smtClean="0">
                          <a:solidFill>
                            <a:srgbClr val="FF0000"/>
                          </a:solidFill>
                        </a:rPr>
                        <a:t>Samotné neplnění školní docházky nezakládá ohrožení dítěte</a:t>
                      </a:r>
                      <a:endParaRPr lang="cs-CZ" sz="1100" b="1" dirty="0">
                        <a:solidFill>
                          <a:srgbClr val="FF0000"/>
                        </a:solidFill>
                      </a:endParaRPr>
                    </a:p>
                  </a:txBody>
                  <a:tcPr/>
                </a:tc>
              </a:tr>
              <a:tr h="1141695">
                <a:tc>
                  <a:txBody>
                    <a:bodyPr/>
                    <a:lstStyle/>
                    <a:p>
                      <a:r>
                        <a:rPr lang="cs-CZ" sz="1100" dirty="0" smtClean="0"/>
                        <a:t>Do 10 neomluvených hodin</a:t>
                      </a:r>
                      <a:endParaRPr lang="cs-CZ" sz="1100" dirty="0"/>
                    </a:p>
                  </a:txBody>
                  <a:tcPr/>
                </a:tc>
                <a:tc>
                  <a:txBody>
                    <a:bodyPr/>
                    <a:lstStyle/>
                    <a:p>
                      <a:pPr marL="171450" indent="-171450">
                        <a:buFont typeface="Arial" pitchFamily="34" charset="0"/>
                        <a:buChar char="•"/>
                      </a:pPr>
                      <a:r>
                        <a:rPr lang="cs-CZ" sz="1100" dirty="0" smtClean="0"/>
                        <a:t>Pozvání rodiče</a:t>
                      </a:r>
                    </a:p>
                    <a:p>
                      <a:pPr marL="171450" indent="-171450">
                        <a:buFont typeface="Arial" pitchFamily="34" charset="0"/>
                        <a:buChar char="•"/>
                      </a:pPr>
                      <a:r>
                        <a:rPr lang="cs-CZ" sz="1100" dirty="0" smtClean="0"/>
                        <a:t>Projednání důvodů absence, vysvětlení důsledků</a:t>
                      </a:r>
                    </a:p>
                    <a:p>
                      <a:pPr marL="171450" indent="-171450">
                        <a:buFont typeface="Arial" pitchFamily="34" charset="0"/>
                        <a:buChar char="•"/>
                      </a:pPr>
                      <a:r>
                        <a:rPr lang="cs-CZ" sz="1100" dirty="0" smtClean="0"/>
                        <a:t>Nabídka odborné pomoci</a:t>
                      </a:r>
                    </a:p>
                    <a:p>
                      <a:pPr marL="171450" indent="-171450">
                        <a:buFont typeface="Arial" pitchFamily="34" charset="0"/>
                        <a:buChar char="•"/>
                      </a:pPr>
                      <a:r>
                        <a:rPr lang="cs-CZ" sz="1100" dirty="0" smtClean="0"/>
                        <a:t>Zápis s</a:t>
                      </a:r>
                      <a:r>
                        <a:rPr lang="cs-CZ" sz="1100" baseline="0" dirty="0" smtClean="0"/>
                        <a:t> dohodnutými závěry a kroky</a:t>
                      </a:r>
                    </a:p>
                    <a:p>
                      <a:pPr marL="171450" indent="-171450">
                        <a:buFont typeface="Arial" pitchFamily="34" charset="0"/>
                        <a:buChar char="•"/>
                      </a:pPr>
                      <a:r>
                        <a:rPr lang="cs-CZ" sz="1100" baseline="0" dirty="0" smtClean="0"/>
                        <a:t>Uplatnění výchovných opatření</a:t>
                      </a:r>
                      <a:endParaRPr lang="cs-CZ" sz="1100" dirty="0"/>
                    </a:p>
                  </a:txBody>
                  <a:tcPr/>
                </a:tc>
                <a:tc>
                  <a:txBody>
                    <a:bodyPr/>
                    <a:lstStyle/>
                    <a:p>
                      <a:pPr marL="171450" indent="-171450">
                        <a:buFont typeface="Arial" pitchFamily="34" charset="0"/>
                        <a:buChar char="•"/>
                      </a:pPr>
                      <a:r>
                        <a:rPr lang="cs-CZ" sz="1100" dirty="0" smtClean="0"/>
                        <a:t>Není</a:t>
                      </a:r>
                      <a:r>
                        <a:rPr lang="cs-CZ" sz="1100" baseline="0" dirty="0" smtClean="0"/>
                        <a:t> v kompetenci OSPOD</a:t>
                      </a:r>
                      <a:endParaRPr lang="cs-CZ" sz="1100" dirty="0"/>
                    </a:p>
                  </a:txBody>
                  <a:tcPr/>
                </a:tc>
              </a:tr>
              <a:tr h="393881">
                <a:tc>
                  <a:txBody>
                    <a:bodyPr/>
                    <a:lstStyle/>
                    <a:p>
                      <a:r>
                        <a:rPr lang="cs-CZ" sz="1100" dirty="0" smtClean="0"/>
                        <a:t>10 – 25 NH</a:t>
                      </a:r>
                      <a:endParaRPr lang="cs-CZ" sz="1100" dirty="0"/>
                    </a:p>
                  </a:txBody>
                  <a:tcPr/>
                </a:tc>
                <a:tc>
                  <a:txBody>
                    <a:bodyPr/>
                    <a:lstStyle/>
                    <a:p>
                      <a:pPr marL="171450" indent="-171450">
                        <a:buFont typeface="Arial" pitchFamily="34" charset="0"/>
                        <a:buChar char="•"/>
                      </a:pPr>
                      <a:r>
                        <a:rPr lang="cs-CZ" sz="1100" dirty="0" smtClean="0"/>
                        <a:t>Svolání výchovné komise (přizvání OSPOD)</a:t>
                      </a:r>
                    </a:p>
                    <a:p>
                      <a:pPr marL="171450" indent="-171450">
                        <a:buFont typeface="Arial" pitchFamily="34" charset="0"/>
                        <a:buChar char="•"/>
                      </a:pPr>
                      <a:r>
                        <a:rPr lang="cs-CZ" sz="1100" dirty="0" smtClean="0"/>
                        <a:t>Zápis z výchovné komise</a:t>
                      </a:r>
                      <a:endParaRPr lang="cs-CZ" sz="1100" dirty="0"/>
                    </a:p>
                  </a:txBody>
                  <a:tcPr/>
                </a:tc>
                <a:tc>
                  <a:txBody>
                    <a:bodyPr/>
                    <a:lstStyle/>
                    <a:p>
                      <a:pPr marL="171450" indent="-171450">
                        <a:buFont typeface="Arial" pitchFamily="34" charset="0"/>
                        <a:buChar char="•"/>
                      </a:pPr>
                      <a:r>
                        <a:rPr lang="cs-CZ" sz="1100" dirty="0" smtClean="0"/>
                        <a:t>Účast na výchovné komisi</a:t>
                      </a:r>
                    </a:p>
                    <a:p>
                      <a:pPr marL="171450" indent="-171450">
                        <a:buFont typeface="Arial" pitchFamily="34" charset="0"/>
                        <a:buChar char="•"/>
                      </a:pPr>
                      <a:r>
                        <a:rPr lang="cs-CZ" sz="1100" dirty="0" smtClean="0"/>
                        <a:t>Základní poradenství</a:t>
                      </a:r>
                    </a:p>
                    <a:p>
                      <a:pPr marL="171450" indent="-171450">
                        <a:buFont typeface="Arial" pitchFamily="34" charset="0"/>
                        <a:buChar char="•"/>
                      </a:pPr>
                      <a:r>
                        <a:rPr lang="cs-CZ" sz="1100" dirty="0" smtClean="0"/>
                        <a:t>Vyhodnocení situace</a:t>
                      </a:r>
                      <a:endParaRPr lang="cs-CZ" sz="1100" dirty="0"/>
                    </a:p>
                  </a:txBody>
                  <a:tcPr/>
                </a:tc>
              </a:tr>
              <a:tr h="393881">
                <a:tc>
                  <a:txBody>
                    <a:bodyPr/>
                    <a:lstStyle/>
                    <a:p>
                      <a:r>
                        <a:rPr lang="cs-CZ" sz="1100" dirty="0" smtClean="0"/>
                        <a:t>Nad 25 NH</a:t>
                      </a:r>
                      <a:endParaRPr lang="cs-CZ" sz="1100" dirty="0"/>
                    </a:p>
                  </a:txBody>
                  <a:tcPr/>
                </a:tc>
                <a:tc>
                  <a:txBody>
                    <a:bodyPr/>
                    <a:lstStyle/>
                    <a:p>
                      <a:pPr marL="171450" indent="-171450">
                        <a:buFont typeface="Arial" pitchFamily="34" charset="0"/>
                        <a:buChar char="•"/>
                      </a:pPr>
                      <a:r>
                        <a:rPr lang="cs-CZ" sz="1100" dirty="0" smtClean="0"/>
                        <a:t>Oznámení o přestupku (ne OSPOD)</a:t>
                      </a:r>
                    </a:p>
                    <a:p>
                      <a:pPr marL="171450" indent="-171450">
                        <a:buFont typeface="Arial" pitchFamily="34" charset="0"/>
                        <a:buChar char="•"/>
                      </a:pPr>
                      <a:r>
                        <a:rPr lang="cs-CZ" sz="1100" dirty="0" smtClean="0"/>
                        <a:t>Zaslání kopie OSPOD s popsáním situace</a:t>
                      </a:r>
                      <a:endParaRPr lang="cs-CZ" sz="1100" dirty="0"/>
                    </a:p>
                  </a:txBody>
                  <a:tcPr/>
                </a:tc>
                <a:tc>
                  <a:txBody>
                    <a:bodyPr/>
                    <a:lstStyle/>
                    <a:p>
                      <a:pPr marL="171450" indent="-171450">
                        <a:buFont typeface="Arial" pitchFamily="34" charset="0"/>
                        <a:buChar char="•"/>
                      </a:pPr>
                      <a:r>
                        <a:rPr lang="cs-CZ" sz="1100" dirty="0" smtClean="0"/>
                        <a:t>Vyhodnocení situace</a:t>
                      </a:r>
                      <a:endParaRPr lang="cs-CZ" sz="1100" dirty="0"/>
                    </a:p>
                  </a:txBody>
                  <a:tcPr/>
                </a:tc>
              </a:tr>
              <a:tr h="393881">
                <a:tc>
                  <a:txBody>
                    <a:bodyPr/>
                    <a:lstStyle/>
                    <a:p>
                      <a:r>
                        <a:rPr lang="cs-CZ" sz="1100" dirty="0" smtClean="0"/>
                        <a:t>Pokračující</a:t>
                      </a:r>
                      <a:r>
                        <a:rPr lang="cs-CZ" sz="1100" baseline="0" dirty="0" smtClean="0"/>
                        <a:t> NH</a:t>
                      </a:r>
                      <a:endParaRPr lang="cs-CZ" sz="1100" dirty="0"/>
                    </a:p>
                  </a:txBody>
                  <a:tcPr/>
                </a:tc>
                <a:tc>
                  <a:txBody>
                    <a:bodyPr/>
                    <a:lstStyle/>
                    <a:p>
                      <a:pPr marL="171450" indent="-171450">
                        <a:buFont typeface="Arial" pitchFamily="34" charset="0"/>
                        <a:buChar char="•"/>
                      </a:pPr>
                      <a:r>
                        <a:rPr lang="cs-CZ" sz="1100" dirty="0" smtClean="0"/>
                        <a:t>Využití výchovných opatření</a:t>
                      </a:r>
                    </a:p>
                    <a:p>
                      <a:pPr marL="171450" indent="-171450">
                        <a:buFont typeface="Arial" pitchFamily="34" charset="0"/>
                        <a:buChar char="•"/>
                      </a:pPr>
                      <a:r>
                        <a:rPr lang="cs-CZ" sz="1100" dirty="0" smtClean="0"/>
                        <a:t>Doporučení využití odborné pomoci</a:t>
                      </a:r>
                    </a:p>
                    <a:p>
                      <a:pPr marL="171450" indent="-171450">
                        <a:buFont typeface="Arial" pitchFamily="34" charset="0"/>
                        <a:buChar char="•"/>
                      </a:pPr>
                      <a:r>
                        <a:rPr lang="cs-CZ" sz="1100" dirty="0" smtClean="0"/>
                        <a:t>Oznámení na PČR (kopie OSPOD)</a:t>
                      </a:r>
                    </a:p>
                    <a:p>
                      <a:pPr marL="171450" indent="-171450">
                        <a:buFont typeface="Arial" pitchFamily="34" charset="0"/>
                        <a:buChar char="•"/>
                      </a:pPr>
                      <a:r>
                        <a:rPr lang="cs-CZ" sz="1100" dirty="0" smtClean="0"/>
                        <a:t>Pokud dítě OSPOD vyhodnoceno jako ohrožené – zpráva OSPOD</a:t>
                      </a:r>
                      <a:endParaRPr lang="cs-CZ" sz="1100" dirty="0"/>
                    </a:p>
                  </a:txBody>
                  <a:tcPr/>
                </a:tc>
                <a:tc>
                  <a:txBody>
                    <a:bodyPr/>
                    <a:lstStyle/>
                    <a:p>
                      <a:pPr marL="171450" indent="-171450">
                        <a:buFont typeface="Arial" pitchFamily="34" charset="0"/>
                        <a:buChar char="•"/>
                      </a:pPr>
                      <a:r>
                        <a:rPr lang="cs-CZ" sz="1100" dirty="0" smtClean="0"/>
                        <a:t>Spolupráce s PČR</a:t>
                      </a:r>
                    </a:p>
                    <a:p>
                      <a:pPr marL="171450" indent="-171450">
                        <a:buFont typeface="Arial" pitchFamily="34" charset="0"/>
                        <a:buChar char="•"/>
                      </a:pPr>
                      <a:r>
                        <a:rPr lang="cs-CZ" sz="1100" dirty="0" smtClean="0"/>
                        <a:t>Vyhodnocení situace</a:t>
                      </a:r>
                    </a:p>
                    <a:p>
                      <a:pPr marL="171450" indent="-171450">
                        <a:buFont typeface="Arial" pitchFamily="34" charset="0"/>
                        <a:buChar char="•"/>
                      </a:pPr>
                      <a:r>
                        <a:rPr lang="cs-CZ" sz="1100" dirty="0" smtClean="0"/>
                        <a:t>Pokud dítě vyhodnoceno jako ohrožené</a:t>
                      </a:r>
                      <a:r>
                        <a:rPr lang="cs-CZ" sz="1100" baseline="0" dirty="0" smtClean="0"/>
                        <a:t> – využití metod sociální práce (svolání případové konference, využití výchovných opatření)</a:t>
                      </a:r>
                      <a:endParaRPr lang="cs-CZ" sz="1100" dirty="0"/>
                    </a:p>
                  </a:txBody>
                  <a:tcPr/>
                </a:tc>
              </a:tr>
              <a:tr h="393881">
                <a:tc>
                  <a:txBody>
                    <a:bodyPr/>
                    <a:lstStyle/>
                    <a:p>
                      <a:r>
                        <a:rPr lang="cs-CZ" sz="1100" dirty="0" smtClean="0"/>
                        <a:t>Skryté záškoláctví</a:t>
                      </a:r>
                      <a:endParaRPr lang="cs-CZ" sz="1100" dirty="0"/>
                    </a:p>
                  </a:txBody>
                  <a:tcPr/>
                </a:tc>
                <a:tc>
                  <a:txBody>
                    <a:bodyPr/>
                    <a:lstStyle/>
                    <a:p>
                      <a:pPr marL="171450" indent="-171450">
                        <a:buFont typeface="Arial" pitchFamily="34" charset="0"/>
                        <a:buChar char="•"/>
                      </a:pPr>
                      <a:r>
                        <a:rPr lang="cs-CZ" sz="1100" dirty="0" smtClean="0"/>
                        <a:t>Projednání situace</a:t>
                      </a:r>
                      <a:r>
                        <a:rPr lang="cs-CZ" sz="1100" baseline="0" dirty="0" smtClean="0"/>
                        <a:t> s rodiči a dítětem</a:t>
                      </a:r>
                    </a:p>
                    <a:p>
                      <a:pPr marL="171450" indent="-171450">
                        <a:buFont typeface="Arial" pitchFamily="34" charset="0"/>
                        <a:buChar char="•"/>
                      </a:pPr>
                      <a:r>
                        <a:rPr lang="cs-CZ" sz="1100" baseline="0" dirty="0" smtClean="0"/>
                        <a:t>Doporučení odborné pomoci</a:t>
                      </a:r>
                    </a:p>
                    <a:p>
                      <a:pPr marL="171450" indent="-171450">
                        <a:buFont typeface="Arial" pitchFamily="34" charset="0"/>
                        <a:buChar char="•"/>
                      </a:pPr>
                      <a:r>
                        <a:rPr lang="cs-CZ" sz="1100" baseline="0" dirty="0" smtClean="0"/>
                        <a:t>Žádost rodiči o potvrzení lékaře o návštěvě ordinace</a:t>
                      </a:r>
                      <a:endParaRPr lang="cs-CZ" sz="1100" dirty="0"/>
                    </a:p>
                  </a:txBody>
                  <a:tcPr/>
                </a:tc>
                <a:tc>
                  <a:txBody>
                    <a:bodyPr/>
                    <a:lstStyle/>
                    <a:p>
                      <a:pPr marL="171450" indent="-171450">
                        <a:buFont typeface="Arial" pitchFamily="34" charset="0"/>
                        <a:buChar char="•"/>
                      </a:pPr>
                      <a:r>
                        <a:rPr lang="cs-CZ" sz="1100" dirty="0" smtClean="0"/>
                        <a:t>V případě vyčerpání možností školou základní poradentství</a:t>
                      </a:r>
                    </a:p>
                    <a:p>
                      <a:pPr marL="171450" indent="-171450">
                        <a:buFont typeface="Arial" pitchFamily="34" charset="0"/>
                        <a:buChar char="•"/>
                      </a:pPr>
                      <a:r>
                        <a:rPr lang="cs-CZ" sz="1100" dirty="0" smtClean="0"/>
                        <a:t>Vyhodnocení situace</a:t>
                      </a:r>
                      <a:endParaRPr lang="cs-CZ" sz="1100" dirty="0"/>
                    </a:p>
                  </a:txBody>
                  <a:tcPr/>
                </a:tc>
              </a:tr>
            </a:tbl>
          </a:graphicData>
        </a:graphic>
      </p:graphicFrame>
    </p:spTree>
    <p:extLst>
      <p:ext uri="{BB962C8B-B14F-4D97-AF65-F5344CB8AC3E}">
        <p14:creationId xmlns:p14="http://schemas.microsoft.com/office/powerpoint/2010/main" val="292370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7398859"/>
              </p:ext>
            </p:extLst>
          </p:nvPr>
        </p:nvGraphicFramePr>
        <p:xfrm>
          <a:off x="457200" y="1196753"/>
          <a:ext cx="8229600" cy="466108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šikana</a:t>
                      </a:r>
                      <a:endParaRPr lang="cs-CZ" sz="1600" b="1" dirty="0">
                        <a:solidFill>
                          <a:srgbClr val="FF0000"/>
                        </a:solidFill>
                      </a:endParaRPr>
                    </a:p>
                  </a:txBody>
                  <a:tcPr/>
                </a:tc>
                <a:tc>
                  <a:txBody>
                    <a:bodyPr/>
                    <a:lstStyle/>
                    <a:p>
                      <a:r>
                        <a:rPr lang="cs-CZ" sz="1600" b="1" dirty="0" smtClean="0">
                          <a:solidFill>
                            <a:srgbClr val="FF0000"/>
                          </a:solidFill>
                        </a:rPr>
                        <a:t>Postup dle metodického pokynu MŠMT</a:t>
                      </a:r>
                      <a:endParaRPr lang="cs-CZ" sz="1600" b="1" dirty="0">
                        <a:solidFill>
                          <a:srgbClr val="FF0000"/>
                        </a:solidFill>
                      </a:endParaRPr>
                    </a:p>
                  </a:txBody>
                  <a:tcPr/>
                </a:tc>
                <a:tc>
                  <a:txBody>
                    <a:bodyPr/>
                    <a:lstStyle/>
                    <a:p>
                      <a:r>
                        <a:rPr lang="cs-CZ" sz="1600" b="1" dirty="0" smtClean="0">
                          <a:solidFill>
                            <a:srgbClr val="FF0000"/>
                          </a:solidFill>
                        </a:rPr>
                        <a:t>OSPOD není oprávněn prošetřovat šikanu</a:t>
                      </a:r>
                      <a:endParaRPr lang="cs-CZ" sz="1600" b="1" dirty="0">
                        <a:solidFill>
                          <a:srgbClr val="FF0000"/>
                        </a:solidFill>
                      </a:endParaRPr>
                    </a:p>
                  </a:txBody>
                  <a:tcPr/>
                </a:tc>
              </a:tr>
              <a:tr h="864096">
                <a:tc>
                  <a:txBody>
                    <a:bodyPr/>
                    <a:lstStyle/>
                    <a:p>
                      <a:r>
                        <a:rPr lang="cs-CZ" sz="1600" dirty="0" smtClean="0"/>
                        <a:t>Šetření šikany</a:t>
                      </a:r>
                      <a:endParaRPr lang="cs-CZ" sz="1600" dirty="0"/>
                    </a:p>
                  </a:txBody>
                  <a:tcPr/>
                </a:tc>
                <a:tc>
                  <a:txBody>
                    <a:bodyPr/>
                    <a:lstStyle/>
                    <a:p>
                      <a:pPr marL="171450" indent="-171450">
                        <a:buFont typeface="Arial" pitchFamily="34" charset="0"/>
                        <a:buChar char="•"/>
                      </a:pPr>
                      <a:r>
                        <a:rPr lang="cs-CZ" sz="1600" dirty="0" smtClean="0"/>
                        <a:t>Posouzení závažnosti šikany</a:t>
                      </a:r>
                    </a:p>
                    <a:p>
                      <a:pPr marL="171450" indent="-171450">
                        <a:buFont typeface="Arial" pitchFamily="34" charset="0"/>
                        <a:buChar char="•"/>
                      </a:pPr>
                      <a:r>
                        <a:rPr lang="cs-CZ" sz="1600" dirty="0" smtClean="0"/>
                        <a:t>Využití odborných technik</a:t>
                      </a:r>
                    </a:p>
                    <a:p>
                      <a:pPr marL="171450" indent="-171450">
                        <a:buFont typeface="Arial" pitchFamily="34" charset="0"/>
                        <a:buChar char="•"/>
                      </a:pPr>
                      <a:r>
                        <a:rPr lang="cs-CZ" sz="1600" dirty="0" smtClean="0"/>
                        <a:t>Identifikace</a:t>
                      </a:r>
                      <a:r>
                        <a:rPr lang="cs-CZ" sz="1600" baseline="0" dirty="0" smtClean="0"/>
                        <a:t> rolí a závažnosti</a:t>
                      </a:r>
                    </a:p>
                    <a:p>
                      <a:pPr marL="171450" indent="-171450">
                        <a:buFont typeface="Arial" pitchFamily="34" charset="0"/>
                        <a:buChar char="•"/>
                      </a:pPr>
                      <a:r>
                        <a:rPr lang="cs-CZ" sz="1600" baseline="0" dirty="0" smtClean="0"/>
                        <a:t>Využití pomoci externích odborníků</a:t>
                      </a:r>
                      <a:endParaRPr lang="cs-CZ" sz="1600" dirty="0"/>
                    </a:p>
                  </a:txBody>
                  <a:tcPr/>
                </a:tc>
                <a:tc>
                  <a:txBody>
                    <a:bodyPr/>
                    <a:lstStyle/>
                    <a:p>
                      <a:pPr marL="171450" indent="-171450">
                        <a:buFont typeface="Arial" pitchFamily="34" charset="0"/>
                        <a:buChar char="•"/>
                      </a:pPr>
                      <a:r>
                        <a:rPr lang="cs-CZ" sz="1600" dirty="0" smtClean="0"/>
                        <a:t>Není v kompetenci OSPOD</a:t>
                      </a:r>
                      <a:endParaRPr lang="cs-CZ" sz="1600" dirty="0"/>
                    </a:p>
                  </a:txBody>
                  <a:tcPr/>
                </a:tc>
              </a:tr>
              <a:tr h="393881">
                <a:tc>
                  <a:txBody>
                    <a:bodyPr/>
                    <a:lstStyle/>
                    <a:p>
                      <a:r>
                        <a:rPr lang="cs-CZ" sz="1600" dirty="0" smtClean="0"/>
                        <a:t>Řešení šikany</a:t>
                      </a:r>
                      <a:endParaRPr lang="cs-CZ" sz="1600" dirty="0"/>
                    </a:p>
                  </a:txBody>
                  <a:tcPr/>
                </a:tc>
                <a:tc>
                  <a:txBody>
                    <a:bodyPr/>
                    <a:lstStyle/>
                    <a:p>
                      <a:pPr marL="171450" indent="-171450">
                        <a:buFont typeface="Arial" pitchFamily="34" charset="0"/>
                        <a:buChar char="•"/>
                      </a:pPr>
                      <a:r>
                        <a:rPr lang="cs-CZ" sz="1600" dirty="0" smtClean="0"/>
                        <a:t>Jasné prošetření role oběť x agresor</a:t>
                      </a:r>
                    </a:p>
                    <a:p>
                      <a:pPr marL="171450" indent="-171450">
                        <a:buFont typeface="Arial" pitchFamily="34" charset="0"/>
                        <a:buChar char="•"/>
                      </a:pPr>
                      <a:r>
                        <a:rPr lang="cs-CZ" sz="1600" dirty="0" smtClean="0"/>
                        <a:t>Svolání výchovné </a:t>
                      </a:r>
                      <a:r>
                        <a:rPr lang="cs-CZ" sz="1600" baseline="0" dirty="0" smtClean="0"/>
                        <a:t> komise (přizvání OSPOD)</a:t>
                      </a:r>
                    </a:p>
                    <a:p>
                      <a:pPr marL="171450" indent="-171450">
                        <a:buFont typeface="Arial" pitchFamily="34" charset="0"/>
                        <a:buChar char="•"/>
                      </a:pPr>
                      <a:r>
                        <a:rPr lang="cs-CZ" sz="1600" baseline="0" dirty="0" smtClean="0"/>
                        <a:t>Využití výchovných opatření</a:t>
                      </a:r>
                      <a:endParaRPr lang="cs-CZ" sz="1600" dirty="0"/>
                    </a:p>
                  </a:txBody>
                  <a:tcPr/>
                </a:tc>
                <a:tc>
                  <a:txBody>
                    <a:bodyPr/>
                    <a:lstStyle/>
                    <a:p>
                      <a:pPr marL="171450" indent="-171450">
                        <a:buFont typeface="Arial" pitchFamily="34" charset="0"/>
                        <a:buChar char="•"/>
                      </a:pPr>
                      <a:r>
                        <a:rPr lang="cs-CZ" sz="1600" dirty="0" smtClean="0"/>
                        <a:t>Účast na výchovné komisi</a:t>
                      </a:r>
                    </a:p>
                    <a:p>
                      <a:pPr marL="171450" indent="-171450">
                        <a:buFont typeface="Arial" pitchFamily="34" charset="0"/>
                        <a:buChar char="•"/>
                      </a:pPr>
                      <a:r>
                        <a:rPr lang="cs-CZ" sz="1600" dirty="0" smtClean="0"/>
                        <a:t>Základní poradenství</a:t>
                      </a:r>
                    </a:p>
                    <a:p>
                      <a:pPr marL="171450" indent="-171450">
                        <a:buFont typeface="Arial" pitchFamily="34" charset="0"/>
                        <a:buChar char="•"/>
                      </a:pPr>
                      <a:r>
                        <a:rPr lang="cs-CZ" sz="1600" dirty="0" smtClean="0"/>
                        <a:t>Vyhodnocení</a:t>
                      </a:r>
                      <a:r>
                        <a:rPr lang="cs-CZ" sz="1600" baseline="0" dirty="0" smtClean="0"/>
                        <a:t> situace</a:t>
                      </a:r>
                      <a:endParaRPr lang="cs-CZ" sz="1600" dirty="0" smtClean="0"/>
                    </a:p>
                    <a:p>
                      <a:pPr marL="171450" indent="-171450">
                        <a:buFont typeface="Arial" pitchFamily="34" charset="0"/>
                        <a:buChar char="•"/>
                      </a:pPr>
                      <a:endParaRPr lang="cs-CZ" sz="1600" dirty="0"/>
                    </a:p>
                  </a:txBody>
                  <a:tcPr/>
                </a:tc>
              </a:tr>
              <a:tr h="393881">
                <a:tc>
                  <a:txBody>
                    <a:bodyPr/>
                    <a:lstStyle/>
                    <a:p>
                      <a:r>
                        <a:rPr lang="cs-CZ" sz="1600" dirty="0" smtClean="0"/>
                        <a:t>Řešení šikany v případě vyhodnocení možného  spáchání TČ</a:t>
                      </a:r>
                      <a:endParaRPr lang="cs-CZ" sz="1600" dirty="0"/>
                    </a:p>
                  </a:txBody>
                  <a:tcPr/>
                </a:tc>
                <a:tc>
                  <a:txBody>
                    <a:bodyPr/>
                    <a:lstStyle/>
                    <a:p>
                      <a:pPr marL="171450" indent="-171450">
                        <a:buFont typeface="Arial" pitchFamily="34" charset="0"/>
                        <a:buChar char="•"/>
                      </a:pPr>
                      <a:r>
                        <a:rPr lang="cs-CZ" sz="1600" dirty="0" smtClean="0"/>
                        <a:t>Oznámení na PČR</a:t>
                      </a:r>
                    </a:p>
                    <a:p>
                      <a:pPr marL="171450" indent="-171450">
                        <a:buFont typeface="Arial" pitchFamily="34" charset="0"/>
                        <a:buChar char="•"/>
                      </a:pPr>
                      <a:r>
                        <a:rPr lang="cs-CZ" sz="1600" dirty="0" smtClean="0"/>
                        <a:t>Zaslání kopie</a:t>
                      </a:r>
                      <a:r>
                        <a:rPr lang="cs-CZ" sz="1600" baseline="0" dirty="0" smtClean="0"/>
                        <a:t> OSPOD s popsáním situace</a:t>
                      </a:r>
                      <a:endParaRPr lang="cs-CZ" sz="1600" dirty="0"/>
                    </a:p>
                  </a:txBody>
                  <a:tcPr/>
                </a:tc>
                <a:tc>
                  <a:txBody>
                    <a:bodyPr/>
                    <a:lstStyle/>
                    <a:p>
                      <a:pPr marL="171450" indent="-171450">
                        <a:buFont typeface="Arial" pitchFamily="34" charset="0"/>
                        <a:buChar char="•"/>
                      </a:pPr>
                      <a:r>
                        <a:rPr lang="cs-CZ" sz="1600" dirty="0" smtClean="0"/>
                        <a:t>Spolupráce s PČR</a:t>
                      </a:r>
                    </a:p>
                    <a:p>
                      <a:pPr marL="171450" indent="-171450">
                        <a:buFont typeface="Arial" pitchFamily="34" charset="0"/>
                        <a:buChar char="•"/>
                      </a:pPr>
                      <a:r>
                        <a:rPr lang="cs-CZ" sz="1600" dirty="0" smtClean="0"/>
                        <a:t>Spolupráce</a:t>
                      </a:r>
                      <a:r>
                        <a:rPr lang="cs-CZ" sz="1600" baseline="0" dirty="0" smtClean="0"/>
                        <a:t> s rodinou v rámci řízení</a:t>
                      </a:r>
                      <a:endParaRPr lang="cs-CZ" sz="1600" dirty="0"/>
                    </a:p>
                  </a:txBody>
                  <a:tcPr/>
                </a:tc>
              </a:tr>
            </a:tbl>
          </a:graphicData>
        </a:graphic>
      </p:graphicFrame>
    </p:spTree>
    <p:extLst>
      <p:ext uri="{BB962C8B-B14F-4D97-AF65-F5344CB8AC3E}">
        <p14:creationId xmlns:p14="http://schemas.microsoft.com/office/powerpoint/2010/main" val="2677728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12003151"/>
              </p:ext>
            </p:extLst>
          </p:nvPr>
        </p:nvGraphicFramePr>
        <p:xfrm>
          <a:off x="457200" y="1196753"/>
          <a:ext cx="8229600" cy="5421776"/>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100" b="1" dirty="0" smtClean="0">
                          <a:solidFill>
                            <a:srgbClr val="FF0000"/>
                          </a:solidFill>
                        </a:rPr>
                        <a:t>Neplnění školních povinností/chování</a:t>
                      </a:r>
                      <a:endParaRPr lang="cs-CZ" sz="1100" b="1" dirty="0">
                        <a:solidFill>
                          <a:srgbClr val="FF0000"/>
                        </a:solidFill>
                      </a:endParaRPr>
                    </a:p>
                  </a:txBody>
                  <a:tcPr/>
                </a:tc>
                <a:tc>
                  <a:txBody>
                    <a:bodyPr/>
                    <a:lstStyle/>
                    <a:p>
                      <a:r>
                        <a:rPr lang="cs-CZ" sz="1100" b="1" dirty="0" smtClean="0">
                          <a:solidFill>
                            <a:srgbClr val="FF0000"/>
                          </a:solidFill>
                        </a:rPr>
                        <a:t>Vyčerpání</a:t>
                      </a:r>
                      <a:r>
                        <a:rPr lang="cs-CZ" sz="1100" b="1" baseline="0" dirty="0" smtClean="0">
                          <a:solidFill>
                            <a:srgbClr val="FF0000"/>
                          </a:solidFill>
                        </a:rPr>
                        <a:t> možností školy při řešení situace, než bude moci OSPOD vstoupit</a:t>
                      </a:r>
                      <a:endParaRPr lang="cs-CZ" sz="1100" b="1" dirty="0">
                        <a:solidFill>
                          <a:srgbClr val="FF0000"/>
                        </a:solidFill>
                      </a:endParaRPr>
                    </a:p>
                  </a:txBody>
                  <a:tcPr/>
                </a:tc>
                <a:tc>
                  <a:txBody>
                    <a:bodyPr/>
                    <a:lstStyle/>
                    <a:p>
                      <a:r>
                        <a:rPr lang="cs-CZ" sz="1100" b="1" dirty="0" smtClean="0">
                          <a:solidFill>
                            <a:srgbClr val="FF0000"/>
                          </a:solidFill>
                        </a:rPr>
                        <a:t>Pokud se rodiče snaží situaci</a:t>
                      </a:r>
                      <a:r>
                        <a:rPr lang="cs-CZ" sz="1100" b="1" baseline="0" dirty="0" smtClean="0">
                          <a:solidFill>
                            <a:srgbClr val="FF0000"/>
                          </a:solidFill>
                        </a:rPr>
                        <a:t> řešit ve spolupráci s odborníky dítě není automaticky ohrožené</a:t>
                      </a:r>
                      <a:endParaRPr lang="cs-CZ" sz="1100" b="1" dirty="0">
                        <a:solidFill>
                          <a:srgbClr val="FF0000"/>
                        </a:solidFill>
                      </a:endParaRPr>
                    </a:p>
                  </a:txBody>
                  <a:tcPr/>
                </a:tc>
              </a:tr>
              <a:tr h="1141695">
                <a:tc>
                  <a:txBody>
                    <a:bodyPr/>
                    <a:lstStyle/>
                    <a:p>
                      <a:r>
                        <a:rPr lang="cs-CZ" sz="1100" dirty="0" smtClean="0"/>
                        <a:t>Neplnění školních povinností</a:t>
                      </a:r>
                      <a:endParaRPr lang="cs-CZ" sz="1100" dirty="0"/>
                    </a:p>
                  </a:txBody>
                  <a:tcPr/>
                </a:tc>
                <a:tc>
                  <a:txBody>
                    <a:bodyPr/>
                    <a:lstStyle/>
                    <a:p>
                      <a:pPr marL="171450" indent="-171450">
                        <a:buFont typeface="Arial" pitchFamily="34" charset="0"/>
                        <a:buChar char="•"/>
                      </a:pPr>
                      <a:r>
                        <a:rPr lang="cs-CZ" sz="1100" dirty="0" smtClean="0"/>
                        <a:t>Výchovná</a:t>
                      </a:r>
                      <a:r>
                        <a:rPr lang="cs-CZ" sz="1100" baseline="0" dirty="0" smtClean="0"/>
                        <a:t> opatření dle školního řádu</a:t>
                      </a:r>
                    </a:p>
                    <a:p>
                      <a:pPr marL="171450" indent="-171450">
                        <a:buFont typeface="Arial" pitchFamily="34" charset="0"/>
                        <a:buChar char="•"/>
                      </a:pPr>
                      <a:r>
                        <a:rPr lang="cs-CZ" sz="1100" baseline="0" dirty="0" smtClean="0"/>
                        <a:t>Projednání situace dítětem a rodiči</a:t>
                      </a:r>
                    </a:p>
                    <a:p>
                      <a:pPr marL="171450" indent="-171450">
                        <a:buFont typeface="Arial" pitchFamily="34" charset="0"/>
                        <a:buChar char="•"/>
                      </a:pPr>
                      <a:r>
                        <a:rPr lang="cs-CZ" sz="1100" baseline="0" dirty="0" smtClean="0"/>
                        <a:t>Nabídka odborné pomoci</a:t>
                      </a:r>
                    </a:p>
                    <a:p>
                      <a:pPr marL="171450" indent="-171450">
                        <a:buFont typeface="Arial" pitchFamily="34" charset="0"/>
                        <a:buChar char="•"/>
                      </a:pPr>
                      <a:r>
                        <a:rPr lang="cs-CZ" sz="1100" baseline="0" dirty="0" smtClean="0"/>
                        <a:t>Propojení s odborníky za souhlasu rodičů</a:t>
                      </a:r>
                      <a:endParaRPr lang="cs-CZ" sz="1100" dirty="0"/>
                    </a:p>
                  </a:txBody>
                  <a:tcPr/>
                </a:tc>
                <a:tc>
                  <a:txBody>
                    <a:bodyPr/>
                    <a:lstStyle/>
                    <a:p>
                      <a:pPr marL="171450" indent="-171450">
                        <a:buFont typeface="Arial" pitchFamily="34" charset="0"/>
                        <a:buChar char="•"/>
                      </a:pPr>
                      <a:r>
                        <a:rPr lang="cs-CZ" sz="1100" dirty="0" smtClean="0"/>
                        <a:t>Není v kompetenci OSPOD pokud:</a:t>
                      </a:r>
                    </a:p>
                    <a:p>
                      <a:pPr marL="0" indent="0">
                        <a:buFont typeface="Arial" pitchFamily="34" charset="0"/>
                        <a:buNone/>
                      </a:pPr>
                      <a:r>
                        <a:rPr lang="cs-CZ" sz="1100" dirty="0" smtClean="0"/>
                        <a:t>Neznamená výrazné ohrožení (kouření, nenošení pomůcek)</a:t>
                      </a:r>
                    </a:p>
                    <a:p>
                      <a:pPr marL="0" indent="0">
                        <a:buFont typeface="Arial" pitchFamily="34" charset="0"/>
                        <a:buNone/>
                      </a:pPr>
                      <a:r>
                        <a:rPr lang="cs-CZ" sz="1100" dirty="0" smtClean="0"/>
                        <a:t>Rodičovská odpovědnost (oblečení, vši, apod.)</a:t>
                      </a:r>
                      <a:endParaRPr lang="cs-CZ" sz="1100" dirty="0"/>
                    </a:p>
                  </a:txBody>
                  <a:tcPr/>
                </a:tc>
              </a:tr>
              <a:tr h="393881">
                <a:tc>
                  <a:txBody>
                    <a:bodyPr/>
                    <a:lstStyle/>
                    <a:p>
                      <a:r>
                        <a:rPr lang="cs-CZ" sz="1100" dirty="0" smtClean="0"/>
                        <a:t>Agresivní</a:t>
                      </a:r>
                      <a:r>
                        <a:rPr lang="cs-CZ" sz="1100" baseline="0" dirty="0" smtClean="0"/>
                        <a:t> chování</a:t>
                      </a:r>
                      <a:endParaRPr lang="cs-CZ" sz="1100" dirty="0"/>
                    </a:p>
                  </a:txBody>
                  <a:tcPr/>
                </a:tc>
                <a:tc>
                  <a:txBody>
                    <a:bodyPr/>
                    <a:lstStyle/>
                    <a:p>
                      <a:pPr marL="171450" indent="-171450">
                        <a:buFont typeface="Arial" pitchFamily="34" charset="0"/>
                        <a:buChar char="•"/>
                      </a:pPr>
                      <a:r>
                        <a:rPr lang="cs-CZ" sz="1100" dirty="0" smtClean="0"/>
                        <a:t>Výchovná opatření dle školního řádu</a:t>
                      </a:r>
                    </a:p>
                    <a:p>
                      <a:pPr marL="171450" indent="-171450">
                        <a:buFont typeface="Arial" pitchFamily="34" charset="0"/>
                        <a:buChar char="•"/>
                      </a:pPr>
                      <a:r>
                        <a:rPr lang="cs-CZ" sz="1100" dirty="0" smtClean="0"/>
                        <a:t>Pozvání</a:t>
                      </a:r>
                      <a:r>
                        <a:rPr lang="cs-CZ" sz="1100" baseline="0" dirty="0" smtClean="0"/>
                        <a:t> rodiče</a:t>
                      </a:r>
                    </a:p>
                    <a:p>
                      <a:pPr marL="171450" indent="-171450">
                        <a:buFont typeface="Arial" pitchFamily="34" charset="0"/>
                        <a:buChar char="•"/>
                      </a:pPr>
                      <a:r>
                        <a:rPr lang="cs-CZ" sz="1100" baseline="0" dirty="0" smtClean="0"/>
                        <a:t>Projednání situace</a:t>
                      </a:r>
                    </a:p>
                    <a:p>
                      <a:pPr marL="171450" indent="-171450">
                        <a:buFont typeface="Arial" pitchFamily="34" charset="0"/>
                        <a:buChar char="•"/>
                      </a:pPr>
                      <a:r>
                        <a:rPr lang="cs-CZ" sz="1100" baseline="0" dirty="0" smtClean="0"/>
                        <a:t>Nabídka odborné pomoci</a:t>
                      </a:r>
                    </a:p>
                    <a:p>
                      <a:pPr marL="171450" indent="-171450">
                        <a:buFont typeface="Arial" pitchFamily="34" charset="0"/>
                        <a:buChar char="•"/>
                      </a:pPr>
                      <a:r>
                        <a:rPr lang="cs-CZ" sz="1100" baseline="0" dirty="0" smtClean="0"/>
                        <a:t>Zápis s dohodnutými závěry a kroky k nápravě podepsaný</a:t>
                      </a:r>
                    </a:p>
                    <a:p>
                      <a:pPr marL="171450" indent="-171450">
                        <a:buFont typeface="Arial" pitchFamily="34" charset="0"/>
                        <a:buChar char="•"/>
                      </a:pPr>
                      <a:r>
                        <a:rPr lang="cs-CZ" sz="1100" baseline="0" dirty="0" smtClean="0"/>
                        <a:t>Svolání výchovné komise</a:t>
                      </a:r>
                    </a:p>
                    <a:p>
                      <a:pPr marL="171450" indent="-171450">
                        <a:buFont typeface="Arial" pitchFamily="34" charset="0"/>
                        <a:buChar char="•"/>
                      </a:pPr>
                      <a:r>
                        <a:rPr lang="cs-CZ" sz="1100" baseline="0" dirty="0" smtClean="0"/>
                        <a:t>Zpráva OSPOD s popsanými kroky</a:t>
                      </a:r>
                      <a:endParaRPr lang="cs-CZ" sz="1100" dirty="0"/>
                    </a:p>
                  </a:txBody>
                  <a:tcPr/>
                </a:tc>
                <a:tc>
                  <a:txBody>
                    <a:bodyPr/>
                    <a:lstStyle/>
                    <a:p>
                      <a:pPr marL="171450" indent="-171450">
                        <a:buFont typeface="Arial" pitchFamily="34" charset="0"/>
                        <a:buChar char="•"/>
                      </a:pPr>
                      <a:r>
                        <a:rPr lang="cs-CZ" sz="1100" dirty="0" smtClean="0"/>
                        <a:t>Zjištění,</a:t>
                      </a:r>
                      <a:r>
                        <a:rPr lang="cs-CZ" sz="1100" baseline="0" dirty="0" smtClean="0"/>
                        <a:t> zda škola vyčerpala možnosti</a:t>
                      </a:r>
                    </a:p>
                    <a:p>
                      <a:pPr marL="171450" indent="-171450">
                        <a:buFont typeface="Arial" pitchFamily="34" charset="0"/>
                        <a:buChar char="•"/>
                      </a:pPr>
                      <a:r>
                        <a:rPr lang="cs-CZ" sz="1100" baseline="0" dirty="0" smtClean="0"/>
                        <a:t>Účast na výchovné komisi</a:t>
                      </a:r>
                    </a:p>
                    <a:p>
                      <a:pPr marL="171450" indent="-171450">
                        <a:buFont typeface="Arial" pitchFamily="34" charset="0"/>
                        <a:buChar char="•"/>
                      </a:pPr>
                      <a:r>
                        <a:rPr lang="cs-CZ" sz="1100" baseline="0" dirty="0" smtClean="0"/>
                        <a:t>Základní poradenství</a:t>
                      </a:r>
                    </a:p>
                    <a:p>
                      <a:pPr marL="171450" indent="-171450">
                        <a:buFont typeface="Arial" pitchFamily="34" charset="0"/>
                        <a:buChar char="•"/>
                      </a:pPr>
                      <a:r>
                        <a:rPr lang="cs-CZ" sz="1100" baseline="0" dirty="0" smtClean="0"/>
                        <a:t>Vyhodnocení situace</a:t>
                      </a:r>
                      <a:endParaRPr lang="cs-CZ" sz="1100" dirty="0"/>
                    </a:p>
                  </a:txBody>
                  <a:tcPr/>
                </a:tc>
              </a:tr>
              <a:tr h="393881">
                <a:tc>
                  <a:txBody>
                    <a:bodyPr/>
                    <a:lstStyle/>
                    <a:p>
                      <a:r>
                        <a:rPr lang="cs-CZ" sz="1100" dirty="0" smtClean="0"/>
                        <a:t>Oznámení agresivního chování dle </a:t>
                      </a:r>
                      <a:r>
                        <a:rPr lang="cs-CZ" sz="1100" dirty="0" err="1" smtClean="0"/>
                        <a:t>ust</a:t>
                      </a:r>
                      <a:r>
                        <a:rPr lang="cs-CZ" sz="1100" dirty="0" smtClean="0"/>
                        <a:t>.</a:t>
                      </a:r>
                      <a:r>
                        <a:rPr lang="cs-CZ" sz="1100" baseline="0" dirty="0" smtClean="0"/>
                        <a:t> § 31 odst. 2 školského zákona</a:t>
                      </a:r>
                      <a:endParaRPr lang="cs-CZ" sz="1100" dirty="0"/>
                    </a:p>
                  </a:txBody>
                  <a:tcPr/>
                </a:tc>
                <a:tc>
                  <a:txBody>
                    <a:bodyPr/>
                    <a:lstStyle/>
                    <a:p>
                      <a:pPr marL="171450" indent="-171450">
                        <a:buFont typeface="Arial" pitchFamily="34" charset="0"/>
                        <a:buChar char="•"/>
                      </a:pPr>
                      <a:r>
                        <a:rPr lang="cs-CZ" sz="1100" dirty="0" smtClean="0"/>
                        <a:t>Sdělení OSPOD s konkrétními kroky, které škola učinila a jaká opatření přijala</a:t>
                      </a:r>
                      <a:endParaRPr lang="cs-CZ" sz="1100" dirty="0"/>
                    </a:p>
                  </a:txBody>
                  <a:tcPr/>
                </a:tc>
                <a:tc>
                  <a:txBody>
                    <a:bodyPr/>
                    <a:lstStyle/>
                    <a:p>
                      <a:pPr marL="171450" indent="-171450">
                        <a:buFont typeface="Arial" pitchFamily="34" charset="0"/>
                        <a:buChar char="•"/>
                      </a:pPr>
                      <a:r>
                        <a:rPr lang="cs-CZ" sz="1100" dirty="0" smtClean="0"/>
                        <a:t>Základní poradenství</a:t>
                      </a:r>
                    </a:p>
                    <a:p>
                      <a:pPr marL="171450" indent="-171450">
                        <a:buFont typeface="Arial" pitchFamily="34" charset="0"/>
                        <a:buChar char="•"/>
                      </a:pPr>
                      <a:r>
                        <a:rPr lang="cs-CZ" sz="1100" dirty="0" smtClean="0"/>
                        <a:t>Zjištění, jaké škola vyčerpala možnosti</a:t>
                      </a:r>
                    </a:p>
                    <a:p>
                      <a:pPr marL="171450" indent="-171450">
                        <a:buFont typeface="Arial" pitchFamily="34" charset="0"/>
                        <a:buChar char="•"/>
                      </a:pPr>
                      <a:r>
                        <a:rPr lang="cs-CZ" sz="1100" dirty="0" smtClean="0"/>
                        <a:t>Vyhodnocení situace</a:t>
                      </a:r>
                      <a:endParaRPr lang="cs-CZ" sz="1100" dirty="0"/>
                    </a:p>
                  </a:txBody>
                  <a:tcPr/>
                </a:tc>
              </a:tr>
              <a:tr h="393881">
                <a:tc>
                  <a:txBody>
                    <a:bodyPr/>
                    <a:lstStyle/>
                    <a:p>
                      <a:r>
                        <a:rPr lang="cs-CZ" sz="1100" dirty="0" smtClean="0"/>
                        <a:t>Akutní</a:t>
                      </a:r>
                      <a:r>
                        <a:rPr lang="cs-CZ" sz="1100" baseline="0" dirty="0" smtClean="0"/>
                        <a:t> situace/duševní onemocnění</a:t>
                      </a:r>
                      <a:endParaRPr lang="cs-CZ" sz="1100" dirty="0"/>
                    </a:p>
                  </a:txBody>
                  <a:tcPr/>
                </a:tc>
                <a:tc>
                  <a:txBody>
                    <a:bodyPr/>
                    <a:lstStyle/>
                    <a:p>
                      <a:pPr marL="171450" indent="-171450">
                        <a:buFont typeface="Arial" pitchFamily="34" charset="0"/>
                        <a:buChar char="•"/>
                      </a:pPr>
                      <a:r>
                        <a:rPr lang="cs-CZ" sz="1100" dirty="0" smtClean="0"/>
                        <a:t>Přivolání</a:t>
                      </a:r>
                      <a:r>
                        <a:rPr lang="cs-CZ" sz="1100" baseline="0" dirty="0" smtClean="0"/>
                        <a:t> RZS</a:t>
                      </a:r>
                    </a:p>
                    <a:p>
                      <a:pPr marL="171450" indent="-171450">
                        <a:buFont typeface="Arial" pitchFamily="34" charset="0"/>
                        <a:buChar char="•"/>
                      </a:pPr>
                      <a:r>
                        <a:rPr lang="cs-CZ" sz="1100" baseline="0" dirty="0" smtClean="0"/>
                        <a:t>Řešení situace s rodiči</a:t>
                      </a:r>
                    </a:p>
                    <a:p>
                      <a:pPr marL="171450" indent="-171450">
                        <a:buFont typeface="Arial" pitchFamily="34" charset="0"/>
                        <a:buChar char="•"/>
                      </a:pPr>
                      <a:r>
                        <a:rPr lang="cs-CZ" sz="1100" baseline="0" dirty="0" smtClean="0"/>
                        <a:t>Doporučení odborné pomoci</a:t>
                      </a:r>
                    </a:p>
                    <a:p>
                      <a:pPr marL="171450" indent="-171450">
                        <a:buFont typeface="Arial" pitchFamily="34" charset="0"/>
                        <a:buChar char="•"/>
                      </a:pPr>
                      <a:r>
                        <a:rPr lang="cs-CZ" sz="1100" baseline="0" dirty="0" smtClean="0"/>
                        <a:t>Propojení s odborníky za souhlasu rodičů</a:t>
                      </a:r>
                    </a:p>
                    <a:p>
                      <a:pPr marL="171450" indent="-171450">
                        <a:buFont typeface="Arial" pitchFamily="34" charset="0"/>
                        <a:buChar char="•"/>
                      </a:pPr>
                      <a:r>
                        <a:rPr lang="cs-CZ" sz="1100" baseline="0" dirty="0" smtClean="0"/>
                        <a:t>Sdělení OSPOD s konkrétními kroky, které škola učinila a jaká opatření přijala (pokud rodiče odmítají situaci řešit)</a:t>
                      </a:r>
                      <a:endParaRPr lang="cs-CZ" sz="1100" dirty="0"/>
                    </a:p>
                  </a:txBody>
                  <a:tcPr/>
                </a:tc>
                <a:tc>
                  <a:txBody>
                    <a:bodyPr/>
                    <a:lstStyle/>
                    <a:p>
                      <a:pPr marL="171450" indent="-171450">
                        <a:buFont typeface="Arial" pitchFamily="34" charset="0"/>
                        <a:buChar char="•"/>
                      </a:pPr>
                      <a:r>
                        <a:rPr lang="cs-CZ" sz="1100" dirty="0" smtClean="0"/>
                        <a:t>Nemá kompetenci</a:t>
                      </a:r>
                      <a:r>
                        <a:rPr lang="cs-CZ" sz="1100" baseline="0" dirty="0" smtClean="0"/>
                        <a:t> řešit akutní zdravotní situaci</a:t>
                      </a:r>
                    </a:p>
                    <a:p>
                      <a:pPr marL="171450" indent="-171450">
                        <a:buFont typeface="Arial" pitchFamily="34" charset="0"/>
                        <a:buChar char="•"/>
                      </a:pPr>
                      <a:r>
                        <a:rPr lang="cs-CZ" sz="1100" baseline="0" dirty="0" smtClean="0"/>
                        <a:t>Poskytnutí základního poradenství</a:t>
                      </a:r>
                    </a:p>
                    <a:p>
                      <a:pPr marL="171450" indent="-171450">
                        <a:buFont typeface="Arial" pitchFamily="34" charset="0"/>
                        <a:buChar char="•"/>
                      </a:pPr>
                      <a:r>
                        <a:rPr lang="cs-CZ" sz="1100" baseline="0" dirty="0" smtClean="0"/>
                        <a:t>Zjištění možnosti pomoci</a:t>
                      </a:r>
                    </a:p>
                    <a:p>
                      <a:pPr marL="171450" indent="-171450">
                        <a:buFont typeface="Arial" pitchFamily="34" charset="0"/>
                        <a:buChar char="•"/>
                      </a:pPr>
                      <a:r>
                        <a:rPr lang="cs-CZ" sz="1100" baseline="0" dirty="0" smtClean="0"/>
                        <a:t>Vyhodnocení situace</a:t>
                      </a:r>
                      <a:endParaRPr lang="cs-CZ" sz="1100" dirty="0"/>
                    </a:p>
                  </a:txBody>
                  <a:tcPr/>
                </a:tc>
              </a:tr>
            </a:tbl>
          </a:graphicData>
        </a:graphic>
      </p:graphicFrame>
    </p:spTree>
    <p:extLst>
      <p:ext uri="{BB962C8B-B14F-4D97-AF65-F5344CB8AC3E}">
        <p14:creationId xmlns:p14="http://schemas.microsoft.com/office/powerpoint/2010/main" val="1640646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534265"/>
              </p:ext>
            </p:extLst>
          </p:nvPr>
        </p:nvGraphicFramePr>
        <p:xfrm>
          <a:off x="457200" y="1196751"/>
          <a:ext cx="8229600" cy="4950472"/>
        </p:xfrm>
        <a:graphic>
          <a:graphicData uri="http://schemas.openxmlformats.org/drawingml/2006/table">
            <a:tbl>
              <a:tblPr firstRow="1" bandRow="1">
                <a:tableStyleId>{5C22544A-7EE6-4342-B048-85BDC9FD1C3A}</a:tableStyleId>
              </a:tblPr>
              <a:tblGrid>
                <a:gridCol w="2170584"/>
                <a:gridCol w="3168352"/>
                <a:gridCol w="2890664"/>
              </a:tblGrid>
              <a:tr h="504278">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694196">
                <a:tc>
                  <a:txBody>
                    <a:bodyPr/>
                    <a:lstStyle/>
                    <a:p>
                      <a:r>
                        <a:rPr lang="cs-CZ" sz="1400" b="1" dirty="0" smtClean="0">
                          <a:solidFill>
                            <a:srgbClr val="FF0000"/>
                          </a:solidFill>
                        </a:rPr>
                        <a:t>Návykové látky</a:t>
                      </a:r>
                      <a:endParaRPr lang="cs-CZ" sz="1400" b="1" dirty="0">
                        <a:solidFill>
                          <a:srgbClr val="FF0000"/>
                        </a:solidFill>
                      </a:endParaRPr>
                    </a:p>
                  </a:txBody>
                  <a:tcPr/>
                </a:tc>
                <a:tc>
                  <a:txBody>
                    <a:bodyPr/>
                    <a:lstStyle/>
                    <a:p>
                      <a:r>
                        <a:rPr lang="cs-CZ" sz="1400" b="1" dirty="0" smtClean="0">
                          <a:solidFill>
                            <a:srgbClr val="FF0000"/>
                          </a:solidFill>
                        </a:rPr>
                        <a:t>Nastavení spolupráce se službami, spolupráce s PČR</a:t>
                      </a:r>
                      <a:endParaRPr lang="cs-CZ" sz="1400" b="1" dirty="0">
                        <a:solidFill>
                          <a:srgbClr val="FF0000"/>
                        </a:solidFill>
                      </a:endParaRPr>
                    </a:p>
                  </a:txBody>
                  <a:tcPr/>
                </a:tc>
                <a:tc>
                  <a:txBody>
                    <a:bodyPr/>
                    <a:lstStyle/>
                    <a:p>
                      <a:r>
                        <a:rPr lang="cs-CZ" sz="1400" b="1" dirty="0" smtClean="0">
                          <a:solidFill>
                            <a:srgbClr val="FF0000"/>
                          </a:solidFill>
                        </a:rPr>
                        <a:t>OSPOD</a:t>
                      </a:r>
                      <a:r>
                        <a:rPr lang="cs-CZ" sz="1400" b="1" baseline="0" dirty="0" smtClean="0">
                          <a:solidFill>
                            <a:srgbClr val="FF0000"/>
                          </a:solidFill>
                        </a:rPr>
                        <a:t> posuzuje závažnost ohrožení užíváním OPL</a:t>
                      </a:r>
                      <a:endParaRPr lang="cs-CZ" sz="1400" b="1" dirty="0">
                        <a:solidFill>
                          <a:srgbClr val="FF0000"/>
                        </a:solidFill>
                      </a:endParaRPr>
                    </a:p>
                  </a:txBody>
                  <a:tcPr/>
                </a:tc>
              </a:tr>
              <a:tr h="1105783">
                <a:tc>
                  <a:txBody>
                    <a:bodyPr/>
                    <a:lstStyle/>
                    <a:p>
                      <a:r>
                        <a:rPr lang="cs-CZ" sz="1400" dirty="0" smtClean="0"/>
                        <a:t>Podezření na užívání OPL</a:t>
                      </a:r>
                      <a:endParaRPr lang="cs-CZ" sz="1400" dirty="0"/>
                    </a:p>
                  </a:txBody>
                  <a:tcPr/>
                </a:tc>
                <a:tc>
                  <a:txBody>
                    <a:bodyPr/>
                    <a:lstStyle/>
                    <a:p>
                      <a:pPr marL="171450" indent="-171450">
                        <a:buFont typeface="Arial" pitchFamily="34" charset="0"/>
                        <a:buChar char="•"/>
                      </a:pPr>
                      <a:r>
                        <a:rPr lang="cs-CZ" sz="1400" dirty="0" smtClean="0"/>
                        <a:t>Projednání situace s rodiči a dítětem</a:t>
                      </a:r>
                    </a:p>
                    <a:p>
                      <a:pPr marL="171450" indent="-171450">
                        <a:buFont typeface="Arial" pitchFamily="34" charset="0"/>
                        <a:buChar char="•"/>
                      </a:pPr>
                      <a:r>
                        <a:rPr lang="cs-CZ" sz="1400" dirty="0" smtClean="0"/>
                        <a:t>Doporučení odborné pomoci</a:t>
                      </a:r>
                    </a:p>
                    <a:p>
                      <a:pPr marL="171450" indent="-171450">
                        <a:buFont typeface="Arial" pitchFamily="34" charset="0"/>
                        <a:buChar char="•"/>
                      </a:pPr>
                      <a:r>
                        <a:rPr lang="cs-CZ" sz="1400" dirty="0" smtClean="0"/>
                        <a:t>Svolání výchovné komise (zvážit její vhodnost</a:t>
                      </a:r>
                    </a:p>
                    <a:p>
                      <a:pPr marL="171450" indent="-171450">
                        <a:buFont typeface="Arial" pitchFamily="34" charset="0"/>
                        <a:buChar char="•"/>
                      </a:pPr>
                      <a:r>
                        <a:rPr lang="cs-CZ" sz="1400" dirty="0" smtClean="0"/>
                        <a:t>Oznamovací povinnost OSPOD</a:t>
                      </a:r>
                      <a:endParaRPr lang="cs-CZ" sz="1400" dirty="0"/>
                    </a:p>
                  </a:txBody>
                  <a:tcPr/>
                </a:tc>
                <a:tc>
                  <a:txBody>
                    <a:bodyPr/>
                    <a:lstStyle/>
                    <a:p>
                      <a:pPr marL="171450" indent="-171450">
                        <a:buFont typeface="Arial" pitchFamily="34" charset="0"/>
                        <a:buChar char="•"/>
                      </a:pPr>
                      <a:r>
                        <a:rPr lang="cs-CZ" sz="1400" dirty="0" smtClean="0"/>
                        <a:t>Prošetření situace</a:t>
                      </a:r>
                    </a:p>
                    <a:p>
                      <a:pPr marL="171450" indent="-171450">
                        <a:buFont typeface="Arial" pitchFamily="34" charset="0"/>
                        <a:buChar char="•"/>
                      </a:pPr>
                      <a:r>
                        <a:rPr lang="cs-CZ" sz="1400" dirty="0" smtClean="0"/>
                        <a:t>Vyhodnocení</a:t>
                      </a:r>
                      <a:r>
                        <a:rPr lang="cs-CZ" sz="1400" baseline="0" dirty="0" smtClean="0"/>
                        <a:t> situace</a:t>
                      </a:r>
                    </a:p>
                    <a:p>
                      <a:pPr marL="171450" indent="-171450">
                        <a:buFont typeface="Arial" pitchFamily="34" charset="0"/>
                        <a:buChar char="•"/>
                      </a:pPr>
                      <a:r>
                        <a:rPr lang="cs-CZ" sz="1400" baseline="0" dirty="0" smtClean="0"/>
                        <a:t>V případě ohrožení snaha o stabilizaci situace - IPOD</a:t>
                      </a:r>
                      <a:endParaRPr lang="cs-CZ" sz="1400" dirty="0"/>
                    </a:p>
                  </a:txBody>
                  <a:tcPr/>
                </a:tc>
              </a:tr>
              <a:tr h="975573">
                <a:tc>
                  <a:txBody>
                    <a:bodyPr/>
                    <a:lstStyle/>
                    <a:p>
                      <a:r>
                        <a:rPr lang="cs-CZ" sz="1400" dirty="0" smtClean="0"/>
                        <a:t>Podezření na distribuci OPL</a:t>
                      </a:r>
                      <a:endParaRPr lang="cs-CZ" sz="1400" dirty="0"/>
                    </a:p>
                  </a:txBody>
                  <a:tcPr/>
                </a:tc>
                <a:tc>
                  <a:txBody>
                    <a:bodyPr/>
                    <a:lstStyle/>
                    <a:p>
                      <a:pPr marL="171450" indent="-171450">
                        <a:buFont typeface="Arial" pitchFamily="34" charset="0"/>
                        <a:buChar char="•"/>
                      </a:pPr>
                      <a:r>
                        <a:rPr lang="cs-CZ" sz="1400" dirty="0" smtClean="0"/>
                        <a:t>Kontaktování PČR</a:t>
                      </a:r>
                    </a:p>
                    <a:p>
                      <a:pPr marL="171450" indent="-171450">
                        <a:buFont typeface="Arial" pitchFamily="34" charset="0"/>
                        <a:buChar char="•"/>
                      </a:pPr>
                      <a:r>
                        <a:rPr lang="cs-CZ" sz="1400" dirty="0" smtClean="0"/>
                        <a:t>Svolání výchovné komise</a:t>
                      </a:r>
                      <a:r>
                        <a:rPr lang="cs-CZ" sz="1400" baseline="0" dirty="0" smtClean="0"/>
                        <a:t> (zvážit její vhodnost)</a:t>
                      </a:r>
                    </a:p>
                    <a:p>
                      <a:pPr marL="171450" indent="-171450">
                        <a:buFont typeface="Arial" pitchFamily="34" charset="0"/>
                        <a:buChar char="•"/>
                      </a:pPr>
                      <a:r>
                        <a:rPr lang="cs-CZ" sz="1400" baseline="0" dirty="0" smtClean="0"/>
                        <a:t>Zpráva OSPOD s popisem situace</a:t>
                      </a:r>
                      <a:endParaRPr lang="cs-CZ" sz="1400" dirty="0"/>
                    </a:p>
                  </a:txBody>
                  <a:tcPr/>
                </a:tc>
                <a:tc>
                  <a:txBody>
                    <a:bodyPr/>
                    <a:lstStyle/>
                    <a:p>
                      <a:pPr marL="171450" indent="-171450">
                        <a:buFont typeface="Arial" pitchFamily="34" charset="0"/>
                        <a:buChar char="•"/>
                      </a:pPr>
                      <a:r>
                        <a:rPr lang="cs-CZ" sz="1400" dirty="0" smtClean="0"/>
                        <a:t>Spolupráce s PČR</a:t>
                      </a:r>
                    </a:p>
                    <a:p>
                      <a:pPr marL="171450" indent="-171450">
                        <a:buFont typeface="Arial" pitchFamily="34" charset="0"/>
                        <a:buChar char="•"/>
                      </a:pPr>
                      <a:r>
                        <a:rPr lang="cs-CZ" sz="1400" dirty="0" smtClean="0"/>
                        <a:t>Spolupráce</a:t>
                      </a:r>
                      <a:r>
                        <a:rPr lang="cs-CZ" sz="1400" baseline="0" dirty="0" smtClean="0"/>
                        <a:t> s rodinou v rámci řízení</a:t>
                      </a:r>
                    </a:p>
                    <a:p>
                      <a:pPr marL="171450" indent="-171450">
                        <a:buFont typeface="Arial" pitchFamily="34" charset="0"/>
                        <a:buChar char="•"/>
                      </a:pPr>
                      <a:r>
                        <a:rPr lang="cs-CZ" sz="1400" baseline="0" dirty="0" smtClean="0"/>
                        <a:t>Vyhodnocení situace</a:t>
                      </a:r>
                      <a:endParaRPr lang="cs-CZ" sz="1400" dirty="0"/>
                    </a:p>
                  </a:txBody>
                  <a:tcPr/>
                </a:tc>
              </a:tr>
              <a:tr h="1404825">
                <a:tc>
                  <a:txBody>
                    <a:bodyPr/>
                    <a:lstStyle/>
                    <a:p>
                      <a:r>
                        <a:rPr lang="cs-CZ" sz="1400" dirty="0" smtClean="0"/>
                        <a:t>Akutní intoxikace</a:t>
                      </a:r>
                      <a:endParaRPr lang="cs-CZ" sz="1400" dirty="0"/>
                    </a:p>
                  </a:txBody>
                  <a:tcPr/>
                </a:tc>
                <a:tc>
                  <a:txBody>
                    <a:bodyPr/>
                    <a:lstStyle/>
                    <a:p>
                      <a:pPr marL="171450" indent="-171450">
                        <a:buFont typeface="Arial" pitchFamily="34" charset="0"/>
                        <a:buChar char="•"/>
                      </a:pPr>
                      <a:r>
                        <a:rPr lang="cs-CZ" sz="1400" dirty="0" smtClean="0"/>
                        <a:t>Přivolání RZS</a:t>
                      </a:r>
                    </a:p>
                    <a:p>
                      <a:pPr marL="171450" indent="-171450">
                        <a:buFont typeface="Arial" pitchFamily="34" charset="0"/>
                        <a:buChar char="•"/>
                      </a:pPr>
                      <a:r>
                        <a:rPr lang="cs-CZ" sz="1400" dirty="0" smtClean="0"/>
                        <a:t>Přivolání rodičů</a:t>
                      </a:r>
                    </a:p>
                    <a:p>
                      <a:pPr marL="171450" indent="-171450">
                        <a:buFont typeface="Arial" pitchFamily="34" charset="0"/>
                        <a:buChar char="•"/>
                      </a:pPr>
                      <a:r>
                        <a:rPr lang="cs-CZ" sz="1400" dirty="0" smtClean="0"/>
                        <a:t>Zpráva</a:t>
                      </a:r>
                      <a:r>
                        <a:rPr lang="cs-CZ" sz="1400" baseline="0" dirty="0" smtClean="0"/>
                        <a:t> OSPOD s popisem situace</a:t>
                      </a:r>
                      <a:endParaRPr lang="cs-CZ" sz="1400" dirty="0"/>
                    </a:p>
                  </a:txBody>
                  <a:tcPr/>
                </a:tc>
                <a:tc>
                  <a:txBody>
                    <a:bodyPr/>
                    <a:lstStyle/>
                    <a:p>
                      <a:pPr marL="171450" indent="-171450">
                        <a:buFont typeface="Arial" pitchFamily="34" charset="0"/>
                        <a:buChar char="•"/>
                      </a:pPr>
                      <a:r>
                        <a:rPr lang="cs-CZ" sz="1400" dirty="0" smtClean="0"/>
                        <a:t>Nemá kompetence řešit</a:t>
                      </a:r>
                      <a:r>
                        <a:rPr lang="cs-CZ" sz="1400" baseline="0" dirty="0" smtClean="0"/>
                        <a:t> akutní zdravotní situaci</a:t>
                      </a:r>
                    </a:p>
                    <a:p>
                      <a:pPr marL="171450" indent="-171450">
                        <a:buFont typeface="Arial" pitchFamily="34" charset="0"/>
                        <a:buChar char="•"/>
                      </a:pPr>
                      <a:r>
                        <a:rPr lang="cs-CZ" sz="1400" baseline="0" dirty="0" smtClean="0"/>
                        <a:t>Prošetření situace</a:t>
                      </a:r>
                    </a:p>
                    <a:p>
                      <a:pPr marL="171450" indent="-171450">
                        <a:buFont typeface="Arial" pitchFamily="34" charset="0"/>
                        <a:buChar char="•"/>
                      </a:pPr>
                      <a:r>
                        <a:rPr lang="cs-CZ" sz="1400" baseline="0" dirty="0" smtClean="0"/>
                        <a:t>Vyhodnocení situace</a:t>
                      </a:r>
                    </a:p>
                    <a:p>
                      <a:pPr marL="171450" indent="-171450">
                        <a:buFont typeface="Arial" pitchFamily="34" charset="0"/>
                        <a:buChar char="•"/>
                      </a:pPr>
                      <a:r>
                        <a:rPr lang="cs-CZ" sz="1400" baseline="0" dirty="0" smtClean="0"/>
                        <a:t>V případě ohrožení zdraví nezletilého zajištění ochrany</a:t>
                      </a:r>
                      <a:endParaRPr lang="cs-CZ" sz="1400" dirty="0"/>
                    </a:p>
                  </a:txBody>
                  <a:tcPr/>
                </a:tc>
              </a:tr>
            </a:tbl>
          </a:graphicData>
        </a:graphic>
      </p:graphicFrame>
    </p:spTree>
    <p:extLst>
      <p:ext uri="{BB962C8B-B14F-4D97-AF65-F5344CB8AC3E}">
        <p14:creationId xmlns:p14="http://schemas.microsoft.com/office/powerpoint/2010/main" val="1055909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86757272"/>
              </p:ext>
            </p:extLst>
          </p:nvPr>
        </p:nvGraphicFramePr>
        <p:xfrm>
          <a:off x="457200" y="1196753"/>
          <a:ext cx="8229600" cy="383812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Mimoškolní aktivita</a:t>
                      </a:r>
                      <a:endParaRPr lang="cs-CZ" sz="1600" b="1" dirty="0">
                        <a:solidFill>
                          <a:srgbClr val="FF0000"/>
                        </a:solidFill>
                      </a:endParaRPr>
                    </a:p>
                  </a:txBody>
                  <a:tcPr/>
                </a:tc>
                <a:tc>
                  <a:txBody>
                    <a:bodyPr/>
                    <a:lstStyle/>
                    <a:p>
                      <a:r>
                        <a:rPr lang="cs-CZ" sz="1600" b="1" dirty="0" smtClean="0">
                          <a:solidFill>
                            <a:srgbClr val="FF0000"/>
                          </a:solidFill>
                        </a:rPr>
                        <a:t>Omezené možnosti,</a:t>
                      </a:r>
                      <a:r>
                        <a:rPr lang="cs-CZ" sz="1600" b="1" baseline="0" dirty="0" smtClean="0">
                          <a:solidFill>
                            <a:srgbClr val="FF0000"/>
                          </a:solidFill>
                        </a:rPr>
                        <a:t> spolupráce s MP, PČR</a:t>
                      </a:r>
                      <a:endParaRPr lang="cs-CZ" sz="1600" b="1" dirty="0">
                        <a:solidFill>
                          <a:srgbClr val="FF0000"/>
                        </a:solidFill>
                      </a:endParaRPr>
                    </a:p>
                  </a:txBody>
                  <a:tcPr/>
                </a:tc>
                <a:tc>
                  <a:txBody>
                    <a:bodyPr/>
                    <a:lstStyle/>
                    <a:p>
                      <a:r>
                        <a:rPr lang="cs-CZ" sz="1600" b="1" dirty="0" smtClean="0">
                          <a:solidFill>
                            <a:srgbClr val="FF0000"/>
                          </a:solidFill>
                        </a:rPr>
                        <a:t>Povinnost prošetření oznámení</a:t>
                      </a:r>
                      <a:endParaRPr lang="cs-CZ" sz="1600" b="1" dirty="0">
                        <a:solidFill>
                          <a:srgbClr val="FF0000"/>
                        </a:solidFill>
                      </a:endParaRPr>
                    </a:p>
                  </a:txBody>
                  <a:tcPr/>
                </a:tc>
              </a:tr>
              <a:tr h="1008112">
                <a:tc>
                  <a:txBody>
                    <a:bodyPr/>
                    <a:lstStyle/>
                    <a:p>
                      <a:r>
                        <a:rPr lang="cs-CZ" sz="1600" dirty="0" smtClean="0"/>
                        <a:t>Rizikové chování mimo školu</a:t>
                      </a:r>
                      <a:endParaRPr lang="cs-CZ" sz="1600" dirty="0"/>
                    </a:p>
                  </a:txBody>
                  <a:tcPr/>
                </a:tc>
                <a:tc>
                  <a:txBody>
                    <a:bodyPr/>
                    <a:lstStyle/>
                    <a:p>
                      <a:pPr marL="171450" indent="-171450">
                        <a:buFont typeface="Arial" pitchFamily="34" charset="0"/>
                        <a:buChar char="•"/>
                      </a:pPr>
                      <a:r>
                        <a:rPr lang="cs-CZ" sz="1600" dirty="0" smtClean="0"/>
                        <a:t>Nastavení spolupráce s MP, PČR</a:t>
                      </a:r>
                    </a:p>
                    <a:p>
                      <a:pPr marL="171450" indent="-171450">
                        <a:buFont typeface="Arial" pitchFamily="34" charset="0"/>
                        <a:buChar char="•"/>
                      </a:pPr>
                      <a:r>
                        <a:rPr lang="cs-CZ" sz="1600" dirty="0" smtClean="0"/>
                        <a:t>Vyhodnocení</a:t>
                      </a:r>
                      <a:r>
                        <a:rPr lang="cs-CZ" sz="1600" baseline="0" dirty="0" smtClean="0"/>
                        <a:t> míry ohrožení</a:t>
                      </a:r>
                    </a:p>
                    <a:p>
                      <a:pPr marL="171450" indent="-171450">
                        <a:buFont typeface="Arial" pitchFamily="34" charset="0"/>
                        <a:buChar char="•"/>
                      </a:pPr>
                      <a:r>
                        <a:rPr lang="cs-CZ" sz="1600" baseline="0" dirty="0" smtClean="0"/>
                        <a:t>Projednání situace s rodiči</a:t>
                      </a:r>
                    </a:p>
                    <a:p>
                      <a:pPr marL="171450" indent="-171450">
                        <a:buFont typeface="Arial" pitchFamily="34" charset="0"/>
                        <a:buChar char="•"/>
                      </a:pPr>
                      <a:r>
                        <a:rPr lang="cs-CZ" sz="1600" baseline="0" dirty="0" smtClean="0"/>
                        <a:t>Informace OSPOD, pokud dítě školou vnímáno jako ohrožené</a:t>
                      </a:r>
                      <a:endParaRPr lang="cs-CZ" sz="1600" dirty="0"/>
                    </a:p>
                  </a:txBody>
                  <a:tcPr/>
                </a:tc>
                <a:tc>
                  <a:txBody>
                    <a:bodyPr/>
                    <a:lstStyle/>
                    <a:p>
                      <a:pPr marL="171450" indent="-171450">
                        <a:buFont typeface="Arial" pitchFamily="34" charset="0"/>
                        <a:buChar char="•"/>
                      </a:pPr>
                      <a:r>
                        <a:rPr lang="cs-CZ" sz="1600" dirty="0" smtClean="0"/>
                        <a:t>Prošetření situace</a:t>
                      </a:r>
                    </a:p>
                    <a:p>
                      <a:pPr marL="171450" indent="-171450">
                        <a:buFont typeface="Arial" pitchFamily="34" charset="0"/>
                        <a:buChar char="•"/>
                      </a:pPr>
                      <a:r>
                        <a:rPr lang="cs-CZ" sz="1600" dirty="0" smtClean="0"/>
                        <a:t>Základní poradenství</a:t>
                      </a:r>
                    </a:p>
                    <a:p>
                      <a:pPr marL="171450" indent="-171450">
                        <a:buFont typeface="Arial" pitchFamily="34" charset="0"/>
                        <a:buChar char="•"/>
                      </a:pPr>
                      <a:r>
                        <a:rPr lang="cs-CZ" sz="1600" dirty="0" smtClean="0"/>
                        <a:t>Vyhodnocení situace</a:t>
                      </a:r>
                    </a:p>
                    <a:p>
                      <a:pPr marL="171450" indent="-171450">
                        <a:buFont typeface="Arial" pitchFamily="34" charset="0"/>
                        <a:buChar char="•"/>
                      </a:pPr>
                      <a:r>
                        <a:rPr lang="cs-CZ" sz="1600" dirty="0" smtClean="0"/>
                        <a:t>Spolupráce s MP,</a:t>
                      </a:r>
                      <a:r>
                        <a:rPr lang="cs-CZ" sz="1600" baseline="0" dirty="0" smtClean="0"/>
                        <a:t> PČR</a:t>
                      </a:r>
                      <a:endParaRPr lang="cs-CZ" sz="1600" dirty="0"/>
                    </a:p>
                  </a:txBody>
                  <a:tcPr/>
                </a:tc>
              </a:tr>
              <a:tr h="393881">
                <a:tc>
                  <a:txBody>
                    <a:bodyPr/>
                    <a:lstStyle/>
                    <a:p>
                      <a:r>
                        <a:rPr lang="cs-CZ" sz="1600" dirty="0" err="1" smtClean="0"/>
                        <a:t>kyberšikana</a:t>
                      </a:r>
                      <a:endParaRPr lang="cs-CZ" sz="1600" dirty="0"/>
                    </a:p>
                  </a:txBody>
                  <a:tcPr/>
                </a:tc>
                <a:tc>
                  <a:txBody>
                    <a:bodyPr/>
                    <a:lstStyle/>
                    <a:p>
                      <a:pPr marL="171450" indent="-171450">
                        <a:buFont typeface="Arial" pitchFamily="34" charset="0"/>
                        <a:buChar char="•"/>
                      </a:pPr>
                      <a:r>
                        <a:rPr lang="cs-CZ" sz="1600" dirty="0" smtClean="0"/>
                        <a:t>Oznámení PČR</a:t>
                      </a:r>
                    </a:p>
                    <a:p>
                      <a:pPr marL="171450" indent="-171450">
                        <a:buFont typeface="Arial" pitchFamily="34" charset="0"/>
                        <a:buChar char="•"/>
                      </a:pPr>
                      <a:r>
                        <a:rPr lang="cs-CZ" sz="1600" dirty="0" smtClean="0"/>
                        <a:t>Oznámení OSPOD</a:t>
                      </a:r>
                      <a:endParaRPr lang="cs-CZ" sz="1600" dirty="0"/>
                    </a:p>
                  </a:txBody>
                  <a:tcPr/>
                </a:tc>
                <a:tc>
                  <a:txBody>
                    <a:bodyPr/>
                    <a:lstStyle/>
                    <a:p>
                      <a:pPr marL="171450" indent="-171450">
                        <a:buFont typeface="Arial" pitchFamily="34" charset="0"/>
                        <a:buChar char="•"/>
                      </a:pPr>
                      <a:r>
                        <a:rPr lang="cs-CZ" sz="1600" dirty="0" smtClean="0"/>
                        <a:t>Oznámení PČR</a:t>
                      </a:r>
                    </a:p>
                    <a:p>
                      <a:pPr marL="171450" indent="-171450">
                        <a:buFont typeface="Arial" pitchFamily="34" charset="0"/>
                        <a:buChar char="•"/>
                      </a:pPr>
                      <a:r>
                        <a:rPr lang="cs-CZ" sz="1600" dirty="0" smtClean="0"/>
                        <a:t>Spolupráce s PČR</a:t>
                      </a:r>
                    </a:p>
                    <a:p>
                      <a:pPr marL="171450" indent="-171450">
                        <a:buFont typeface="Arial" pitchFamily="34" charset="0"/>
                        <a:buChar char="•"/>
                      </a:pPr>
                      <a:r>
                        <a:rPr lang="cs-CZ" sz="1600" dirty="0" smtClean="0"/>
                        <a:t>Řešení situace s rodinou a dítětem</a:t>
                      </a:r>
                    </a:p>
                    <a:p>
                      <a:pPr marL="171450" indent="-171450">
                        <a:buFont typeface="Arial" pitchFamily="34" charset="0"/>
                        <a:buChar char="•"/>
                      </a:pPr>
                      <a:r>
                        <a:rPr lang="cs-CZ" sz="1600" dirty="0" smtClean="0"/>
                        <a:t>Vyhodnocení situace</a:t>
                      </a:r>
                      <a:endParaRPr lang="cs-CZ" sz="1600" dirty="0"/>
                    </a:p>
                  </a:txBody>
                  <a:tcPr/>
                </a:tc>
              </a:tr>
            </a:tbl>
          </a:graphicData>
        </a:graphic>
      </p:graphicFrame>
    </p:spTree>
    <p:extLst>
      <p:ext uri="{BB962C8B-B14F-4D97-AF65-F5344CB8AC3E}">
        <p14:creationId xmlns:p14="http://schemas.microsoft.com/office/powerpoint/2010/main" val="3501831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99933676"/>
              </p:ext>
            </p:extLst>
          </p:nvPr>
        </p:nvGraphicFramePr>
        <p:xfrm>
          <a:off x="395536" y="1556792"/>
          <a:ext cx="8229600" cy="4051474"/>
        </p:xfrm>
        <a:graphic>
          <a:graphicData uri="http://schemas.openxmlformats.org/drawingml/2006/table">
            <a:tbl>
              <a:tblPr firstRow="1" bandRow="1">
                <a:tableStyleId>{5C22544A-7EE6-4342-B048-85BDC9FD1C3A}</a:tableStyleId>
              </a:tblPr>
              <a:tblGrid>
                <a:gridCol w="2170584"/>
                <a:gridCol w="3168352"/>
                <a:gridCol w="2890664"/>
              </a:tblGrid>
              <a:tr h="576754">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870313">
                <a:tc>
                  <a:txBody>
                    <a:bodyPr/>
                    <a:lstStyle/>
                    <a:p>
                      <a:r>
                        <a:rPr lang="cs-CZ" sz="1800" b="1" dirty="0" smtClean="0">
                          <a:solidFill>
                            <a:srgbClr val="FF0000"/>
                          </a:solidFill>
                        </a:rPr>
                        <a:t>Syndrom CAN/DN</a:t>
                      </a:r>
                      <a:endParaRPr lang="cs-CZ" sz="1800" b="1" dirty="0">
                        <a:solidFill>
                          <a:srgbClr val="FF0000"/>
                        </a:solidFill>
                      </a:endParaRPr>
                    </a:p>
                  </a:txBody>
                  <a:tcPr/>
                </a:tc>
                <a:tc>
                  <a:txBody>
                    <a:bodyPr/>
                    <a:lstStyle/>
                    <a:p>
                      <a:r>
                        <a:rPr lang="cs-CZ" sz="1800" b="1" dirty="0" smtClean="0">
                          <a:solidFill>
                            <a:srgbClr val="FF0000"/>
                          </a:solidFill>
                        </a:rPr>
                        <a:t>Oznamovací povinnost vůči PČR. Není doporučeno vlastní hloubkové</a:t>
                      </a:r>
                      <a:r>
                        <a:rPr lang="cs-CZ" sz="1800" b="1" baseline="0" dirty="0" smtClean="0">
                          <a:solidFill>
                            <a:srgbClr val="FF0000"/>
                          </a:solidFill>
                        </a:rPr>
                        <a:t> šetření</a:t>
                      </a:r>
                      <a:endParaRPr lang="cs-CZ" sz="1800" b="1" dirty="0">
                        <a:solidFill>
                          <a:srgbClr val="FF0000"/>
                        </a:solidFill>
                      </a:endParaRPr>
                    </a:p>
                  </a:txBody>
                  <a:tcPr/>
                </a:tc>
                <a:tc>
                  <a:txBody>
                    <a:bodyPr/>
                    <a:lstStyle/>
                    <a:p>
                      <a:r>
                        <a:rPr lang="cs-CZ" sz="1800" b="1" dirty="0" smtClean="0">
                          <a:solidFill>
                            <a:srgbClr val="FF0000"/>
                          </a:solidFill>
                        </a:rPr>
                        <a:t>Povinnost prošetření situace.</a:t>
                      </a:r>
                      <a:r>
                        <a:rPr lang="cs-CZ" sz="1800" b="1" baseline="0" dirty="0" smtClean="0">
                          <a:solidFill>
                            <a:srgbClr val="FF0000"/>
                          </a:solidFill>
                        </a:rPr>
                        <a:t> V případě akutního ohrožení přijetí opatření na ochranu.</a:t>
                      </a:r>
                      <a:endParaRPr lang="cs-CZ" sz="1800" b="1" dirty="0">
                        <a:solidFill>
                          <a:srgbClr val="FF0000"/>
                        </a:solidFill>
                      </a:endParaRPr>
                    </a:p>
                  </a:txBody>
                  <a:tcPr/>
                </a:tc>
              </a:tr>
              <a:tr h="1505260">
                <a:tc>
                  <a:txBody>
                    <a:bodyPr/>
                    <a:lstStyle/>
                    <a:p>
                      <a:r>
                        <a:rPr lang="cs-CZ" sz="1800" dirty="0" smtClean="0"/>
                        <a:t>Zjištění možného týrání/zneužívání/DN</a:t>
                      </a:r>
                      <a:endParaRPr lang="cs-CZ" sz="1800" dirty="0"/>
                    </a:p>
                  </a:txBody>
                  <a:tcPr/>
                </a:tc>
                <a:tc>
                  <a:txBody>
                    <a:bodyPr/>
                    <a:lstStyle/>
                    <a:p>
                      <a:pPr marL="171450" indent="-171450">
                        <a:buFont typeface="Arial" pitchFamily="34" charset="0"/>
                        <a:buChar char="•"/>
                      </a:pPr>
                      <a:r>
                        <a:rPr lang="cs-CZ" sz="1800" dirty="0" smtClean="0"/>
                        <a:t>Bezodkladné oznámení PČR (nedoporučuje</a:t>
                      </a:r>
                      <a:r>
                        <a:rPr lang="cs-CZ" sz="1800" baseline="0" dirty="0" smtClean="0"/>
                        <a:t> se vlastní šetření)</a:t>
                      </a:r>
                    </a:p>
                    <a:p>
                      <a:pPr marL="171450" indent="-171450">
                        <a:buFont typeface="Arial" pitchFamily="34" charset="0"/>
                        <a:buChar char="•"/>
                      </a:pPr>
                      <a:r>
                        <a:rPr lang="cs-CZ" sz="1800" baseline="0" dirty="0" smtClean="0"/>
                        <a:t>Nastavení spolupráce s OSPOD</a:t>
                      </a:r>
                      <a:endParaRPr lang="cs-CZ" sz="1800" dirty="0"/>
                    </a:p>
                  </a:txBody>
                  <a:tcPr/>
                </a:tc>
                <a:tc>
                  <a:txBody>
                    <a:bodyPr/>
                    <a:lstStyle/>
                    <a:p>
                      <a:pPr marL="171450" indent="-171450">
                        <a:buFont typeface="Arial" pitchFamily="34" charset="0"/>
                        <a:buChar char="•"/>
                      </a:pPr>
                      <a:r>
                        <a:rPr lang="cs-CZ" sz="1800" dirty="0" smtClean="0"/>
                        <a:t>Prošetření situace s ohledem na citlivost/okamžitý postup</a:t>
                      </a:r>
                    </a:p>
                    <a:p>
                      <a:pPr marL="171450" indent="-171450">
                        <a:buFont typeface="Arial" pitchFamily="34" charset="0"/>
                        <a:buChar char="•"/>
                      </a:pPr>
                      <a:r>
                        <a:rPr lang="cs-CZ" sz="1800" dirty="0" smtClean="0"/>
                        <a:t>Vyhodnocení situace</a:t>
                      </a:r>
                    </a:p>
                    <a:p>
                      <a:pPr marL="171450" indent="-171450">
                        <a:buFont typeface="Arial" pitchFamily="34" charset="0"/>
                        <a:buChar char="•"/>
                      </a:pPr>
                      <a:r>
                        <a:rPr lang="cs-CZ" sz="1800" dirty="0" smtClean="0"/>
                        <a:t>V</a:t>
                      </a:r>
                      <a:r>
                        <a:rPr lang="cs-CZ" sz="1800" baseline="0" dirty="0" smtClean="0"/>
                        <a:t> případě ohrožení zdraví nezletilého zajištění ochrany </a:t>
                      </a:r>
                      <a:endParaRPr lang="cs-CZ" sz="1800" dirty="0"/>
                    </a:p>
                  </a:txBody>
                  <a:tcPr/>
                </a:tc>
              </a:tr>
            </a:tbl>
          </a:graphicData>
        </a:graphic>
      </p:graphicFrame>
    </p:spTree>
    <p:extLst>
      <p:ext uri="{BB962C8B-B14F-4D97-AF65-F5344CB8AC3E}">
        <p14:creationId xmlns:p14="http://schemas.microsoft.com/office/powerpoint/2010/main" val="1605751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99269921"/>
              </p:ext>
            </p:extLst>
          </p:nvPr>
        </p:nvGraphicFramePr>
        <p:xfrm>
          <a:off x="395536" y="1124744"/>
          <a:ext cx="8229600" cy="505732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Protiprávní jednání</a:t>
                      </a:r>
                      <a:endParaRPr lang="cs-CZ" sz="1600" b="1" dirty="0">
                        <a:solidFill>
                          <a:srgbClr val="FF0000"/>
                        </a:solidFill>
                      </a:endParaRPr>
                    </a:p>
                  </a:txBody>
                  <a:tcPr/>
                </a:tc>
                <a:tc>
                  <a:txBody>
                    <a:bodyPr/>
                    <a:lstStyle/>
                    <a:p>
                      <a:r>
                        <a:rPr lang="cs-CZ" sz="1600" b="1" dirty="0" smtClean="0">
                          <a:solidFill>
                            <a:srgbClr val="FF0000"/>
                          </a:solidFill>
                        </a:rPr>
                        <a:t>Princip zamezení dvojího</a:t>
                      </a:r>
                      <a:r>
                        <a:rPr lang="cs-CZ" sz="1600" b="1" baseline="0" dirty="0" smtClean="0">
                          <a:solidFill>
                            <a:srgbClr val="FF0000"/>
                          </a:solidFill>
                        </a:rPr>
                        <a:t> trestání. Spolupráce s PČR</a:t>
                      </a:r>
                      <a:endParaRPr lang="cs-CZ" sz="1600" b="1" dirty="0">
                        <a:solidFill>
                          <a:srgbClr val="FF0000"/>
                        </a:solidFill>
                      </a:endParaRPr>
                    </a:p>
                  </a:txBody>
                  <a:tcPr/>
                </a:tc>
                <a:tc>
                  <a:txBody>
                    <a:bodyPr/>
                    <a:lstStyle/>
                    <a:p>
                      <a:r>
                        <a:rPr lang="cs-CZ" sz="1600" b="1" dirty="0" smtClean="0">
                          <a:solidFill>
                            <a:srgbClr val="FF0000"/>
                          </a:solidFill>
                        </a:rPr>
                        <a:t>OSPOD účastníkem</a:t>
                      </a:r>
                      <a:r>
                        <a:rPr lang="cs-CZ" sz="1600" b="1" baseline="0" dirty="0" smtClean="0">
                          <a:solidFill>
                            <a:srgbClr val="FF0000"/>
                          </a:solidFill>
                        </a:rPr>
                        <a:t> trestního řízení – spolupráce s dítětem a rodinou</a:t>
                      </a:r>
                      <a:endParaRPr lang="cs-CZ" sz="1600" b="1" dirty="0">
                        <a:solidFill>
                          <a:srgbClr val="FF0000"/>
                        </a:solidFill>
                      </a:endParaRPr>
                    </a:p>
                  </a:txBody>
                  <a:tcPr/>
                </a:tc>
              </a:tr>
              <a:tr h="792089">
                <a:tc>
                  <a:txBody>
                    <a:bodyPr/>
                    <a:lstStyle/>
                    <a:p>
                      <a:r>
                        <a:rPr lang="cs-CZ" sz="1600" dirty="0" smtClean="0"/>
                        <a:t>Spáchání protiprávního jednání na půdě školy</a:t>
                      </a:r>
                      <a:endParaRPr lang="cs-CZ" sz="1600" dirty="0"/>
                    </a:p>
                  </a:txBody>
                  <a:tcPr/>
                </a:tc>
                <a:tc>
                  <a:txBody>
                    <a:bodyPr/>
                    <a:lstStyle/>
                    <a:p>
                      <a:pPr marL="171450" indent="-171450">
                        <a:buFont typeface="Arial" pitchFamily="34" charset="0"/>
                        <a:buChar char="•"/>
                      </a:pPr>
                      <a:r>
                        <a:rPr lang="cs-CZ" sz="1600" dirty="0" smtClean="0"/>
                        <a:t>Řešení situace s rodiči a dítětem</a:t>
                      </a:r>
                    </a:p>
                    <a:p>
                      <a:pPr marL="171450" indent="-171450">
                        <a:buFont typeface="Arial" pitchFamily="34" charset="0"/>
                        <a:buChar char="•"/>
                      </a:pPr>
                      <a:r>
                        <a:rPr lang="cs-CZ" sz="1600" dirty="0" smtClean="0"/>
                        <a:t>Oznámení PČR</a:t>
                      </a:r>
                    </a:p>
                    <a:p>
                      <a:pPr marL="171450" indent="-171450">
                        <a:buFont typeface="Arial" pitchFamily="34" charset="0"/>
                        <a:buChar char="•"/>
                      </a:pPr>
                      <a:r>
                        <a:rPr lang="cs-CZ" sz="1600" dirty="0" smtClean="0"/>
                        <a:t>Informace OSPOD</a:t>
                      </a:r>
                      <a:endParaRPr lang="cs-CZ" sz="1600" dirty="0"/>
                    </a:p>
                  </a:txBody>
                  <a:tcPr/>
                </a:tc>
                <a:tc>
                  <a:txBody>
                    <a:bodyPr/>
                    <a:lstStyle/>
                    <a:p>
                      <a:pPr marL="171450" indent="-171450">
                        <a:buFont typeface="Arial" pitchFamily="34" charset="0"/>
                        <a:buChar char="•"/>
                      </a:pPr>
                      <a:r>
                        <a:rPr lang="cs-CZ" sz="1600" dirty="0" smtClean="0"/>
                        <a:t>Spolupráce</a:t>
                      </a:r>
                      <a:r>
                        <a:rPr lang="cs-CZ" sz="1600" baseline="0" dirty="0" smtClean="0"/>
                        <a:t> s PČR</a:t>
                      </a:r>
                    </a:p>
                    <a:p>
                      <a:pPr marL="171450" indent="-171450">
                        <a:buFont typeface="Arial" pitchFamily="34" charset="0"/>
                        <a:buChar char="•"/>
                      </a:pPr>
                      <a:r>
                        <a:rPr lang="cs-CZ" sz="1600" baseline="0" dirty="0" smtClean="0"/>
                        <a:t>Spolupráce s rodinou v rámci řízení</a:t>
                      </a:r>
                      <a:endParaRPr lang="cs-CZ" sz="1600" dirty="0"/>
                    </a:p>
                  </a:txBody>
                  <a:tcPr/>
                </a:tc>
              </a:tr>
              <a:tr h="1512168">
                <a:tc>
                  <a:txBody>
                    <a:bodyPr/>
                    <a:lstStyle/>
                    <a:p>
                      <a:r>
                        <a:rPr lang="cs-CZ" sz="1600" dirty="0" smtClean="0"/>
                        <a:t>Opakované protiprávní jednání na půdě školy, které nedosahuje TČ</a:t>
                      </a:r>
                      <a:endParaRPr lang="cs-CZ" sz="1600" dirty="0"/>
                    </a:p>
                  </a:txBody>
                  <a:tcPr/>
                </a:tc>
                <a:tc>
                  <a:txBody>
                    <a:bodyPr/>
                    <a:lstStyle/>
                    <a:p>
                      <a:pPr marL="171450" indent="-171450">
                        <a:buFont typeface="Arial" pitchFamily="34" charset="0"/>
                        <a:buChar char="•"/>
                      </a:pPr>
                      <a:r>
                        <a:rPr lang="cs-CZ" sz="1600" dirty="0" smtClean="0"/>
                        <a:t>Výchovná opatření dle školního řádu</a:t>
                      </a:r>
                    </a:p>
                    <a:p>
                      <a:pPr marL="171450" indent="-171450">
                        <a:buFont typeface="Arial" pitchFamily="34" charset="0"/>
                        <a:buChar char="•"/>
                      </a:pPr>
                      <a:r>
                        <a:rPr lang="cs-CZ" sz="1600" dirty="0" smtClean="0"/>
                        <a:t>Pozvání rodiče</a:t>
                      </a:r>
                    </a:p>
                    <a:p>
                      <a:pPr marL="171450" indent="-171450">
                        <a:buFont typeface="Arial" pitchFamily="34" charset="0"/>
                        <a:buChar char="•"/>
                      </a:pPr>
                      <a:r>
                        <a:rPr lang="cs-CZ" sz="1600" dirty="0" smtClean="0"/>
                        <a:t>Projednání situace s rodiči a dítětem</a:t>
                      </a:r>
                    </a:p>
                    <a:p>
                      <a:pPr marL="171450" indent="-171450">
                        <a:buFont typeface="Arial" pitchFamily="34" charset="0"/>
                        <a:buChar char="•"/>
                      </a:pPr>
                      <a:r>
                        <a:rPr lang="cs-CZ" sz="1600" dirty="0" smtClean="0"/>
                        <a:t>Svolání výchovné </a:t>
                      </a:r>
                      <a:r>
                        <a:rPr lang="cs-CZ" sz="1600" baseline="0" dirty="0" smtClean="0"/>
                        <a:t> komise (za účasti OSPOD)</a:t>
                      </a:r>
                    </a:p>
                    <a:p>
                      <a:pPr marL="171450" indent="-171450">
                        <a:buFont typeface="Arial" pitchFamily="34" charset="0"/>
                        <a:buChar char="•"/>
                      </a:pPr>
                      <a:r>
                        <a:rPr lang="cs-CZ" sz="1600" baseline="0" dirty="0" smtClean="0"/>
                        <a:t>Sdělení OSPOD s konkrétními kroky, které škola učinila a jaká opatření přijala (pokud rodiče odmítají situaci řešit)</a:t>
                      </a:r>
                      <a:endParaRPr lang="cs-CZ" sz="1600" dirty="0"/>
                    </a:p>
                  </a:txBody>
                  <a:tcPr/>
                </a:tc>
                <a:tc>
                  <a:txBody>
                    <a:bodyPr/>
                    <a:lstStyle/>
                    <a:p>
                      <a:pPr marL="171450" indent="-171450">
                        <a:buFont typeface="Arial" pitchFamily="34" charset="0"/>
                        <a:buChar char="•"/>
                      </a:pPr>
                      <a:r>
                        <a:rPr lang="cs-CZ" sz="1600" dirty="0" smtClean="0"/>
                        <a:t>Zjištění, zda škola vyčerpala možnosti řešení situace</a:t>
                      </a:r>
                    </a:p>
                    <a:p>
                      <a:pPr marL="171450" indent="-171450">
                        <a:buFont typeface="Arial" pitchFamily="34" charset="0"/>
                        <a:buChar char="•"/>
                      </a:pPr>
                      <a:r>
                        <a:rPr lang="cs-CZ" sz="1600" dirty="0" smtClean="0"/>
                        <a:t>Základní poradenství</a:t>
                      </a:r>
                    </a:p>
                    <a:p>
                      <a:pPr marL="171450" indent="-171450">
                        <a:buFont typeface="Arial" pitchFamily="34" charset="0"/>
                        <a:buChar char="•"/>
                      </a:pPr>
                      <a:r>
                        <a:rPr lang="cs-CZ" sz="1600" dirty="0" smtClean="0"/>
                        <a:t>Vyhodnocení situace</a:t>
                      </a:r>
                    </a:p>
                    <a:p>
                      <a:pPr marL="171450" indent="-171450">
                        <a:buFont typeface="Arial" pitchFamily="34" charset="0"/>
                        <a:buChar char="•"/>
                      </a:pPr>
                      <a:r>
                        <a:rPr lang="cs-CZ" sz="1600" dirty="0" smtClean="0"/>
                        <a:t>Pokud ohrožené dítě – zpracování</a:t>
                      </a:r>
                      <a:r>
                        <a:rPr lang="cs-CZ" sz="1600" baseline="0" dirty="0" smtClean="0"/>
                        <a:t> OSPOD</a:t>
                      </a:r>
                      <a:endParaRPr lang="cs-CZ" sz="1600" dirty="0"/>
                    </a:p>
                  </a:txBody>
                  <a:tcPr/>
                </a:tc>
              </a:tr>
            </a:tbl>
          </a:graphicData>
        </a:graphic>
      </p:graphicFrame>
    </p:spTree>
    <p:extLst>
      <p:ext uri="{BB962C8B-B14F-4D97-AF65-F5344CB8AC3E}">
        <p14:creationId xmlns:p14="http://schemas.microsoft.com/office/powerpoint/2010/main" val="300779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05913749"/>
              </p:ext>
            </p:extLst>
          </p:nvPr>
        </p:nvGraphicFramePr>
        <p:xfrm>
          <a:off x="457200" y="1196753"/>
          <a:ext cx="8229600" cy="490492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Rozvodové spory, konflikty mezi rodiči</a:t>
                      </a:r>
                      <a:endParaRPr lang="cs-CZ" sz="1600" b="1" dirty="0">
                        <a:solidFill>
                          <a:srgbClr val="FF0000"/>
                        </a:solidFill>
                      </a:endParaRPr>
                    </a:p>
                  </a:txBody>
                  <a:tcPr/>
                </a:tc>
                <a:tc>
                  <a:txBody>
                    <a:bodyPr/>
                    <a:lstStyle/>
                    <a:p>
                      <a:r>
                        <a:rPr lang="cs-CZ" sz="1600" b="1" dirty="0" smtClean="0">
                          <a:solidFill>
                            <a:srgbClr val="FF0000"/>
                          </a:solidFill>
                        </a:rPr>
                        <a:t>Právo školy na informace o rozhodnutí</a:t>
                      </a:r>
                      <a:r>
                        <a:rPr lang="cs-CZ" sz="1600" b="1" baseline="0" dirty="0" smtClean="0">
                          <a:solidFill>
                            <a:srgbClr val="FF0000"/>
                          </a:solidFill>
                        </a:rPr>
                        <a:t> soudu</a:t>
                      </a:r>
                      <a:endParaRPr lang="cs-CZ" sz="1600" b="1" dirty="0">
                        <a:solidFill>
                          <a:srgbClr val="FF0000"/>
                        </a:solidFill>
                      </a:endParaRPr>
                    </a:p>
                  </a:txBody>
                  <a:tcPr/>
                </a:tc>
                <a:tc>
                  <a:txBody>
                    <a:bodyPr/>
                    <a:lstStyle/>
                    <a:p>
                      <a:r>
                        <a:rPr lang="cs-CZ" sz="1600" b="1" dirty="0" smtClean="0">
                          <a:solidFill>
                            <a:srgbClr val="FF0000"/>
                          </a:solidFill>
                        </a:rPr>
                        <a:t>Rozvodové spory primárně rodičovská odpovědnost</a:t>
                      </a:r>
                      <a:endParaRPr lang="cs-CZ" sz="1600" b="1" dirty="0">
                        <a:solidFill>
                          <a:srgbClr val="FF0000"/>
                        </a:solidFill>
                      </a:endParaRPr>
                    </a:p>
                  </a:txBody>
                  <a:tcPr/>
                </a:tc>
              </a:tr>
              <a:tr h="720080">
                <a:tc>
                  <a:txBody>
                    <a:bodyPr/>
                    <a:lstStyle/>
                    <a:p>
                      <a:r>
                        <a:rPr lang="cs-CZ" sz="1600" dirty="0" smtClean="0"/>
                        <a:t>Rozvodové spory</a:t>
                      </a:r>
                      <a:endParaRPr lang="cs-CZ" sz="1600" dirty="0"/>
                    </a:p>
                  </a:txBody>
                  <a:tcPr/>
                </a:tc>
                <a:tc>
                  <a:txBody>
                    <a:bodyPr/>
                    <a:lstStyle/>
                    <a:p>
                      <a:pPr marL="171450" indent="-171450">
                        <a:buFont typeface="Arial" pitchFamily="34" charset="0"/>
                        <a:buChar char="•"/>
                      </a:pPr>
                      <a:r>
                        <a:rPr lang="cs-CZ" sz="1600" dirty="0" smtClean="0"/>
                        <a:t>Pravomocné</a:t>
                      </a:r>
                      <a:r>
                        <a:rPr lang="cs-CZ" sz="1600" baseline="0" dirty="0" smtClean="0"/>
                        <a:t> rozhodnutí soudu</a:t>
                      </a:r>
                    </a:p>
                    <a:p>
                      <a:pPr marL="171450" indent="-171450">
                        <a:buFont typeface="Arial" pitchFamily="34" charset="0"/>
                        <a:buChar char="•"/>
                      </a:pPr>
                      <a:r>
                        <a:rPr lang="cs-CZ" sz="1600" baseline="0" dirty="0" smtClean="0"/>
                        <a:t>Právo rodičů na informace o dítěti</a:t>
                      </a:r>
                    </a:p>
                    <a:p>
                      <a:pPr marL="171450" indent="-171450">
                        <a:buFont typeface="Arial" pitchFamily="34" charset="0"/>
                        <a:buChar char="•"/>
                      </a:pPr>
                      <a:r>
                        <a:rPr lang="cs-CZ" sz="1600" baseline="0" dirty="0" smtClean="0"/>
                        <a:t>Odkázání na OSPOD/soud</a:t>
                      </a:r>
                      <a:endParaRPr lang="cs-CZ" sz="1600" dirty="0"/>
                    </a:p>
                  </a:txBody>
                  <a:tcPr/>
                </a:tc>
                <a:tc>
                  <a:txBody>
                    <a:bodyPr/>
                    <a:lstStyle/>
                    <a:p>
                      <a:pPr marL="171450" indent="-171450">
                        <a:buFont typeface="Arial" pitchFamily="34" charset="0"/>
                        <a:buChar char="•"/>
                      </a:pPr>
                      <a:r>
                        <a:rPr lang="cs-CZ" sz="1600" dirty="0" smtClean="0"/>
                        <a:t>Základní poradenství, poučení o rodičovské odpovědnosti</a:t>
                      </a:r>
                    </a:p>
                    <a:p>
                      <a:pPr marL="171450" indent="-171450">
                        <a:buFont typeface="Arial" pitchFamily="34" charset="0"/>
                        <a:buChar char="•"/>
                      </a:pPr>
                      <a:r>
                        <a:rPr lang="cs-CZ" sz="1600" dirty="0" smtClean="0"/>
                        <a:t>Vyhodnocení situace</a:t>
                      </a:r>
                      <a:endParaRPr lang="cs-CZ" sz="1600" dirty="0"/>
                    </a:p>
                  </a:txBody>
                  <a:tcPr/>
                </a:tc>
              </a:tr>
              <a:tr h="393881">
                <a:tc>
                  <a:txBody>
                    <a:bodyPr/>
                    <a:lstStyle/>
                    <a:p>
                      <a:r>
                        <a:rPr lang="cs-CZ" sz="1600" dirty="0" smtClean="0"/>
                        <a:t>Vykázání</a:t>
                      </a:r>
                      <a:endParaRPr lang="cs-CZ" sz="1600" dirty="0"/>
                    </a:p>
                  </a:txBody>
                  <a:tcPr/>
                </a:tc>
                <a:tc>
                  <a:txBody>
                    <a:bodyPr/>
                    <a:lstStyle/>
                    <a:p>
                      <a:pPr marL="171450" indent="-171450">
                        <a:buFont typeface="Arial" pitchFamily="34" charset="0"/>
                        <a:buChar char="•"/>
                      </a:pPr>
                      <a:r>
                        <a:rPr lang="cs-CZ" sz="1600" dirty="0" smtClean="0"/>
                        <a:t>Obsah usnesení o vykázání</a:t>
                      </a:r>
                    </a:p>
                    <a:p>
                      <a:pPr marL="171450" indent="-171450">
                        <a:buFont typeface="Arial" pitchFamily="34" charset="0"/>
                        <a:buChar char="•"/>
                      </a:pPr>
                      <a:r>
                        <a:rPr lang="cs-CZ" sz="1600" dirty="0" smtClean="0"/>
                        <a:t>Dítě</a:t>
                      </a:r>
                      <a:r>
                        <a:rPr lang="cs-CZ" sz="1600" baseline="0" dirty="0" smtClean="0"/>
                        <a:t> uvedeno jako oběť – zamezení kontaktu s dítětem</a:t>
                      </a:r>
                    </a:p>
                    <a:p>
                      <a:pPr marL="171450" indent="-171450">
                        <a:buFont typeface="Arial" pitchFamily="34" charset="0"/>
                        <a:buChar char="•"/>
                      </a:pPr>
                      <a:r>
                        <a:rPr lang="cs-CZ" sz="1600" baseline="0" dirty="0" smtClean="0"/>
                        <a:t>Snaha rodiče o kontakt – volání PČR a informace OSPOD</a:t>
                      </a:r>
                      <a:endParaRPr lang="cs-CZ" sz="1600" dirty="0"/>
                    </a:p>
                  </a:txBody>
                  <a:tcPr/>
                </a:tc>
                <a:tc>
                  <a:txBody>
                    <a:bodyPr/>
                    <a:lstStyle/>
                    <a:p>
                      <a:pPr marL="171450" indent="-171450">
                        <a:buFont typeface="Arial" pitchFamily="34" charset="0"/>
                        <a:buChar char="•"/>
                      </a:pPr>
                      <a:r>
                        <a:rPr lang="cs-CZ" sz="1600" dirty="0" smtClean="0"/>
                        <a:t>Spolupráce</a:t>
                      </a:r>
                      <a:r>
                        <a:rPr lang="cs-CZ" sz="1600" baseline="0" dirty="0" smtClean="0"/>
                        <a:t> s PČR</a:t>
                      </a:r>
                    </a:p>
                    <a:p>
                      <a:pPr marL="171450" indent="-171450">
                        <a:buFont typeface="Arial" pitchFamily="34" charset="0"/>
                        <a:buChar char="•"/>
                      </a:pPr>
                      <a:r>
                        <a:rPr lang="cs-CZ" sz="1600" baseline="0" dirty="0" smtClean="0"/>
                        <a:t>Vyhodnocení dítěte jako ohroženého</a:t>
                      </a:r>
                      <a:endParaRPr lang="cs-CZ" sz="1600" dirty="0"/>
                    </a:p>
                  </a:txBody>
                  <a:tcPr/>
                </a:tc>
              </a:tr>
              <a:tr h="393881">
                <a:tc>
                  <a:txBody>
                    <a:bodyPr/>
                    <a:lstStyle/>
                    <a:p>
                      <a:r>
                        <a:rPr lang="cs-CZ" sz="1600" dirty="0" smtClean="0"/>
                        <a:t>Konfliktní</a:t>
                      </a:r>
                      <a:r>
                        <a:rPr lang="cs-CZ" sz="1600" baseline="0" dirty="0" smtClean="0"/>
                        <a:t> prostředí v rodině</a:t>
                      </a:r>
                      <a:endParaRPr lang="cs-CZ" sz="1600" dirty="0"/>
                    </a:p>
                  </a:txBody>
                  <a:tcPr/>
                </a:tc>
                <a:tc>
                  <a:txBody>
                    <a:bodyPr/>
                    <a:lstStyle/>
                    <a:p>
                      <a:pPr marL="171450" indent="-171450">
                        <a:buFont typeface="Arial" pitchFamily="34" charset="0"/>
                        <a:buChar char="•"/>
                      </a:pPr>
                      <a:r>
                        <a:rPr lang="cs-CZ" sz="1600" dirty="0" smtClean="0"/>
                        <a:t>Projednání situace s rodiči</a:t>
                      </a:r>
                    </a:p>
                    <a:p>
                      <a:pPr marL="171450" indent="-171450">
                        <a:buFont typeface="Arial" pitchFamily="34" charset="0"/>
                        <a:buChar char="•"/>
                      </a:pPr>
                      <a:r>
                        <a:rPr lang="cs-CZ" sz="1600" dirty="0" smtClean="0"/>
                        <a:t>Informování OSPOD (pokud dlouhodobost, intenzita)</a:t>
                      </a:r>
                      <a:endParaRPr lang="cs-CZ" sz="1600" dirty="0"/>
                    </a:p>
                  </a:txBody>
                  <a:tcPr/>
                </a:tc>
                <a:tc>
                  <a:txBody>
                    <a:bodyPr/>
                    <a:lstStyle/>
                    <a:p>
                      <a:pPr marL="171450" indent="-171450">
                        <a:buFont typeface="Arial" pitchFamily="34" charset="0"/>
                        <a:buChar char="•"/>
                      </a:pPr>
                      <a:r>
                        <a:rPr lang="cs-CZ" sz="1600" dirty="0" smtClean="0"/>
                        <a:t>Prošetření situace</a:t>
                      </a:r>
                    </a:p>
                    <a:p>
                      <a:pPr marL="171450" indent="-171450">
                        <a:buFont typeface="Arial" pitchFamily="34" charset="0"/>
                        <a:buChar char="•"/>
                      </a:pPr>
                      <a:r>
                        <a:rPr lang="cs-CZ" sz="1600" dirty="0" smtClean="0"/>
                        <a:t>Základní poradenství, poučení o rodičovské odpovědnosti</a:t>
                      </a:r>
                    </a:p>
                    <a:p>
                      <a:pPr marL="171450" indent="-171450">
                        <a:buFont typeface="Arial" pitchFamily="34" charset="0"/>
                        <a:buChar char="•"/>
                      </a:pPr>
                      <a:r>
                        <a:rPr lang="cs-CZ" sz="1600" dirty="0" smtClean="0"/>
                        <a:t>Vyhodnocení situace</a:t>
                      </a:r>
                      <a:endParaRPr lang="cs-CZ" sz="1600" dirty="0"/>
                    </a:p>
                  </a:txBody>
                  <a:tcPr/>
                </a:tc>
              </a:tr>
            </a:tbl>
          </a:graphicData>
        </a:graphic>
      </p:graphicFrame>
    </p:spTree>
    <p:extLst>
      <p:ext uri="{BB962C8B-B14F-4D97-AF65-F5344CB8AC3E}">
        <p14:creationId xmlns:p14="http://schemas.microsoft.com/office/powerpoint/2010/main" val="349636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3519902"/>
              </p:ext>
            </p:extLst>
          </p:nvPr>
        </p:nvGraphicFramePr>
        <p:xfrm>
          <a:off x="457200" y="1196753"/>
          <a:ext cx="8229600" cy="481348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Zanedbání/špatné hygienické návyky</a:t>
                      </a:r>
                      <a:endParaRPr lang="cs-CZ" sz="1600" b="1" dirty="0">
                        <a:solidFill>
                          <a:srgbClr val="FF0000"/>
                        </a:solidFill>
                      </a:endParaRPr>
                    </a:p>
                  </a:txBody>
                  <a:tcPr/>
                </a:tc>
                <a:tc>
                  <a:txBody>
                    <a:bodyPr/>
                    <a:lstStyle/>
                    <a:p>
                      <a:r>
                        <a:rPr lang="cs-CZ" sz="1600" b="1" dirty="0" smtClean="0">
                          <a:solidFill>
                            <a:srgbClr val="FF0000"/>
                          </a:solidFill>
                        </a:rPr>
                        <a:t>Spolupráce s rodiči, pediatrem, KHS</a:t>
                      </a:r>
                      <a:endParaRPr lang="cs-CZ" sz="1600" b="1" dirty="0">
                        <a:solidFill>
                          <a:srgbClr val="FF0000"/>
                        </a:solidFill>
                      </a:endParaRPr>
                    </a:p>
                  </a:txBody>
                  <a:tcPr/>
                </a:tc>
                <a:tc>
                  <a:txBody>
                    <a:bodyPr/>
                    <a:lstStyle/>
                    <a:p>
                      <a:r>
                        <a:rPr lang="cs-CZ" sz="1600" b="1" dirty="0" smtClean="0">
                          <a:solidFill>
                            <a:srgbClr val="FF0000"/>
                          </a:solidFill>
                        </a:rPr>
                        <a:t>Náleží do rodičovské odpovědnosti. OSPOD jen v případě závažného ohrožení</a:t>
                      </a:r>
                      <a:endParaRPr lang="cs-CZ" sz="1600" b="1" dirty="0">
                        <a:solidFill>
                          <a:srgbClr val="FF0000"/>
                        </a:solidFill>
                      </a:endParaRPr>
                    </a:p>
                  </a:txBody>
                  <a:tcPr/>
                </a:tc>
              </a:tr>
              <a:tr h="1141695">
                <a:tc>
                  <a:txBody>
                    <a:bodyPr/>
                    <a:lstStyle/>
                    <a:p>
                      <a:r>
                        <a:rPr lang="cs-CZ" sz="1600" dirty="0" smtClean="0"/>
                        <a:t>Nesprávné a nedostatečné hygienické návyky</a:t>
                      </a:r>
                      <a:endParaRPr lang="cs-CZ" sz="1600" dirty="0"/>
                    </a:p>
                  </a:txBody>
                  <a:tcPr/>
                </a:tc>
                <a:tc>
                  <a:txBody>
                    <a:bodyPr/>
                    <a:lstStyle/>
                    <a:p>
                      <a:pPr marL="171450" indent="-171450">
                        <a:buFont typeface="Arial" pitchFamily="34" charset="0"/>
                        <a:buChar char="•"/>
                      </a:pPr>
                      <a:r>
                        <a:rPr lang="cs-CZ" sz="1600" dirty="0" smtClean="0"/>
                        <a:t>Pozvání rodiče</a:t>
                      </a:r>
                    </a:p>
                    <a:p>
                      <a:pPr marL="171450" indent="-171450">
                        <a:buFont typeface="Arial" pitchFamily="34" charset="0"/>
                        <a:buChar char="•"/>
                      </a:pPr>
                      <a:r>
                        <a:rPr lang="cs-CZ" sz="1600" dirty="0" smtClean="0"/>
                        <a:t>Projednání situace s rodičem</a:t>
                      </a:r>
                    </a:p>
                    <a:p>
                      <a:pPr marL="171450" indent="-171450">
                        <a:buFont typeface="Arial" pitchFamily="34" charset="0"/>
                        <a:buChar char="•"/>
                      </a:pPr>
                      <a:r>
                        <a:rPr lang="cs-CZ" sz="1600" dirty="0" smtClean="0"/>
                        <a:t>Žádost o spolupráci</a:t>
                      </a:r>
                      <a:r>
                        <a:rPr lang="cs-CZ" sz="1600" baseline="0" dirty="0" smtClean="0"/>
                        <a:t> pediatr</a:t>
                      </a:r>
                    </a:p>
                    <a:p>
                      <a:pPr marL="171450" indent="-171450">
                        <a:buFont typeface="Arial" pitchFamily="34" charset="0"/>
                        <a:buChar char="•"/>
                      </a:pPr>
                      <a:r>
                        <a:rPr lang="cs-CZ" sz="1600" baseline="0" dirty="0" smtClean="0"/>
                        <a:t>Oznámení KHS</a:t>
                      </a:r>
                    </a:p>
                    <a:p>
                      <a:pPr marL="171450" indent="-171450">
                        <a:buFont typeface="Arial" pitchFamily="34" charset="0"/>
                        <a:buChar char="•"/>
                      </a:pPr>
                      <a:r>
                        <a:rPr lang="cs-CZ" sz="1600" baseline="0" dirty="0" smtClean="0"/>
                        <a:t>Svolání výchovné komise</a:t>
                      </a:r>
                    </a:p>
                    <a:p>
                      <a:pPr marL="171450" indent="-171450">
                        <a:buFont typeface="Arial" pitchFamily="34" charset="0"/>
                        <a:buChar char="•"/>
                      </a:pPr>
                      <a:r>
                        <a:rPr lang="cs-CZ" sz="1600" baseline="0" dirty="0" smtClean="0"/>
                        <a:t>Sdělení OSPOD s konkrétními kroky, které škola učinila a jaká opatření přijala (pokud rodiče odmítají situaci řešit)</a:t>
                      </a:r>
                      <a:endParaRPr lang="cs-CZ" sz="1600" dirty="0"/>
                    </a:p>
                  </a:txBody>
                  <a:tcPr/>
                </a:tc>
                <a:tc>
                  <a:txBody>
                    <a:bodyPr/>
                    <a:lstStyle/>
                    <a:p>
                      <a:pPr marL="171450" indent="-171450">
                        <a:buFont typeface="Arial" pitchFamily="34" charset="0"/>
                        <a:buChar char="•"/>
                      </a:pPr>
                      <a:r>
                        <a:rPr lang="cs-CZ" sz="1600" dirty="0" smtClean="0"/>
                        <a:t>Účast na výchovné komisi</a:t>
                      </a:r>
                    </a:p>
                    <a:p>
                      <a:pPr marL="171450" indent="-171450">
                        <a:buFont typeface="Arial" pitchFamily="34" charset="0"/>
                        <a:buChar char="•"/>
                      </a:pPr>
                      <a:r>
                        <a:rPr lang="cs-CZ" sz="1600" dirty="0" smtClean="0"/>
                        <a:t>Základní poradenství</a:t>
                      </a:r>
                    </a:p>
                    <a:p>
                      <a:pPr marL="171450" indent="-171450">
                        <a:buFont typeface="Arial" pitchFamily="34" charset="0"/>
                        <a:buChar char="•"/>
                      </a:pPr>
                      <a:r>
                        <a:rPr lang="cs-CZ" sz="1600" dirty="0" smtClean="0"/>
                        <a:t>Vyhodnocení situace</a:t>
                      </a:r>
                      <a:endParaRPr lang="cs-CZ" sz="1600" dirty="0"/>
                    </a:p>
                  </a:txBody>
                  <a:tcPr/>
                </a:tc>
              </a:tr>
              <a:tr h="393881">
                <a:tc>
                  <a:txBody>
                    <a:bodyPr/>
                    <a:lstStyle/>
                    <a:p>
                      <a:r>
                        <a:rPr lang="cs-CZ" sz="1600" dirty="0" smtClean="0"/>
                        <a:t>Zanedbání znamenající ohrožení dítěte (dítě na ulici, nedostatečná péče)</a:t>
                      </a:r>
                      <a:endParaRPr lang="cs-CZ" sz="1600" dirty="0"/>
                    </a:p>
                  </a:txBody>
                  <a:tcPr/>
                </a:tc>
                <a:tc>
                  <a:txBody>
                    <a:bodyPr/>
                    <a:lstStyle/>
                    <a:p>
                      <a:pPr marL="171450" indent="-171450">
                        <a:buFont typeface="Arial" pitchFamily="34" charset="0"/>
                        <a:buChar char="•"/>
                      </a:pPr>
                      <a:r>
                        <a:rPr lang="cs-CZ" sz="1600" dirty="0" smtClean="0"/>
                        <a:t>Bezodkladné informování OSPOD</a:t>
                      </a:r>
                      <a:endParaRPr lang="cs-CZ" sz="1600" dirty="0"/>
                    </a:p>
                  </a:txBody>
                  <a:tcPr/>
                </a:tc>
                <a:tc>
                  <a:txBody>
                    <a:bodyPr/>
                    <a:lstStyle/>
                    <a:p>
                      <a:pPr marL="171450" indent="-171450">
                        <a:buFont typeface="Arial" pitchFamily="34" charset="0"/>
                        <a:buChar char="•"/>
                      </a:pPr>
                      <a:r>
                        <a:rPr lang="cs-CZ" sz="1600" dirty="0" smtClean="0"/>
                        <a:t>Prošetření situace</a:t>
                      </a:r>
                    </a:p>
                    <a:p>
                      <a:pPr marL="171450" indent="-171450">
                        <a:buFont typeface="Arial" pitchFamily="34" charset="0"/>
                        <a:buChar char="•"/>
                      </a:pPr>
                      <a:r>
                        <a:rPr lang="cs-CZ" sz="1600" dirty="0" smtClean="0"/>
                        <a:t>Vyhodnocení situace</a:t>
                      </a:r>
                    </a:p>
                    <a:p>
                      <a:pPr marL="171450" indent="-171450">
                        <a:buFont typeface="Arial" pitchFamily="34" charset="0"/>
                        <a:buChar char="•"/>
                      </a:pPr>
                      <a:r>
                        <a:rPr lang="cs-CZ" sz="1600" dirty="0" smtClean="0"/>
                        <a:t>V případě ohrožení zdraví nezletilého zajištění ochrany</a:t>
                      </a:r>
                      <a:endParaRPr lang="cs-CZ" sz="1600" dirty="0"/>
                    </a:p>
                  </a:txBody>
                  <a:tcPr/>
                </a:tc>
              </a:tr>
            </a:tbl>
          </a:graphicData>
        </a:graphic>
      </p:graphicFrame>
    </p:spTree>
    <p:extLst>
      <p:ext uri="{BB962C8B-B14F-4D97-AF65-F5344CB8AC3E}">
        <p14:creationId xmlns:p14="http://schemas.microsoft.com/office/powerpoint/2010/main" val="1812622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sz="3600" dirty="0" smtClean="0"/>
              <a:t>Kompetence OSPOD a školy</a:t>
            </a:r>
            <a:endParaRPr lang="cs-CZ" sz="36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23264862"/>
              </p:ext>
            </p:extLst>
          </p:nvPr>
        </p:nvGraphicFramePr>
        <p:xfrm>
          <a:off x="457200" y="1196753"/>
          <a:ext cx="8229600" cy="3838121"/>
        </p:xfrm>
        <a:graphic>
          <a:graphicData uri="http://schemas.openxmlformats.org/drawingml/2006/table">
            <a:tbl>
              <a:tblPr firstRow="1" bandRow="1">
                <a:tableStyleId>{5C22544A-7EE6-4342-B048-85BDC9FD1C3A}</a:tableStyleId>
              </a:tblPr>
              <a:tblGrid>
                <a:gridCol w="2170584"/>
                <a:gridCol w="3168352"/>
                <a:gridCol w="2890664"/>
              </a:tblGrid>
              <a:tr h="393881">
                <a:tc>
                  <a:txBody>
                    <a:bodyPr/>
                    <a:lstStyle/>
                    <a:p>
                      <a:r>
                        <a:rPr lang="cs-CZ" dirty="0" smtClean="0"/>
                        <a:t>situace</a:t>
                      </a:r>
                      <a:endParaRPr lang="cs-CZ" dirty="0"/>
                    </a:p>
                  </a:txBody>
                  <a:tcPr/>
                </a:tc>
                <a:tc>
                  <a:txBody>
                    <a:bodyPr/>
                    <a:lstStyle/>
                    <a:p>
                      <a:r>
                        <a:rPr lang="cs-CZ" dirty="0" smtClean="0"/>
                        <a:t>Škola - kompetence</a:t>
                      </a:r>
                      <a:endParaRPr lang="cs-CZ" dirty="0"/>
                    </a:p>
                  </a:txBody>
                  <a:tcPr/>
                </a:tc>
                <a:tc>
                  <a:txBody>
                    <a:bodyPr/>
                    <a:lstStyle/>
                    <a:p>
                      <a:r>
                        <a:rPr lang="cs-CZ" dirty="0" smtClean="0"/>
                        <a:t>OSPOD - kompetence</a:t>
                      </a:r>
                      <a:endParaRPr lang="cs-CZ" dirty="0"/>
                    </a:p>
                  </a:txBody>
                  <a:tcPr/>
                </a:tc>
              </a:tr>
              <a:tr h="542222">
                <a:tc>
                  <a:txBody>
                    <a:bodyPr/>
                    <a:lstStyle/>
                    <a:p>
                      <a:r>
                        <a:rPr lang="cs-CZ" sz="1600" b="1" dirty="0" smtClean="0">
                          <a:solidFill>
                            <a:srgbClr val="FF0000"/>
                          </a:solidFill>
                        </a:rPr>
                        <a:t>Nástup dítěte do povinného vzdělávání</a:t>
                      </a:r>
                      <a:endParaRPr lang="cs-CZ" sz="1600" b="1" dirty="0">
                        <a:solidFill>
                          <a:srgbClr val="FF0000"/>
                        </a:solidFill>
                      </a:endParaRPr>
                    </a:p>
                  </a:txBody>
                  <a:tcPr/>
                </a:tc>
                <a:tc>
                  <a:txBody>
                    <a:bodyPr/>
                    <a:lstStyle/>
                    <a:p>
                      <a:r>
                        <a:rPr lang="cs-CZ" sz="1600" b="1" dirty="0" smtClean="0">
                          <a:solidFill>
                            <a:srgbClr val="FF0000"/>
                          </a:solidFill>
                        </a:rPr>
                        <a:t>Plně v kompetenci školy a přestupku na úseku školství</a:t>
                      </a:r>
                      <a:endParaRPr lang="cs-CZ" sz="1600" b="1" dirty="0">
                        <a:solidFill>
                          <a:srgbClr val="FF0000"/>
                        </a:solidFill>
                      </a:endParaRPr>
                    </a:p>
                  </a:txBody>
                  <a:tcPr/>
                </a:tc>
                <a:tc>
                  <a:txBody>
                    <a:bodyPr/>
                    <a:lstStyle/>
                    <a:p>
                      <a:r>
                        <a:rPr lang="cs-CZ" sz="1600" b="1" dirty="0" smtClean="0">
                          <a:solidFill>
                            <a:srgbClr val="FF0000"/>
                          </a:solidFill>
                        </a:rPr>
                        <a:t>Není v kompetenci OSPOD</a:t>
                      </a:r>
                      <a:endParaRPr lang="cs-CZ" sz="1600" b="1" dirty="0">
                        <a:solidFill>
                          <a:srgbClr val="FF0000"/>
                        </a:solidFill>
                      </a:endParaRPr>
                    </a:p>
                  </a:txBody>
                  <a:tcPr/>
                </a:tc>
              </a:tr>
              <a:tr h="864096">
                <a:tc>
                  <a:txBody>
                    <a:bodyPr/>
                    <a:lstStyle/>
                    <a:p>
                      <a:r>
                        <a:rPr lang="cs-CZ" sz="1600" dirty="0" smtClean="0"/>
                        <a:t>Předškolní vzdělávání</a:t>
                      </a:r>
                      <a:endParaRPr lang="cs-CZ" sz="1600" dirty="0"/>
                    </a:p>
                  </a:txBody>
                  <a:tcPr/>
                </a:tc>
                <a:tc>
                  <a:txBody>
                    <a:bodyPr/>
                    <a:lstStyle/>
                    <a:p>
                      <a:pPr marL="171450" indent="-171450">
                        <a:buFont typeface="Arial" pitchFamily="34" charset="0"/>
                        <a:buChar char="•"/>
                      </a:pPr>
                      <a:r>
                        <a:rPr lang="cs-CZ" sz="1600" dirty="0" smtClean="0"/>
                        <a:t>Výzva</a:t>
                      </a:r>
                      <a:r>
                        <a:rPr lang="cs-CZ" sz="1600" baseline="0" dirty="0" smtClean="0"/>
                        <a:t> k plnění povinného vzdělávání (doporučený dopis)</a:t>
                      </a:r>
                    </a:p>
                    <a:p>
                      <a:pPr marL="171450" indent="-171450">
                        <a:buFont typeface="Arial" pitchFamily="34" charset="0"/>
                        <a:buChar char="•"/>
                      </a:pPr>
                      <a:r>
                        <a:rPr lang="cs-CZ" sz="1600" baseline="0" dirty="0" smtClean="0"/>
                        <a:t>Oznámení přestupku</a:t>
                      </a:r>
                    </a:p>
                    <a:p>
                      <a:pPr marL="171450" indent="-171450">
                        <a:buFont typeface="Arial" pitchFamily="34" charset="0"/>
                        <a:buChar char="•"/>
                      </a:pPr>
                      <a:r>
                        <a:rPr lang="cs-CZ" sz="1600" baseline="0" dirty="0" smtClean="0"/>
                        <a:t>Oznámení PČR</a:t>
                      </a:r>
                      <a:endParaRPr lang="cs-CZ" sz="1600" dirty="0"/>
                    </a:p>
                  </a:txBody>
                  <a:tcPr/>
                </a:tc>
                <a:tc>
                  <a:txBody>
                    <a:bodyPr/>
                    <a:lstStyle/>
                    <a:p>
                      <a:pPr marL="171450" indent="-171450">
                        <a:buFont typeface="Arial" pitchFamily="34" charset="0"/>
                        <a:buChar char="•"/>
                      </a:pPr>
                      <a:r>
                        <a:rPr lang="cs-CZ" sz="1600" dirty="0" smtClean="0"/>
                        <a:t>Není v kompetenci OSPOD</a:t>
                      </a:r>
                      <a:endParaRPr lang="cs-CZ" sz="1600" dirty="0"/>
                    </a:p>
                  </a:txBody>
                  <a:tcPr/>
                </a:tc>
              </a:tr>
              <a:tr h="393881">
                <a:tc>
                  <a:txBody>
                    <a:bodyPr/>
                    <a:lstStyle/>
                    <a:p>
                      <a:r>
                        <a:rPr lang="cs-CZ" sz="1600" dirty="0" smtClean="0"/>
                        <a:t>Nevyzvednutí dítěte rodiči</a:t>
                      </a:r>
                      <a:endParaRPr lang="cs-CZ" sz="1600" dirty="0"/>
                    </a:p>
                  </a:txBody>
                  <a:tcPr/>
                </a:tc>
                <a:tc>
                  <a:txBody>
                    <a:bodyPr/>
                    <a:lstStyle/>
                    <a:p>
                      <a:pPr marL="171450" indent="-171450">
                        <a:buFont typeface="Arial" pitchFamily="34" charset="0"/>
                        <a:buChar char="•"/>
                      </a:pPr>
                      <a:r>
                        <a:rPr lang="cs-CZ" sz="1600" dirty="0" smtClean="0"/>
                        <a:t>Kontaktování rodiče, příbuzného</a:t>
                      </a:r>
                    </a:p>
                    <a:p>
                      <a:pPr marL="171450" indent="-171450">
                        <a:buFont typeface="Arial" pitchFamily="34" charset="0"/>
                        <a:buChar char="•"/>
                      </a:pPr>
                      <a:r>
                        <a:rPr lang="cs-CZ" sz="1600" dirty="0" smtClean="0"/>
                        <a:t>Kontaktování pověřené osoby úřadu (pokud nedostupný až PČR)</a:t>
                      </a:r>
                      <a:endParaRPr lang="cs-CZ" sz="1600" dirty="0"/>
                    </a:p>
                  </a:txBody>
                  <a:tcPr/>
                </a:tc>
                <a:tc>
                  <a:txBody>
                    <a:bodyPr/>
                    <a:lstStyle/>
                    <a:p>
                      <a:pPr marL="171450" indent="-171450">
                        <a:buFont typeface="Arial" pitchFamily="34" charset="0"/>
                        <a:buChar char="•"/>
                      </a:pPr>
                      <a:r>
                        <a:rPr lang="cs-CZ" sz="1600" dirty="0" smtClean="0"/>
                        <a:t>Kroky k zajištění péče o dítě až když OSPOD kontaktován</a:t>
                      </a:r>
                      <a:endParaRPr lang="cs-CZ" sz="1600" dirty="0"/>
                    </a:p>
                  </a:txBody>
                  <a:tcPr/>
                </a:tc>
              </a:tr>
            </a:tbl>
          </a:graphicData>
        </a:graphic>
      </p:graphicFrame>
    </p:spTree>
    <p:extLst>
      <p:ext uri="{BB962C8B-B14F-4D97-AF65-F5344CB8AC3E}">
        <p14:creationId xmlns:p14="http://schemas.microsoft.com/office/powerpoint/2010/main" val="427425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864096"/>
          </a:xfrm>
        </p:spPr>
        <p:txBody>
          <a:bodyPr/>
          <a:lstStyle/>
          <a:p>
            <a:r>
              <a:rPr lang="cs-CZ" sz="3600" dirty="0" smtClean="0"/>
              <a:t>SPOD se zaměřuje na děti</a:t>
            </a:r>
            <a:endParaRPr lang="cs-CZ" sz="3600" dirty="0"/>
          </a:p>
        </p:txBody>
      </p:sp>
      <p:sp>
        <p:nvSpPr>
          <p:cNvPr id="3" name="Zástupný symbol pro obsah 2"/>
          <p:cNvSpPr>
            <a:spLocks noGrp="1"/>
          </p:cNvSpPr>
          <p:nvPr>
            <p:ph idx="1"/>
          </p:nvPr>
        </p:nvSpPr>
        <p:spPr>
          <a:xfrm>
            <a:off x="457200" y="1340768"/>
            <a:ext cx="8229600" cy="5040560"/>
          </a:xfrm>
        </p:spPr>
        <p:txBody>
          <a:bodyPr>
            <a:normAutofit fontScale="85000" lnSpcReduction="20000"/>
          </a:bodyPr>
          <a:lstStyle/>
          <a:p>
            <a:r>
              <a:rPr lang="cs-CZ" dirty="0"/>
              <a:t>děti, které jsou na základě žádostí rodičů nebo jiných osob odpovědných za výchovu dítěte opakovaně umísťovány do zařízení zajišťujících nepřetržitou péči o děti nebo jejich umístění v takových zařízeních trvá déle než 6 měsíců;</a:t>
            </a:r>
          </a:p>
          <a:p>
            <a:r>
              <a:rPr lang="cs-CZ" dirty="0"/>
              <a:t>děti, které jsou ohrožovány násilím mezi rodiči nebo jinými osobami odpovědnými za výchovu dítěte, popřípadě násilím mezi dalšími fyzickými osobami;</a:t>
            </a:r>
          </a:p>
          <a:p>
            <a:r>
              <a:rPr lang="cs-CZ" dirty="0"/>
              <a:t>děti, které jsou žadateli o azyl odloučenými od svých rodičů, popřípadě jiných osob odpovědných za jejich výchovu;</a:t>
            </a:r>
          </a:p>
          <a:p>
            <a:r>
              <a:rPr lang="cs-CZ" b="1" dirty="0"/>
              <a:t>pokud tyto skutečnosti trvají po takovou dobu nebo jsou takové intenzity, že nepříznivě ovlivňují vývoj dětí nebo jsou anebo mohou být příčinou nepříznivého vývoje dětí.</a:t>
            </a:r>
            <a:endParaRPr lang="cs-CZ" dirty="0"/>
          </a:p>
          <a:p>
            <a:r>
              <a:rPr lang="cs-CZ" b="1" dirty="0"/>
              <a:t>Zákon o SPO tedy k poskytnutí sociálně-právní ochrany nepředpokládá jednorázovou událost či krátkodobé působení, ale naopak předpokládá, že tyto skutečnosti trvají takovou dobu, že je třeba situaci vhodným způsobem řešit. Pokud by se jednalo o jednorázovou záležitost, musela by být takové intenzity, že by mohla nepříznivě ovlivnit vývoj dítěte.</a:t>
            </a:r>
            <a:endParaRPr lang="cs-CZ" dirty="0"/>
          </a:p>
          <a:p>
            <a:endParaRPr lang="cs-CZ" dirty="0"/>
          </a:p>
        </p:txBody>
      </p:sp>
    </p:spTree>
    <p:extLst>
      <p:ext uri="{BB962C8B-B14F-4D97-AF65-F5344CB8AC3E}">
        <p14:creationId xmlns:p14="http://schemas.microsoft.com/office/powerpoint/2010/main" val="341428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94B9B95-41F0-412A-83D8-F05B68ABCEB8}"/>
              </a:ext>
            </a:extLst>
          </p:cNvPr>
          <p:cNvSpPr>
            <a:spLocks noGrp="1"/>
          </p:cNvSpPr>
          <p:nvPr>
            <p:ph type="title"/>
          </p:nvPr>
        </p:nvSpPr>
        <p:spPr/>
        <p:txBody>
          <a:bodyPr/>
          <a:lstStyle/>
          <a:p>
            <a:r>
              <a:rPr lang="cs-CZ" dirty="0"/>
              <a:t>SPOD</a:t>
            </a:r>
          </a:p>
        </p:txBody>
      </p:sp>
      <p:sp>
        <p:nvSpPr>
          <p:cNvPr id="3" name="Zástupný symbol pro obsah 2">
            <a:extLst>
              <a:ext uri="{FF2B5EF4-FFF2-40B4-BE49-F238E27FC236}">
                <a16:creationId xmlns:a16="http://schemas.microsoft.com/office/drawing/2014/main" xmlns="" id="{7FE431DB-A362-4D92-92E6-8DCD19618530}"/>
              </a:ext>
            </a:extLst>
          </p:cNvPr>
          <p:cNvSpPr>
            <a:spLocks noGrp="1"/>
          </p:cNvSpPr>
          <p:nvPr>
            <p:ph idx="1"/>
          </p:nvPr>
        </p:nvSpPr>
        <p:spPr/>
        <p:txBody>
          <a:bodyPr>
            <a:normAutofit/>
          </a:bodyPr>
          <a:lstStyle/>
          <a:p>
            <a:pPr>
              <a:buNone/>
            </a:pPr>
            <a:r>
              <a:rPr lang="cs-CZ" dirty="0"/>
              <a:t>Každý je oprávněn upozornit na závadné chování dětí jejich rodiče.</a:t>
            </a:r>
          </a:p>
          <a:p>
            <a:pPr>
              <a:buNone/>
            </a:pPr>
            <a:r>
              <a:rPr lang="cs-CZ" dirty="0"/>
              <a:t>Každý je oprávněn upozornit orgán SPO na porušení povinností nebo zneužití práv vyplývajících z rodičovské odpovědnosti, na skutečnosti, že rodiče nemohou plnit povinnosti vyplývající z rodičovské odpovědnosti. </a:t>
            </a:r>
          </a:p>
          <a:p>
            <a:pPr>
              <a:buNone/>
            </a:pPr>
            <a:r>
              <a:rPr lang="cs-CZ" dirty="0"/>
              <a:t>Dítě má právo požádat o pomoc při ochraně svého života a dalších svých práv, a to i bez vědomí rodičů. </a:t>
            </a:r>
          </a:p>
          <a:p>
            <a:endParaRPr lang="cs-CZ" dirty="0"/>
          </a:p>
        </p:txBody>
      </p:sp>
    </p:spTree>
    <p:extLst>
      <p:ext uri="{BB962C8B-B14F-4D97-AF65-F5344CB8AC3E}">
        <p14:creationId xmlns:p14="http://schemas.microsoft.com/office/powerpoint/2010/main" val="1882826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7EAA66-1452-46AC-9191-DCA34F574292}"/>
              </a:ext>
            </a:extLst>
          </p:cNvPr>
          <p:cNvSpPr>
            <a:spLocks noGrp="1"/>
          </p:cNvSpPr>
          <p:nvPr>
            <p:ph type="title"/>
          </p:nvPr>
        </p:nvSpPr>
        <p:spPr>
          <a:xfrm>
            <a:off x="467544" y="332656"/>
            <a:ext cx="8229600" cy="1584176"/>
          </a:xfrm>
        </p:spPr>
        <p:txBody>
          <a:bodyPr>
            <a:noAutofit/>
          </a:bodyPr>
          <a:lstStyle/>
          <a:p>
            <a:r>
              <a:rPr lang="cs-CZ" sz="4000" dirty="0"/>
              <a:t>Opatření SPOD</a:t>
            </a:r>
            <a:br>
              <a:rPr lang="cs-CZ" sz="4000" dirty="0"/>
            </a:br>
            <a:r>
              <a:rPr lang="cs-CZ" sz="4000" dirty="0"/>
              <a:t>preventivní a poradenská činnost</a:t>
            </a:r>
          </a:p>
        </p:txBody>
      </p:sp>
      <p:sp>
        <p:nvSpPr>
          <p:cNvPr id="3" name="Zástupný symbol pro obsah 2">
            <a:extLst>
              <a:ext uri="{FF2B5EF4-FFF2-40B4-BE49-F238E27FC236}">
                <a16:creationId xmlns:a16="http://schemas.microsoft.com/office/drawing/2014/main" xmlns="" id="{6CCAB973-DEF0-4D4F-9357-43307F429FE6}"/>
              </a:ext>
            </a:extLst>
          </p:cNvPr>
          <p:cNvSpPr>
            <a:spLocks noGrp="1"/>
          </p:cNvSpPr>
          <p:nvPr>
            <p:ph idx="1"/>
          </p:nvPr>
        </p:nvSpPr>
        <p:spPr>
          <a:xfrm>
            <a:off x="457200" y="2204864"/>
            <a:ext cx="8229600" cy="3921299"/>
          </a:xfrm>
        </p:spPr>
        <p:txBody>
          <a:bodyPr>
            <a:normAutofit fontScale="92500" lnSpcReduction="20000"/>
          </a:bodyPr>
          <a:lstStyle/>
          <a:p>
            <a:r>
              <a:rPr lang="cs-CZ" dirty="0"/>
              <a:t>Obecní úřad je povinen:</a:t>
            </a:r>
          </a:p>
          <a:p>
            <a:pPr marL="514350" indent="-514350">
              <a:buAutoNum type="alphaLcParenR"/>
            </a:pPr>
            <a:r>
              <a:rPr lang="cs-CZ" dirty="0"/>
              <a:t>Vyhledávat děti uvedené v § 6,</a:t>
            </a:r>
          </a:p>
          <a:p>
            <a:pPr marL="514350" indent="-514350">
              <a:buAutoNum type="alphaLcParenR"/>
            </a:pPr>
            <a:r>
              <a:rPr lang="cs-CZ" dirty="0"/>
              <a:t>Působit na rodiče, aby plnili povinnosti vyplývající z rodičovské odpovědnosti,</a:t>
            </a:r>
          </a:p>
          <a:p>
            <a:pPr marL="514350" indent="-514350">
              <a:buAutoNum type="alphaLcParenR"/>
            </a:pPr>
            <a:r>
              <a:rPr lang="cs-CZ" dirty="0"/>
              <a:t>Projednat s rodiči odstranění nedostatků ve výchově,</a:t>
            </a:r>
          </a:p>
          <a:p>
            <a:pPr marL="514350" indent="-514350">
              <a:buAutoNum type="alphaLcParenR"/>
            </a:pPr>
            <a:r>
              <a:rPr lang="cs-CZ" dirty="0"/>
              <a:t>Projednat s dítětem nedostatky v jeho chování</a:t>
            </a:r>
          </a:p>
          <a:p>
            <a:pPr marL="514350" indent="-514350">
              <a:buAutoNum type="alphaLcParenR"/>
            </a:pPr>
            <a:r>
              <a:rPr lang="cs-CZ" dirty="0"/>
              <a:t>Sledovat, zda je na základě kontrolních opatření zamezováno v přístupu dětí do prostředí, které je z hlediska jejich vývoje a výchovy ohrožující,</a:t>
            </a:r>
          </a:p>
          <a:p>
            <a:pPr marL="514350" indent="-514350">
              <a:buAutoNum type="alphaLcParenR"/>
            </a:pPr>
            <a:r>
              <a:rPr lang="cs-CZ" dirty="0"/>
              <a:t>Poskytnout nebo zprostředkovat rodičům poradenství</a:t>
            </a:r>
          </a:p>
          <a:p>
            <a:pPr marL="514350" indent="-514350">
              <a:buAutoNum type="alphaLcParenR"/>
            </a:pPr>
            <a:r>
              <a:rPr lang="cs-CZ" dirty="0"/>
              <a:t>Oznámit OU s rozšířenou působností skutečnosti, které nasvědčují tomu, že je o ohrožené děti.</a:t>
            </a:r>
          </a:p>
        </p:txBody>
      </p:sp>
    </p:spTree>
    <p:extLst>
      <p:ext uri="{BB962C8B-B14F-4D97-AF65-F5344CB8AC3E}">
        <p14:creationId xmlns:p14="http://schemas.microsoft.com/office/powerpoint/2010/main" val="2307375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7968E7B-C5E1-42FD-BE23-A2A74B809203}"/>
              </a:ext>
            </a:extLst>
          </p:cNvPr>
          <p:cNvSpPr>
            <a:spLocks noGrp="1"/>
          </p:cNvSpPr>
          <p:nvPr>
            <p:ph type="title"/>
          </p:nvPr>
        </p:nvSpPr>
        <p:spPr>
          <a:xfrm>
            <a:off x="457200" y="0"/>
            <a:ext cx="8229600" cy="1844824"/>
          </a:xfrm>
        </p:spPr>
        <p:txBody>
          <a:bodyPr>
            <a:noAutofit/>
          </a:bodyPr>
          <a:lstStyle/>
          <a:p>
            <a:r>
              <a:rPr lang="cs-CZ" sz="4400" dirty="0"/>
              <a:t>Opatření SPOD</a:t>
            </a:r>
            <a:br>
              <a:rPr lang="cs-CZ" sz="4400" dirty="0"/>
            </a:br>
            <a:r>
              <a:rPr lang="cs-CZ" sz="4000" dirty="0"/>
              <a:t>preventivní</a:t>
            </a:r>
            <a:r>
              <a:rPr lang="cs-CZ" sz="4400" dirty="0"/>
              <a:t> a poradenská činnost</a:t>
            </a:r>
          </a:p>
        </p:txBody>
      </p:sp>
      <p:sp>
        <p:nvSpPr>
          <p:cNvPr id="3" name="Zástupný symbol pro obsah 2">
            <a:extLst>
              <a:ext uri="{FF2B5EF4-FFF2-40B4-BE49-F238E27FC236}">
                <a16:creationId xmlns:a16="http://schemas.microsoft.com/office/drawing/2014/main" xmlns="" id="{ED4A6934-9D1D-4147-BBFD-2AFA71EF27BE}"/>
              </a:ext>
            </a:extLst>
          </p:cNvPr>
          <p:cNvSpPr>
            <a:spLocks noGrp="1"/>
          </p:cNvSpPr>
          <p:nvPr>
            <p:ph idx="1"/>
          </p:nvPr>
        </p:nvSpPr>
        <p:spPr>
          <a:xfrm>
            <a:off x="457200" y="1988840"/>
            <a:ext cx="8229600" cy="4536504"/>
          </a:xfrm>
        </p:spPr>
        <p:txBody>
          <a:bodyPr>
            <a:normAutofit fontScale="92500"/>
          </a:bodyPr>
          <a:lstStyle/>
          <a:p>
            <a:r>
              <a:rPr lang="cs-CZ" dirty="0"/>
              <a:t>OU obce s rozšířenou působností je povinen</a:t>
            </a:r>
          </a:p>
          <a:p>
            <a:pPr marL="514350" indent="-514350">
              <a:buAutoNum type="alphaLcParenR"/>
            </a:pPr>
            <a:r>
              <a:rPr lang="cs-CZ" dirty="0"/>
              <a:t>Sledovat nepříznivé vlivy působící na děti a zjišťovat příčiny jejich vzniku</a:t>
            </a:r>
          </a:p>
          <a:p>
            <a:pPr marL="514350" indent="-514350">
              <a:buAutoNum type="alphaLcParenR"/>
            </a:pPr>
            <a:r>
              <a:rPr lang="cs-CZ" dirty="0"/>
              <a:t>Činit opatření k omezování působení nepříznivých vlivů</a:t>
            </a:r>
          </a:p>
          <a:p>
            <a:pPr marL="514350" indent="-514350">
              <a:buAutoNum type="alphaLcParenR"/>
            </a:pPr>
            <a:r>
              <a:rPr lang="cs-CZ" dirty="0"/>
              <a:t>Pravidelně vyhodnocovat situaci dítěte a jeho rodiny, a to zejména z hlediska, zda se nejedná o ohrožené dítě</a:t>
            </a:r>
          </a:p>
          <a:p>
            <a:pPr marL="514350" indent="-514350">
              <a:buAutoNum type="alphaLcParenR"/>
            </a:pPr>
            <a:r>
              <a:rPr lang="cs-CZ" dirty="0"/>
              <a:t>Zpracovat na základě vyhodnocení situace dítěte IPOD, který stanoví opatření, časový plán provádění těchto opatření, a to ve spolupráci s rodiči i dítětem a dalšími odborníky</a:t>
            </a:r>
          </a:p>
          <a:p>
            <a:pPr marL="514350" indent="-514350">
              <a:buAutoNum type="alphaLcParenR"/>
            </a:pPr>
            <a:r>
              <a:rPr lang="cs-CZ" dirty="0"/>
              <a:t>Pořádat případové konference</a:t>
            </a:r>
          </a:p>
        </p:txBody>
      </p:sp>
    </p:spTree>
    <p:extLst>
      <p:ext uri="{BB962C8B-B14F-4D97-AF65-F5344CB8AC3E}">
        <p14:creationId xmlns:p14="http://schemas.microsoft.com/office/powerpoint/2010/main" val="149695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20141E9-5A08-4EE9-B5A1-32633B818D8E}"/>
              </a:ext>
            </a:extLst>
          </p:cNvPr>
          <p:cNvSpPr>
            <a:spLocks noGrp="1"/>
          </p:cNvSpPr>
          <p:nvPr>
            <p:ph type="title"/>
          </p:nvPr>
        </p:nvSpPr>
        <p:spPr/>
        <p:txBody>
          <a:bodyPr/>
          <a:lstStyle/>
          <a:p>
            <a:r>
              <a:rPr lang="cs-CZ" dirty="0"/>
              <a:t>Opatření SPOD</a:t>
            </a:r>
          </a:p>
        </p:txBody>
      </p:sp>
      <p:sp>
        <p:nvSpPr>
          <p:cNvPr id="3" name="Zástupný symbol pro obsah 2">
            <a:extLst>
              <a:ext uri="{FF2B5EF4-FFF2-40B4-BE49-F238E27FC236}">
                <a16:creationId xmlns:a16="http://schemas.microsoft.com/office/drawing/2014/main" xmlns="" id="{E34373E9-976B-4A8E-97F8-6941041DFF1A}"/>
              </a:ext>
            </a:extLst>
          </p:cNvPr>
          <p:cNvSpPr>
            <a:spLocks noGrp="1"/>
          </p:cNvSpPr>
          <p:nvPr>
            <p:ph idx="1"/>
          </p:nvPr>
        </p:nvSpPr>
        <p:spPr>
          <a:xfrm>
            <a:off x="457200" y="1916832"/>
            <a:ext cx="8229600" cy="4209331"/>
          </a:xfrm>
        </p:spPr>
        <p:txBody>
          <a:bodyPr>
            <a:normAutofit/>
          </a:bodyPr>
          <a:lstStyle/>
          <a:p>
            <a:r>
              <a:rPr lang="cs-CZ" dirty="0"/>
              <a:t>Státní orgány, pověřené osoby, školy, poskytovatelé zdravotních služeb, popř. další zařízení určená pro děti, jsou povinni oznámit obecnímu úřadu skutečnosti, které nasvědčují tomu, že jde o děti ohrožené, a to bez zbytečného odkladu poté, kdy se o takové skutečnosti dozví. Pokud o to ten, kdo oznámení učinil požádá, OU ho ve lhůtě 30 dnů informuje, zda shledal, že se jedná o ohrožené dítě. </a:t>
            </a:r>
          </a:p>
        </p:txBody>
      </p:sp>
    </p:spTree>
    <p:extLst>
      <p:ext uri="{BB962C8B-B14F-4D97-AF65-F5344CB8AC3E}">
        <p14:creationId xmlns:p14="http://schemas.microsoft.com/office/powerpoint/2010/main" val="4028575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8EC2743-76A0-4B7C-ACC3-EB1145AAC4AF}"/>
              </a:ext>
            </a:extLst>
          </p:cNvPr>
          <p:cNvSpPr>
            <a:spLocks noGrp="1"/>
          </p:cNvSpPr>
          <p:nvPr>
            <p:ph type="title"/>
          </p:nvPr>
        </p:nvSpPr>
        <p:spPr/>
        <p:txBody>
          <a:bodyPr/>
          <a:lstStyle/>
          <a:p>
            <a:r>
              <a:rPr lang="cs-CZ" dirty="0"/>
              <a:t>Poradenská činnost</a:t>
            </a:r>
          </a:p>
        </p:txBody>
      </p:sp>
      <p:sp>
        <p:nvSpPr>
          <p:cNvPr id="3" name="Zástupný symbol pro obsah 2">
            <a:extLst>
              <a:ext uri="{FF2B5EF4-FFF2-40B4-BE49-F238E27FC236}">
                <a16:creationId xmlns:a16="http://schemas.microsoft.com/office/drawing/2014/main" xmlns="" id="{F622CA1D-C32C-4293-86A1-B84E56A96E21}"/>
              </a:ext>
            </a:extLst>
          </p:cNvPr>
          <p:cNvSpPr>
            <a:spLocks noGrp="1"/>
          </p:cNvSpPr>
          <p:nvPr>
            <p:ph idx="1"/>
          </p:nvPr>
        </p:nvSpPr>
        <p:spPr/>
        <p:txBody>
          <a:bodyPr>
            <a:normAutofit/>
          </a:bodyPr>
          <a:lstStyle/>
          <a:p>
            <a:r>
              <a:rPr lang="cs-CZ" dirty="0"/>
              <a:t>Obecní úřad</a:t>
            </a:r>
          </a:p>
          <a:p>
            <a:pPr marL="0" indent="0">
              <a:buNone/>
            </a:pPr>
            <a:r>
              <a:rPr lang="cs-CZ" dirty="0"/>
              <a:t>a) Pomáhá rodičům při řešení výchovných nebo jiných problémů souvisejících s péčí o dítě</a:t>
            </a:r>
          </a:p>
          <a:p>
            <a:pPr marL="0" indent="0">
              <a:buNone/>
            </a:pPr>
            <a:r>
              <a:rPr lang="cs-CZ" dirty="0"/>
              <a:t>b) Poskytuje nebo zprostředkovává rodičům poradenství při výchově a vzdělávání dítěte a při péči o dítě zdravotně postižené</a:t>
            </a:r>
          </a:p>
          <a:p>
            <a:pPr marL="0" indent="0">
              <a:buNone/>
            </a:pPr>
            <a:r>
              <a:rPr lang="cs-CZ" dirty="0"/>
              <a:t>c) Pořádá v rámci poradenské činnosti přednášky a kurzy zaměřené na řešení výchovných a jiných problémů souvisejících s péčí o dítě a jejich výchovou</a:t>
            </a:r>
          </a:p>
          <a:p>
            <a:pPr marL="0" indent="0">
              <a:buNone/>
            </a:pPr>
            <a:r>
              <a:rPr lang="cs-CZ" dirty="0"/>
              <a:t>d) Poskytuje pomoc při uplatňování nároků na výživné a při vymáhání plnění vyživující povinnosti k dítěti</a:t>
            </a:r>
          </a:p>
        </p:txBody>
      </p:sp>
    </p:spTree>
    <p:extLst>
      <p:ext uri="{BB962C8B-B14F-4D97-AF65-F5344CB8AC3E}">
        <p14:creationId xmlns:p14="http://schemas.microsoft.com/office/powerpoint/2010/main" val="2156263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2495CB5-5C8C-4EE6-B05B-4C0D434BDF12}"/>
              </a:ext>
            </a:extLst>
          </p:cNvPr>
          <p:cNvSpPr>
            <a:spLocks noGrp="1"/>
          </p:cNvSpPr>
          <p:nvPr>
            <p:ph type="title"/>
          </p:nvPr>
        </p:nvSpPr>
        <p:spPr/>
        <p:txBody>
          <a:bodyPr/>
          <a:lstStyle/>
          <a:p>
            <a:r>
              <a:rPr lang="cs-CZ" dirty="0"/>
              <a:t>Uložení povinnosti</a:t>
            </a:r>
          </a:p>
        </p:txBody>
      </p:sp>
      <p:sp>
        <p:nvSpPr>
          <p:cNvPr id="3" name="Zástupný symbol pro obsah 2">
            <a:extLst>
              <a:ext uri="{FF2B5EF4-FFF2-40B4-BE49-F238E27FC236}">
                <a16:creationId xmlns:a16="http://schemas.microsoft.com/office/drawing/2014/main" xmlns="" id="{CDDE3E1B-5D40-4537-9AC9-F47CC0D20B89}"/>
              </a:ext>
            </a:extLst>
          </p:cNvPr>
          <p:cNvSpPr>
            <a:spLocks noGrp="1"/>
          </p:cNvSpPr>
          <p:nvPr>
            <p:ph idx="1"/>
          </p:nvPr>
        </p:nvSpPr>
        <p:spPr/>
        <p:txBody>
          <a:bodyPr>
            <a:normAutofit fontScale="92500" lnSpcReduction="20000"/>
          </a:bodyPr>
          <a:lstStyle/>
          <a:p>
            <a:r>
              <a:rPr lang="cs-CZ" dirty="0"/>
              <a:t>OU může uložit rodičům povinnost využít odbornou poradenskou pomoc, pokud rodiče</a:t>
            </a:r>
          </a:p>
          <a:p>
            <a:pPr marL="514350" indent="-514350">
              <a:buAutoNum type="alphaLcParenR"/>
            </a:pPr>
            <a:r>
              <a:rPr lang="cs-CZ" dirty="0"/>
              <a:t>Nezajistili dítěti odbornou poradenskou pomoc</a:t>
            </a:r>
          </a:p>
          <a:p>
            <a:pPr marL="514350" indent="-514350">
              <a:buAutoNum type="alphaLcParenR"/>
            </a:pPr>
            <a:r>
              <a:rPr lang="cs-CZ" dirty="0"/>
              <a:t>Nejsou schopni řešit problémy spojené s výchovou dítěte bez odborné poradenské pomoci, zejména při sporech o úpravě výchovy nebo styku</a:t>
            </a:r>
          </a:p>
          <a:p>
            <a:pPr marL="514350" indent="-514350">
              <a:buAutoNum type="alphaLcParenR"/>
            </a:pPr>
            <a:r>
              <a:rPr lang="cs-CZ" dirty="0"/>
              <a:t>Nevyužili možnosti odborné poradenské pomoci potřebné k překonání problémů rodiny a k odvrácení umístění dítěte do náhradní péče nebo nedbali doporučení spolupracovat s odborníky nebo mediátorem</a:t>
            </a:r>
          </a:p>
          <a:p>
            <a:pPr marL="514350" indent="-514350">
              <a:buAutoNum type="alphaLcParenR"/>
            </a:pPr>
            <a:r>
              <a:rPr lang="cs-CZ" dirty="0"/>
              <a:t>OU je povinen poskytnou rodiči pomoc po umístění dítěte do zařízení pro výkon ústavní výchovy nebo do ZDVOP</a:t>
            </a:r>
          </a:p>
        </p:txBody>
      </p:sp>
    </p:spTree>
    <p:extLst>
      <p:ext uri="{BB962C8B-B14F-4D97-AF65-F5344CB8AC3E}">
        <p14:creationId xmlns:p14="http://schemas.microsoft.com/office/powerpoint/2010/main" val="27676185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2682</Words>
  <Application>Microsoft Office PowerPoint</Application>
  <PresentationFormat>Předvádění na obrazovce (4:3)</PresentationFormat>
  <Paragraphs>371</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Exekutivní</vt:lpstr>
      <vt:lpstr>Zákon 359/1999 Sb. o sociálně-právní ochraně dětí</vt:lpstr>
      <vt:lpstr>SPOD se zaměřuje na děti:</vt:lpstr>
      <vt:lpstr>SPOD se zaměřuje na děti</vt:lpstr>
      <vt:lpstr>SPOD</vt:lpstr>
      <vt:lpstr>Opatření SPOD preventivní a poradenská činnost</vt:lpstr>
      <vt:lpstr>Opatření SPOD preventivní a poradenská činnost</vt:lpstr>
      <vt:lpstr>Opatření SPOD</vt:lpstr>
      <vt:lpstr>Poradenská činnost</vt:lpstr>
      <vt:lpstr>Uložení povinnosti</vt:lpstr>
      <vt:lpstr>Výchovná opatření</vt:lpstr>
      <vt:lpstr>Opatření SPOD</vt:lpstr>
      <vt:lpstr>Opatření na ochranu dětí</vt:lpstr>
      <vt:lpstr>Ústavní a ochranná výchova</vt:lpstr>
      <vt:lpstr>Péče o děti vyžadující zvýšenou pozornost</vt:lpstr>
      <vt:lpstr>Společná ustanovení</vt:lpstr>
      <vt:lpstr>Povinnosti dalších subjektů</vt:lpstr>
      <vt:lpstr>Spolupráce škol a OSPOD</vt:lpstr>
      <vt:lpstr>Spolupráce škol a OSPOD</vt:lpstr>
      <vt:lpstr>Spolupráce škol a OSPOD</vt:lpstr>
      <vt:lpstr>Kompetence OSPOD a školy</vt:lpstr>
      <vt:lpstr>Kompetence OSPOD a školy</vt:lpstr>
      <vt:lpstr>Kompetence OSPOD a školy</vt:lpstr>
      <vt:lpstr>Kompetence OSPOD a školy</vt:lpstr>
      <vt:lpstr>Kompetence OSPOD a školy</vt:lpstr>
      <vt:lpstr>Kompetence OSPOD a školy</vt:lpstr>
      <vt:lpstr>Kompetence OSPOD a školy</vt:lpstr>
      <vt:lpstr>Kompetence OSPOD a školy</vt:lpstr>
      <vt:lpstr>Kompetence OSPOD a školy</vt:lpstr>
      <vt:lpstr>Kompetence OSPOD a školy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359/1999 Sb. o sociálně-právní ochraně dětí</dc:title>
  <dc:creator>jirina.ludvikova@seznam.cz</dc:creator>
  <cp:lastModifiedBy>jirina.ludvikova@seznam.cz</cp:lastModifiedBy>
  <cp:revision>4</cp:revision>
  <dcterms:created xsi:type="dcterms:W3CDTF">2021-10-20T22:01:29Z</dcterms:created>
  <dcterms:modified xsi:type="dcterms:W3CDTF">2021-10-21T04:58:37Z</dcterms:modified>
</cp:coreProperties>
</file>