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9" r:id="rId3"/>
    <p:sldId id="288" r:id="rId4"/>
    <p:sldId id="260" r:id="rId5"/>
    <p:sldId id="262" r:id="rId6"/>
    <p:sldId id="263" r:id="rId7"/>
    <p:sldId id="264" r:id="rId8"/>
    <p:sldId id="265" r:id="rId9"/>
    <p:sldId id="266" r:id="rId10"/>
    <p:sldId id="267" r:id="rId11"/>
    <p:sldId id="268" r:id="rId12"/>
    <p:sldId id="269" r:id="rId13"/>
    <p:sldId id="270" r:id="rId14"/>
    <p:sldId id="271" r:id="rId15"/>
    <p:sldId id="273" r:id="rId16"/>
    <p:sldId id="274" r:id="rId17"/>
    <p:sldId id="275" r:id="rId18"/>
    <p:sldId id="276" r:id="rId19"/>
    <p:sldId id="277" r:id="rId20"/>
    <p:sldId id="278" r:id="rId21"/>
    <p:sldId id="279" r:id="rId22"/>
    <p:sldId id="280" r:id="rId23"/>
    <p:sldId id="281" r:id="rId24"/>
    <p:sldId id="282" r:id="rId25"/>
    <p:sldId id="283" r:id="rId26"/>
    <p:sldId id="284" r:id="rId27"/>
    <p:sldId id="285" r:id="rId28"/>
    <p:sldId id="286" r:id="rId29"/>
    <p:sldId id="287" r:id="rId30"/>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cs-CZ" smtClean="0"/>
              <a:t>Kliknutím lze upravit styl.</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en-US" dirty="0"/>
          </a:p>
        </p:txBody>
      </p:sp>
      <p:sp>
        <p:nvSpPr>
          <p:cNvPr id="7" name="Date Placeholder 6"/>
          <p:cNvSpPr>
            <a:spLocks noGrp="1"/>
          </p:cNvSpPr>
          <p:nvPr>
            <p:ph type="dt" sz="half" idx="10"/>
          </p:nvPr>
        </p:nvSpPr>
        <p:spPr/>
        <p:txBody>
          <a:bodyPr/>
          <a:lstStyle/>
          <a:p>
            <a:fld id="{78660FE9-79F5-4347-868A-24FCC8E88C15}" type="datetimeFigureOut">
              <a:rPr lang="cs-CZ" smtClean="0">
                <a:solidFill>
                  <a:prstClr val="black">
                    <a:lumMod val="65000"/>
                    <a:lumOff val="35000"/>
                  </a:prstClr>
                </a:solidFill>
              </a:rPr>
              <a:pPr/>
              <a:t>21.10.2021</a:t>
            </a:fld>
            <a:endParaRPr lang="cs-CZ">
              <a:solidFill>
                <a:prstClr val="black">
                  <a:lumMod val="65000"/>
                  <a:lumOff val="35000"/>
                </a:prstClr>
              </a:solidFill>
            </a:endParaRPr>
          </a:p>
        </p:txBody>
      </p:sp>
      <p:sp>
        <p:nvSpPr>
          <p:cNvPr id="8" name="Slide Number Placeholder 7"/>
          <p:cNvSpPr>
            <a:spLocks noGrp="1"/>
          </p:cNvSpPr>
          <p:nvPr>
            <p:ph type="sldNum" sz="quarter" idx="11"/>
          </p:nvPr>
        </p:nvSpPr>
        <p:spPr/>
        <p:txBody>
          <a:bodyPr/>
          <a:lstStyle/>
          <a:p>
            <a:fld id="{35710029-98A9-489D-A8B9-E0AEACC7B46A}" type="slidenum">
              <a:rPr lang="cs-CZ" smtClean="0">
                <a:solidFill>
                  <a:prstClr val="black">
                    <a:lumMod val="65000"/>
                    <a:lumOff val="35000"/>
                  </a:prstClr>
                </a:solidFill>
              </a:rPr>
              <a:pPr/>
              <a:t>‹#›</a:t>
            </a:fld>
            <a:endParaRPr lang="cs-CZ">
              <a:solidFill>
                <a:prstClr val="black">
                  <a:lumMod val="65000"/>
                  <a:lumOff val="35000"/>
                </a:prstClr>
              </a:solidFill>
            </a:endParaRPr>
          </a:p>
        </p:txBody>
      </p:sp>
      <p:sp>
        <p:nvSpPr>
          <p:cNvPr id="9" name="Footer Placeholder 8"/>
          <p:cNvSpPr>
            <a:spLocks noGrp="1"/>
          </p:cNvSpPr>
          <p:nvPr>
            <p:ph type="ftr" sz="quarter" idx="12"/>
          </p:nvPr>
        </p:nvSpPr>
        <p:spPr/>
        <p:txBody>
          <a:bodyPr/>
          <a:lstStyle/>
          <a:p>
            <a:endParaRPr lang="cs-CZ">
              <a:solidFill>
                <a:prstClr val="black">
                  <a:lumMod val="65000"/>
                  <a:lumOff val="35000"/>
                </a:prstClr>
              </a:solidFill>
            </a:endParaRPr>
          </a:p>
        </p:txBody>
      </p:sp>
    </p:spTree>
    <p:extLst>
      <p:ext uri="{BB962C8B-B14F-4D97-AF65-F5344CB8AC3E}">
        <p14:creationId xmlns:p14="http://schemas.microsoft.com/office/powerpoint/2010/main" val="23032382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78660FE9-79F5-4347-868A-24FCC8E88C15}" type="datetimeFigureOut">
              <a:rPr lang="cs-CZ" smtClean="0">
                <a:solidFill>
                  <a:prstClr val="black">
                    <a:lumMod val="65000"/>
                    <a:lumOff val="35000"/>
                  </a:prstClr>
                </a:solidFill>
              </a:rPr>
              <a:pPr/>
              <a:t>21.10.2021</a:t>
            </a:fld>
            <a:endParaRPr lang="cs-CZ">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cs-CZ">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fld id="{35710029-98A9-489D-A8B9-E0AEACC7B46A}" type="slidenum">
              <a:rPr lang="cs-CZ" smtClean="0">
                <a:solidFill>
                  <a:prstClr val="black">
                    <a:lumMod val="65000"/>
                    <a:lumOff val="35000"/>
                  </a:prstClr>
                </a:solidFill>
              </a:rPr>
              <a:pPr/>
              <a:t>‹#›</a:t>
            </a:fld>
            <a:endParaRPr lang="cs-CZ">
              <a:solidFill>
                <a:prstClr val="black">
                  <a:lumMod val="65000"/>
                  <a:lumOff val="35000"/>
                </a:prstClr>
              </a:solidFill>
            </a:endParaRPr>
          </a:p>
        </p:txBody>
      </p:sp>
    </p:spTree>
    <p:extLst>
      <p:ext uri="{BB962C8B-B14F-4D97-AF65-F5344CB8AC3E}">
        <p14:creationId xmlns:p14="http://schemas.microsoft.com/office/powerpoint/2010/main" val="878649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cs-CZ" smtClean="0"/>
              <a:t>Kliknutím lze upravit styl.</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78660FE9-79F5-4347-868A-24FCC8E88C15}" type="datetimeFigureOut">
              <a:rPr lang="cs-CZ" smtClean="0">
                <a:solidFill>
                  <a:prstClr val="black">
                    <a:lumMod val="65000"/>
                    <a:lumOff val="35000"/>
                  </a:prstClr>
                </a:solidFill>
              </a:rPr>
              <a:pPr/>
              <a:t>21.10.2021</a:t>
            </a:fld>
            <a:endParaRPr lang="cs-CZ">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cs-CZ">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fld id="{35710029-98A9-489D-A8B9-E0AEACC7B46A}" type="slidenum">
              <a:rPr lang="cs-CZ" smtClean="0">
                <a:solidFill>
                  <a:prstClr val="black">
                    <a:lumMod val="65000"/>
                    <a:lumOff val="35000"/>
                  </a:prstClr>
                </a:solidFill>
              </a:rPr>
              <a:pPr/>
              <a:t>‹#›</a:t>
            </a:fld>
            <a:endParaRPr lang="cs-CZ">
              <a:solidFill>
                <a:prstClr val="black">
                  <a:lumMod val="65000"/>
                  <a:lumOff val="35000"/>
                </a:prstClr>
              </a:solidFill>
            </a:endParaRPr>
          </a:p>
        </p:txBody>
      </p:sp>
    </p:spTree>
    <p:extLst>
      <p:ext uri="{BB962C8B-B14F-4D97-AF65-F5344CB8AC3E}">
        <p14:creationId xmlns:p14="http://schemas.microsoft.com/office/powerpoint/2010/main" val="31179852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smtClean="0"/>
          </a:p>
        </p:txBody>
      </p:sp>
      <p:sp>
        <p:nvSpPr>
          <p:cNvPr id="4" name="Date Placeholder 3"/>
          <p:cNvSpPr>
            <a:spLocks noGrp="1"/>
          </p:cNvSpPr>
          <p:nvPr>
            <p:ph type="dt" sz="half" idx="10"/>
          </p:nvPr>
        </p:nvSpPr>
        <p:spPr/>
        <p:txBody>
          <a:bodyPr/>
          <a:lstStyle/>
          <a:p>
            <a:fld id="{78660FE9-79F5-4347-868A-24FCC8E88C15}" type="datetimeFigureOut">
              <a:rPr lang="cs-CZ" smtClean="0">
                <a:solidFill>
                  <a:prstClr val="black">
                    <a:lumMod val="65000"/>
                    <a:lumOff val="35000"/>
                  </a:prstClr>
                </a:solidFill>
              </a:rPr>
              <a:pPr/>
              <a:t>21.10.2021</a:t>
            </a:fld>
            <a:endParaRPr lang="cs-CZ">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cs-CZ">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fld id="{35710029-98A9-489D-A8B9-E0AEACC7B46A}" type="slidenum">
              <a:rPr lang="cs-CZ" smtClean="0">
                <a:solidFill>
                  <a:prstClr val="black">
                    <a:lumMod val="65000"/>
                    <a:lumOff val="35000"/>
                  </a:prstClr>
                </a:solidFill>
              </a:rPr>
              <a:pPr/>
              <a:t>‹#›</a:t>
            </a:fld>
            <a:endParaRPr lang="cs-CZ">
              <a:solidFill>
                <a:prstClr val="black">
                  <a:lumMod val="65000"/>
                  <a:lumOff val="35000"/>
                </a:prstClr>
              </a:solidFill>
            </a:endParaRPr>
          </a:p>
        </p:txBody>
      </p:sp>
    </p:spTree>
    <p:extLst>
      <p:ext uri="{BB962C8B-B14F-4D97-AF65-F5344CB8AC3E}">
        <p14:creationId xmlns:p14="http://schemas.microsoft.com/office/powerpoint/2010/main" val="38816257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cs-CZ" smtClean="0"/>
              <a:t>Kliknutím lze upravit styl.</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78660FE9-79F5-4347-868A-24FCC8E88C15}" type="datetimeFigureOut">
              <a:rPr lang="cs-CZ" smtClean="0">
                <a:solidFill>
                  <a:prstClr val="black">
                    <a:lumMod val="65000"/>
                    <a:lumOff val="35000"/>
                  </a:prstClr>
                </a:solidFill>
              </a:rPr>
              <a:pPr/>
              <a:t>21.10.2021</a:t>
            </a:fld>
            <a:endParaRPr lang="cs-CZ">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cs-CZ">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fld id="{35710029-98A9-489D-A8B9-E0AEACC7B46A}" type="slidenum">
              <a:rPr lang="cs-CZ" smtClean="0">
                <a:solidFill>
                  <a:prstClr val="black">
                    <a:lumMod val="65000"/>
                    <a:lumOff val="35000"/>
                  </a:prstClr>
                </a:solidFill>
              </a:rPr>
              <a:pPr/>
              <a:t>‹#›</a:t>
            </a:fld>
            <a:endParaRPr lang="cs-CZ">
              <a:solidFill>
                <a:prstClr val="black">
                  <a:lumMod val="65000"/>
                  <a:lumOff val="35000"/>
                </a:prstClr>
              </a:solidFill>
            </a:endParaRPr>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17910886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smtClean="0"/>
          </a:p>
        </p:txBody>
      </p:sp>
      <p:sp>
        <p:nvSpPr>
          <p:cNvPr id="5" name="Date Placeholder 4"/>
          <p:cNvSpPr>
            <a:spLocks noGrp="1"/>
          </p:cNvSpPr>
          <p:nvPr>
            <p:ph type="dt" sz="half" idx="10"/>
          </p:nvPr>
        </p:nvSpPr>
        <p:spPr/>
        <p:txBody>
          <a:bodyPr/>
          <a:lstStyle/>
          <a:p>
            <a:fld id="{78660FE9-79F5-4347-868A-24FCC8E88C15}" type="datetimeFigureOut">
              <a:rPr lang="cs-CZ" smtClean="0">
                <a:solidFill>
                  <a:prstClr val="black">
                    <a:lumMod val="65000"/>
                    <a:lumOff val="35000"/>
                  </a:prstClr>
                </a:solidFill>
              </a:rPr>
              <a:pPr/>
              <a:t>21.10.2021</a:t>
            </a:fld>
            <a:endParaRPr lang="cs-CZ">
              <a:solidFill>
                <a:prstClr val="black">
                  <a:lumMod val="65000"/>
                  <a:lumOff val="35000"/>
                </a:prstClr>
              </a:solidFill>
            </a:endParaRPr>
          </a:p>
        </p:txBody>
      </p:sp>
      <p:sp>
        <p:nvSpPr>
          <p:cNvPr id="6" name="Footer Placeholder 5"/>
          <p:cNvSpPr>
            <a:spLocks noGrp="1"/>
          </p:cNvSpPr>
          <p:nvPr>
            <p:ph type="ftr" sz="quarter" idx="11"/>
          </p:nvPr>
        </p:nvSpPr>
        <p:spPr/>
        <p:txBody>
          <a:bodyPr/>
          <a:lstStyle/>
          <a:p>
            <a:endParaRPr lang="cs-CZ">
              <a:solidFill>
                <a:prstClr val="black">
                  <a:lumMod val="65000"/>
                  <a:lumOff val="35000"/>
                </a:prstClr>
              </a:solidFill>
            </a:endParaRPr>
          </a:p>
        </p:txBody>
      </p:sp>
      <p:sp>
        <p:nvSpPr>
          <p:cNvPr id="7" name="Slide Number Placeholder 6"/>
          <p:cNvSpPr>
            <a:spLocks noGrp="1"/>
          </p:cNvSpPr>
          <p:nvPr>
            <p:ph type="sldNum" sz="quarter" idx="12"/>
          </p:nvPr>
        </p:nvSpPr>
        <p:spPr/>
        <p:txBody>
          <a:bodyPr/>
          <a:lstStyle/>
          <a:p>
            <a:fld id="{35710029-98A9-489D-A8B9-E0AEACC7B46A}" type="slidenum">
              <a:rPr lang="cs-CZ" smtClean="0">
                <a:solidFill>
                  <a:prstClr val="black">
                    <a:lumMod val="65000"/>
                    <a:lumOff val="35000"/>
                  </a:prstClr>
                </a:solidFill>
              </a:rPr>
              <a:pPr/>
              <a:t>‹#›</a:t>
            </a:fld>
            <a:endParaRPr lang="cs-CZ">
              <a:solidFill>
                <a:prstClr val="black">
                  <a:lumMod val="65000"/>
                  <a:lumOff val="35000"/>
                </a:prstClr>
              </a:solidFill>
            </a:endParaRPr>
          </a:p>
        </p:txBody>
      </p:sp>
      <p:sp>
        <p:nvSpPr>
          <p:cNvPr id="9" name="Content Placeholder 8"/>
          <p:cNvSpPr>
            <a:spLocks noGrp="1"/>
          </p:cNvSpPr>
          <p:nvPr>
            <p:ph sz="quarter" idx="13"/>
          </p:nvPr>
        </p:nvSpPr>
        <p:spPr>
          <a:xfrm>
            <a:off x="365760" y="1600200"/>
            <a:ext cx="4041648" cy="452628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Tree>
    <p:extLst>
      <p:ext uri="{BB962C8B-B14F-4D97-AF65-F5344CB8AC3E}">
        <p14:creationId xmlns:p14="http://schemas.microsoft.com/office/powerpoint/2010/main" val="14164518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smtClean="0"/>
              <a:t>Kliknutím lze upravit styl.</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7" name="Date Placeholder 6"/>
          <p:cNvSpPr>
            <a:spLocks noGrp="1"/>
          </p:cNvSpPr>
          <p:nvPr>
            <p:ph type="dt" sz="half" idx="10"/>
          </p:nvPr>
        </p:nvSpPr>
        <p:spPr/>
        <p:txBody>
          <a:bodyPr/>
          <a:lstStyle/>
          <a:p>
            <a:fld id="{78660FE9-79F5-4347-868A-24FCC8E88C15}" type="datetimeFigureOut">
              <a:rPr lang="cs-CZ" smtClean="0">
                <a:solidFill>
                  <a:prstClr val="black">
                    <a:lumMod val="65000"/>
                    <a:lumOff val="35000"/>
                  </a:prstClr>
                </a:solidFill>
              </a:rPr>
              <a:pPr/>
              <a:t>21.10.2021</a:t>
            </a:fld>
            <a:endParaRPr lang="cs-CZ">
              <a:solidFill>
                <a:prstClr val="black">
                  <a:lumMod val="65000"/>
                  <a:lumOff val="35000"/>
                </a:prstClr>
              </a:solidFill>
            </a:endParaRPr>
          </a:p>
        </p:txBody>
      </p:sp>
      <p:sp>
        <p:nvSpPr>
          <p:cNvPr id="8" name="Footer Placeholder 7"/>
          <p:cNvSpPr>
            <a:spLocks noGrp="1"/>
          </p:cNvSpPr>
          <p:nvPr>
            <p:ph type="ftr" sz="quarter" idx="11"/>
          </p:nvPr>
        </p:nvSpPr>
        <p:spPr/>
        <p:txBody>
          <a:bodyPr/>
          <a:lstStyle/>
          <a:p>
            <a:endParaRPr lang="cs-CZ">
              <a:solidFill>
                <a:prstClr val="black">
                  <a:lumMod val="65000"/>
                  <a:lumOff val="35000"/>
                </a:prstClr>
              </a:solidFill>
            </a:endParaRPr>
          </a:p>
        </p:txBody>
      </p:sp>
      <p:sp>
        <p:nvSpPr>
          <p:cNvPr id="9" name="Slide Number Placeholder 8"/>
          <p:cNvSpPr>
            <a:spLocks noGrp="1"/>
          </p:cNvSpPr>
          <p:nvPr>
            <p:ph type="sldNum" sz="quarter" idx="12"/>
          </p:nvPr>
        </p:nvSpPr>
        <p:spPr/>
        <p:txBody>
          <a:bodyPr/>
          <a:lstStyle/>
          <a:p>
            <a:fld id="{35710029-98A9-489D-A8B9-E0AEACC7B46A}" type="slidenum">
              <a:rPr lang="cs-CZ" smtClean="0">
                <a:solidFill>
                  <a:prstClr val="black">
                    <a:lumMod val="65000"/>
                    <a:lumOff val="35000"/>
                  </a:prstClr>
                </a:solidFill>
              </a:rPr>
              <a:pPr/>
              <a:t>‹#›</a:t>
            </a:fld>
            <a:endParaRPr lang="cs-CZ">
              <a:solidFill>
                <a:prstClr val="black">
                  <a:lumMod val="65000"/>
                  <a:lumOff val="35000"/>
                </a:prstClr>
              </a:solidFill>
            </a:endParaRPr>
          </a:p>
        </p:txBody>
      </p:sp>
      <p:sp>
        <p:nvSpPr>
          <p:cNvPr id="11" name="Content Placeholder 10"/>
          <p:cNvSpPr>
            <a:spLocks noGrp="1"/>
          </p:cNvSpPr>
          <p:nvPr>
            <p:ph sz="quarter" idx="13"/>
          </p:nvPr>
        </p:nvSpPr>
        <p:spPr>
          <a:xfrm>
            <a:off x="457200" y="2212848"/>
            <a:ext cx="4041648" cy="3913632"/>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Tree>
    <p:extLst>
      <p:ext uri="{BB962C8B-B14F-4D97-AF65-F5344CB8AC3E}">
        <p14:creationId xmlns:p14="http://schemas.microsoft.com/office/powerpoint/2010/main" val="800321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78660FE9-79F5-4347-868A-24FCC8E88C15}" type="datetimeFigureOut">
              <a:rPr lang="cs-CZ" smtClean="0">
                <a:solidFill>
                  <a:prstClr val="black">
                    <a:lumMod val="65000"/>
                    <a:lumOff val="35000"/>
                  </a:prstClr>
                </a:solidFill>
              </a:rPr>
              <a:pPr/>
              <a:t>21.10.2021</a:t>
            </a:fld>
            <a:endParaRPr lang="cs-CZ">
              <a:solidFill>
                <a:prstClr val="black">
                  <a:lumMod val="65000"/>
                  <a:lumOff val="35000"/>
                </a:prstClr>
              </a:solidFill>
            </a:endParaRPr>
          </a:p>
        </p:txBody>
      </p:sp>
      <p:sp>
        <p:nvSpPr>
          <p:cNvPr id="4" name="Footer Placeholder 3"/>
          <p:cNvSpPr>
            <a:spLocks noGrp="1"/>
          </p:cNvSpPr>
          <p:nvPr>
            <p:ph type="ftr" sz="quarter" idx="11"/>
          </p:nvPr>
        </p:nvSpPr>
        <p:spPr/>
        <p:txBody>
          <a:bodyPr/>
          <a:lstStyle/>
          <a:p>
            <a:endParaRPr lang="cs-CZ">
              <a:solidFill>
                <a:prstClr val="black">
                  <a:lumMod val="65000"/>
                  <a:lumOff val="35000"/>
                </a:prstClr>
              </a:solidFill>
            </a:endParaRPr>
          </a:p>
        </p:txBody>
      </p:sp>
      <p:sp>
        <p:nvSpPr>
          <p:cNvPr id="5" name="Slide Number Placeholder 4"/>
          <p:cNvSpPr>
            <a:spLocks noGrp="1"/>
          </p:cNvSpPr>
          <p:nvPr>
            <p:ph type="sldNum" sz="quarter" idx="12"/>
          </p:nvPr>
        </p:nvSpPr>
        <p:spPr/>
        <p:txBody>
          <a:bodyPr/>
          <a:lstStyle/>
          <a:p>
            <a:fld id="{35710029-98A9-489D-A8B9-E0AEACC7B46A}" type="slidenum">
              <a:rPr lang="cs-CZ" smtClean="0">
                <a:solidFill>
                  <a:prstClr val="black">
                    <a:lumMod val="65000"/>
                    <a:lumOff val="35000"/>
                  </a:prstClr>
                </a:solidFill>
              </a:rPr>
              <a:pPr/>
              <a:t>‹#›</a:t>
            </a:fld>
            <a:endParaRPr lang="cs-CZ">
              <a:solidFill>
                <a:prstClr val="black">
                  <a:lumMod val="65000"/>
                  <a:lumOff val="35000"/>
                </a:prstClr>
              </a:solidFill>
            </a:endParaRPr>
          </a:p>
        </p:txBody>
      </p:sp>
    </p:spTree>
    <p:extLst>
      <p:ext uri="{BB962C8B-B14F-4D97-AF65-F5344CB8AC3E}">
        <p14:creationId xmlns:p14="http://schemas.microsoft.com/office/powerpoint/2010/main" val="37735553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660FE9-79F5-4347-868A-24FCC8E88C15}" type="datetimeFigureOut">
              <a:rPr lang="cs-CZ" smtClean="0">
                <a:solidFill>
                  <a:prstClr val="black">
                    <a:lumMod val="65000"/>
                    <a:lumOff val="35000"/>
                  </a:prstClr>
                </a:solidFill>
              </a:rPr>
              <a:pPr/>
              <a:t>21.10.2021</a:t>
            </a:fld>
            <a:endParaRPr lang="cs-CZ">
              <a:solidFill>
                <a:prstClr val="black">
                  <a:lumMod val="65000"/>
                  <a:lumOff val="35000"/>
                </a:prstClr>
              </a:solidFill>
            </a:endParaRPr>
          </a:p>
        </p:txBody>
      </p:sp>
      <p:sp>
        <p:nvSpPr>
          <p:cNvPr id="3" name="Footer Placeholder 2"/>
          <p:cNvSpPr>
            <a:spLocks noGrp="1"/>
          </p:cNvSpPr>
          <p:nvPr>
            <p:ph type="ftr" sz="quarter" idx="11"/>
          </p:nvPr>
        </p:nvSpPr>
        <p:spPr/>
        <p:txBody>
          <a:bodyPr/>
          <a:lstStyle/>
          <a:p>
            <a:endParaRPr lang="cs-CZ">
              <a:solidFill>
                <a:prstClr val="black">
                  <a:lumMod val="65000"/>
                  <a:lumOff val="35000"/>
                </a:prstClr>
              </a:solidFill>
            </a:endParaRPr>
          </a:p>
        </p:txBody>
      </p:sp>
      <p:sp>
        <p:nvSpPr>
          <p:cNvPr id="4" name="Slide Number Placeholder 3"/>
          <p:cNvSpPr>
            <a:spLocks noGrp="1"/>
          </p:cNvSpPr>
          <p:nvPr>
            <p:ph type="sldNum" sz="quarter" idx="12"/>
          </p:nvPr>
        </p:nvSpPr>
        <p:spPr/>
        <p:txBody>
          <a:bodyPr/>
          <a:lstStyle/>
          <a:p>
            <a:fld id="{35710029-98A9-489D-A8B9-E0AEACC7B46A}" type="slidenum">
              <a:rPr lang="cs-CZ" smtClean="0">
                <a:solidFill>
                  <a:prstClr val="black">
                    <a:lumMod val="65000"/>
                    <a:lumOff val="35000"/>
                  </a:prstClr>
                </a:solidFill>
              </a:rPr>
              <a:pPr/>
              <a:t>‹#›</a:t>
            </a:fld>
            <a:endParaRPr lang="cs-CZ">
              <a:solidFill>
                <a:prstClr val="black">
                  <a:lumMod val="65000"/>
                  <a:lumOff val="35000"/>
                </a:prstClr>
              </a:solidFill>
            </a:endParaRPr>
          </a:p>
        </p:txBody>
      </p:sp>
    </p:spTree>
    <p:extLst>
      <p:ext uri="{BB962C8B-B14F-4D97-AF65-F5344CB8AC3E}">
        <p14:creationId xmlns:p14="http://schemas.microsoft.com/office/powerpoint/2010/main" val="10182913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cs-CZ" smtClean="0"/>
              <a:t>Kliknutím lze upravit styl.</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78660FE9-79F5-4347-868A-24FCC8E88C15}" type="datetimeFigureOut">
              <a:rPr lang="cs-CZ" smtClean="0">
                <a:solidFill>
                  <a:prstClr val="black">
                    <a:lumMod val="65000"/>
                    <a:lumOff val="35000"/>
                  </a:prstClr>
                </a:solidFill>
              </a:rPr>
              <a:pPr/>
              <a:t>21.10.2021</a:t>
            </a:fld>
            <a:endParaRPr lang="cs-CZ">
              <a:solidFill>
                <a:prstClr val="black">
                  <a:lumMod val="65000"/>
                  <a:lumOff val="35000"/>
                </a:prstClr>
              </a:solidFill>
            </a:endParaRPr>
          </a:p>
        </p:txBody>
      </p:sp>
      <p:sp>
        <p:nvSpPr>
          <p:cNvPr id="6" name="Footer Placeholder 5"/>
          <p:cNvSpPr>
            <a:spLocks noGrp="1"/>
          </p:cNvSpPr>
          <p:nvPr>
            <p:ph type="ftr" sz="quarter" idx="11"/>
          </p:nvPr>
        </p:nvSpPr>
        <p:spPr/>
        <p:txBody>
          <a:bodyPr/>
          <a:lstStyle/>
          <a:p>
            <a:endParaRPr lang="cs-CZ">
              <a:solidFill>
                <a:prstClr val="black">
                  <a:lumMod val="65000"/>
                  <a:lumOff val="35000"/>
                </a:prstClr>
              </a:solidFill>
            </a:endParaRPr>
          </a:p>
        </p:txBody>
      </p:sp>
      <p:sp>
        <p:nvSpPr>
          <p:cNvPr id="7" name="Slide Number Placeholder 6"/>
          <p:cNvSpPr>
            <a:spLocks noGrp="1"/>
          </p:cNvSpPr>
          <p:nvPr>
            <p:ph type="sldNum" sz="quarter" idx="12"/>
          </p:nvPr>
        </p:nvSpPr>
        <p:spPr/>
        <p:txBody>
          <a:bodyPr/>
          <a:lstStyle/>
          <a:p>
            <a:fld id="{35710029-98A9-489D-A8B9-E0AEACC7B46A}" type="slidenum">
              <a:rPr lang="cs-CZ" smtClean="0">
                <a:solidFill>
                  <a:prstClr val="black">
                    <a:lumMod val="65000"/>
                    <a:lumOff val="35000"/>
                  </a:prstClr>
                </a:solidFill>
              </a:rPr>
              <a:pPr/>
              <a:t>‹#›</a:t>
            </a:fld>
            <a:endParaRPr lang="cs-CZ">
              <a:solidFill>
                <a:prstClr val="black">
                  <a:lumMod val="65000"/>
                  <a:lumOff val="35000"/>
                </a:prstClr>
              </a:solidFill>
            </a:endParaRPr>
          </a:p>
        </p:txBody>
      </p:sp>
    </p:spTree>
    <p:extLst>
      <p:ext uri="{BB962C8B-B14F-4D97-AF65-F5344CB8AC3E}">
        <p14:creationId xmlns:p14="http://schemas.microsoft.com/office/powerpoint/2010/main" val="15170375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cs-CZ" smtClean="0"/>
              <a:t>Kliknutím lze upravit styl.</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78660FE9-79F5-4347-868A-24FCC8E88C15}" type="datetimeFigureOut">
              <a:rPr lang="cs-CZ" smtClean="0">
                <a:solidFill>
                  <a:prstClr val="black">
                    <a:lumMod val="65000"/>
                    <a:lumOff val="35000"/>
                  </a:prstClr>
                </a:solidFill>
              </a:rPr>
              <a:pPr/>
              <a:t>21.10.2021</a:t>
            </a:fld>
            <a:endParaRPr lang="cs-CZ">
              <a:solidFill>
                <a:prstClr val="black">
                  <a:lumMod val="65000"/>
                  <a:lumOff val="35000"/>
                </a:prstClr>
              </a:solidFill>
            </a:endParaRPr>
          </a:p>
        </p:txBody>
      </p:sp>
      <p:sp>
        <p:nvSpPr>
          <p:cNvPr id="6" name="Footer Placeholder 5"/>
          <p:cNvSpPr>
            <a:spLocks noGrp="1"/>
          </p:cNvSpPr>
          <p:nvPr>
            <p:ph type="ftr" sz="quarter" idx="11"/>
          </p:nvPr>
        </p:nvSpPr>
        <p:spPr/>
        <p:txBody>
          <a:bodyPr/>
          <a:lstStyle/>
          <a:p>
            <a:endParaRPr lang="cs-CZ">
              <a:solidFill>
                <a:prstClr val="black">
                  <a:lumMod val="65000"/>
                  <a:lumOff val="35000"/>
                </a:prstClr>
              </a:solidFill>
            </a:endParaRPr>
          </a:p>
        </p:txBody>
      </p:sp>
      <p:sp>
        <p:nvSpPr>
          <p:cNvPr id="7" name="Slide Number Placeholder 6"/>
          <p:cNvSpPr>
            <a:spLocks noGrp="1"/>
          </p:cNvSpPr>
          <p:nvPr>
            <p:ph type="sldNum" sz="quarter" idx="12"/>
          </p:nvPr>
        </p:nvSpPr>
        <p:spPr/>
        <p:txBody>
          <a:bodyPr/>
          <a:lstStyle/>
          <a:p>
            <a:fld id="{35710029-98A9-489D-A8B9-E0AEACC7B46A}" type="slidenum">
              <a:rPr lang="cs-CZ" smtClean="0">
                <a:solidFill>
                  <a:prstClr val="black">
                    <a:lumMod val="65000"/>
                    <a:lumOff val="35000"/>
                  </a:prstClr>
                </a:solidFill>
              </a:rPr>
              <a:pPr/>
              <a:t>‹#›</a:t>
            </a:fld>
            <a:endParaRPr lang="cs-CZ">
              <a:solidFill>
                <a:prstClr val="black">
                  <a:lumMod val="65000"/>
                  <a:lumOff val="35000"/>
                </a:prstClr>
              </a:solidFill>
            </a:endParaRPr>
          </a:p>
        </p:txBody>
      </p:sp>
    </p:spTree>
    <p:extLst>
      <p:ext uri="{BB962C8B-B14F-4D97-AF65-F5344CB8AC3E}">
        <p14:creationId xmlns:p14="http://schemas.microsoft.com/office/powerpoint/2010/main" val="7720768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cs-CZ" smtClean="0"/>
              <a:t>Kliknutím lze upravit styl.</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78660FE9-79F5-4347-868A-24FCC8E88C15}" type="datetimeFigureOut">
              <a:rPr lang="cs-CZ" smtClean="0">
                <a:solidFill>
                  <a:prstClr val="black">
                    <a:lumMod val="65000"/>
                    <a:lumOff val="35000"/>
                  </a:prstClr>
                </a:solidFill>
              </a:rPr>
              <a:pPr/>
              <a:t>21.10.2021</a:t>
            </a:fld>
            <a:endParaRPr lang="cs-CZ">
              <a:solidFill>
                <a:prstClr val="black">
                  <a:lumMod val="65000"/>
                  <a:lumOff val="35000"/>
                </a:prstClr>
              </a:solidFill>
            </a:endParaRPr>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cs-CZ">
              <a:solidFill>
                <a:prstClr val="black">
                  <a:lumMod val="65000"/>
                  <a:lumOff val="35000"/>
                </a:prstClr>
              </a:solidFill>
            </a:endParaRPr>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35710029-98A9-489D-A8B9-E0AEACC7B46A}" type="slidenum">
              <a:rPr lang="cs-CZ" smtClean="0">
                <a:solidFill>
                  <a:prstClr val="black">
                    <a:lumMod val="65000"/>
                    <a:lumOff val="35000"/>
                  </a:prstClr>
                </a:solidFill>
              </a:rPr>
              <a:pPr/>
              <a:t>‹#›</a:t>
            </a:fld>
            <a:endParaRPr lang="cs-CZ">
              <a:solidFill>
                <a:prstClr val="black">
                  <a:lumMod val="65000"/>
                  <a:lumOff val="35000"/>
                </a:prstClr>
              </a:solidFill>
            </a:endParaRPr>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35836554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Zákon 359/1999 Sb. o sociálně-právní ochraně dětí</a:t>
            </a:r>
          </a:p>
        </p:txBody>
      </p:sp>
      <p:sp>
        <p:nvSpPr>
          <p:cNvPr id="3" name="Zástupný symbol pro obsah 2"/>
          <p:cNvSpPr>
            <a:spLocks noGrp="1"/>
          </p:cNvSpPr>
          <p:nvPr>
            <p:ph idx="1"/>
          </p:nvPr>
        </p:nvSpPr>
        <p:spPr>
          <a:xfrm>
            <a:off x="457200" y="1600200"/>
            <a:ext cx="8229600" cy="4709120"/>
          </a:xfrm>
        </p:spPr>
        <p:txBody>
          <a:bodyPr>
            <a:normAutofit fontScale="92500" lnSpcReduction="10000"/>
          </a:bodyPr>
          <a:lstStyle/>
          <a:p>
            <a:pPr>
              <a:buNone/>
            </a:pPr>
            <a:r>
              <a:rPr lang="cs-CZ" dirty="0"/>
              <a:t>SPOD se rozumí zejména:</a:t>
            </a:r>
          </a:p>
          <a:p>
            <a:r>
              <a:rPr lang="cs-CZ" dirty="0"/>
              <a:t>Ochrana práva dítěte na příznivý vývoj a řádnou výchovu</a:t>
            </a:r>
          </a:p>
          <a:p>
            <a:r>
              <a:rPr lang="cs-CZ" dirty="0"/>
              <a:t>Ochrana oprávněných zájmů dítěte vč. jmění</a:t>
            </a:r>
          </a:p>
          <a:p>
            <a:r>
              <a:rPr lang="cs-CZ" dirty="0"/>
              <a:t>Působení směřující k obnovení narušených funkcí rodiny</a:t>
            </a:r>
          </a:p>
          <a:p>
            <a:r>
              <a:rPr lang="cs-CZ" dirty="0"/>
              <a:t>Zabezpečení náhradního prostředí pro dítě</a:t>
            </a:r>
          </a:p>
          <a:p>
            <a:r>
              <a:rPr lang="cs-CZ" dirty="0"/>
              <a:t>Dítětem se rozumí nezletilá osoba</a:t>
            </a:r>
          </a:p>
          <a:p>
            <a:pPr>
              <a:buNone/>
            </a:pPr>
            <a:r>
              <a:rPr lang="cs-CZ" dirty="0"/>
              <a:t>Orgány SPOD: KÚ, OÚ s rozšířenou působností, OÚ, ministerstvo, Úřad pro mezinárodněprávní ochranu dětí, ÚP – krajské pobočky</a:t>
            </a:r>
          </a:p>
          <a:p>
            <a:pPr>
              <a:buNone/>
            </a:pPr>
            <a:r>
              <a:rPr lang="cs-CZ" dirty="0"/>
              <a:t>Ochranu dále zajišťují: obce, kraje, komise pro sociálně-právní ochranu dětí, další právnické a fyzické osoby s pověřením</a:t>
            </a:r>
          </a:p>
          <a:p>
            <a:pPr>
              <a:buNone/>
            </a:pPr>
            <a:endParaRPr lang="cs-CZ" dirty="0"/>
          </a:p>
        </p:txBody>
      </p:sp>
    </p:spTree>
    <p:extLst>
      <p:ext uri="{BB962C8B-B14F-4D97-AF65-F5344CB8AC3E}">
        <p14:creationId xmlns:p14="http://schemas.microsoft.com/office/powerpoint/2010/main" val="8304671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02EC7D5A-6D7A-405F-B059-663CF193F606}"/>
              </a:ext>
            </a:extLst>
          </p:cNvPr>
          <p:cNvSpPr>
            <a:spLocks noGrp="1"/>
          </p:cNvSpPr>
          <p:nvPr>
            <p:ph type="title"/>
          </p:nvPr>
        </p:nvSpPr>
        <p:spPr/>
        <p:txBody>
          <a:bodyPr/>
          <a:lstStyle/>
          <a:p>
            <a:r>
              <a:rPr lang="cs-CZ" dirty="0"/>
              <a:t>Výchovná opatření</a:t>
            </a:r>
          </a:p>
        </p:txBody>
      </p:sp>
      <p:sp>
        <p:nvSpPr>
          <p:cNvPr id="3" name="Zástupný symbol pro obsah 2">
            <a:extLst>
              <a:ext uri="{FF2B5EF4-FFF2-40B4-BE49-F238E27FC236}">
                <a16:creationId xmlns:a16="http://schemas.microsoft.com/office/drawing/2014/main" xmlns="" id="{8212D223-787A-4E18-9B44-3FD3ECFC58E7}"/>
              </a:ext>
            </a:extLst>
          </p:cNvPr>
          <p:cNvSpPr>
            <a:spLocks noGrp="1"/>
          </p:cNvSpPr>
          <p:nvPr>
            <p:ph idx="1"/>
          </p:nvPr>
        </p:nvSpPr>
        <p:spPr/>
        <p:txBody>
          <a:bodyPr>
            <a:normAutofit fontScale="92500" lnSpcReduction="20000"/>
          </a:bodyPr>
          <a:lstStyle/>
          <a:p>
            <a:r>
              <a:rPr lang="cs-CZ" dirty="0"/>
              <a:t>OU může:</a:t>
            </a:r>
          </a:p>
          <a:p>
            <a:pPr marL="514350" indent="-514350">
              <a:buAutoNum type="alphaLcParenR"/>
            </a:pPr>
            <a:r>
              <a:rPr lang="cs-CZ" dirty="0"/>
              <a:t>Napomenout vhodným způsobem dítě, rodiče, jiné osoby odpovědné za výchovu dítěte</a:t>
            </a:r>
          </a:p>
          <a:p>
            <a:pPr marL="514350" indent="-514350">
              <a:buAutoNum type="alphaLcParenR"/>
            </a:pPr>
            <a:r>
              <a:rPr lang="cs-CZ" dirty="0"/>
              <a:t>Stanovit nad dítětem dohled a provádět jej za součinnosti školy, popř. dalších institucí a osob</a:t>
            </a:r>
          </a:p>
          <a:p>
            <a:pPr marL="514350" indent="-514350">
              <a:buAutoNum type="alphaLcParenR"/>
            </a:pPr>
            <a:r>
              <a:rPr lang="cs-CZ" dirty="0"/>
              <a:t>Uložit dítěti, rodičům nebo jiným osobám odpovědným za výchovu omezení bránící působení škodlivých vlivů na výchovu dítěte, zejména zákaz určitých činností, návštěv určitých míst, akcí nebo zařízení nevhodných vzhledem k osobě dítěte a jeho vývoji</a:t>
            </a:r>
          </a:p>
          <a:p>
            <a:pPr marL="514350" indent="-514350">
              <a:buAutoNum type="alphaLcParenR"/>
            </a:pPr>
            <a:r>
              <a:rPr lang="cs-CZ" dirty="0"/>
              <a:t>Uložit využít odbornou poradenskou pomoc nebo povinnost účastnit se prvního setkání se zapsaným mediátorem v rozsahu 3 hodin nebo terapie</a:t>
            </a:r>
          </a:p>
          <a:p>
            <a:pPr marL="0" indent="0">
              <a:buNone/>
            </a:pPr>
            <a:r>
              <a:rPr lang="cs-CZ" b="1" dirty="0"/>
              <a:t>Neučinil-li tak OU, může o těchto výchovných opatřeních za stejných podmínek rozhodnout soud. </a:t>
            </a:r>
          </a:p>
        </p:txBody>
      </p:sp>
    </p:spTree>
    <p:extLst>
      <p:ext uri="{BB962C8B-B14F-4D97-AF65-F5344CB8AC3E}">
        <p14:creationId xmlns:p14="http://schemas.microsoft.com/office/powerpoint/2010/main" val="42516950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C058CF95-E4E1-4208-A1A6-B24998FD90D6}"/>
              </a:ext>
            </a:extLst>
          </p:cNvPr>
          <p:cNvSpPr>
            <a:spLocks noGrp="1"/>
          </p:cNvSpPr>
          <p:nvPr>
            <p:ph type="title"/>
          </p:nvPr>
        </p:nvSpPr>
        <p:spPr/>
        <p:txBody>
          <a:bodyPr/>
          <a:lstStyle/>
          <a:p>
            <a:r>
              <a:rPr lang="cs-CZ" dirty="0"/>
              <a:t>Opatření SPOD</a:t>
            </a:r>
          </a:p>
        </p:txBody>
      </p:sp>
      <p:sp>
        <p:nvSpPr>
          <p:cNvPr id="3" name="Zástupný symbol pro obsah 2">
            <a:extLst>
              <a:ext uri="{FF2B5EF4-FFF2-40B4-BE49-F238E27FC236}">
                <a16:creationId xmlns:a16="http://schemas.microsoft.com/office/drawing/2014/main" xmlns="" id="{9FF91B98-854B-417C-BEA0-9AD2B1367EF9}"/>
              </a:ext>
            </a:extLst>
          </p:cNvPr>
          <p:cNvSpPr>
            <a:spLocks noGrp="1"/>
          </p:cNvSpPr>
          <p:nvPr>
            <p:ph idx="1"/>
          </p:nvPr>
        </p:nvSpPr>
        <p:spPr/>
        <p:txBody>
          <a:bodyPr>
            <a:normAutofit fontScale="85000" lnSpcReduction="20000"/>
          </a:bodyPr>
          <a:lstStyle/>
          <a:p>
            <a:r>
              <a:rPr lang="cs-CZ" dirty="0"/>
              <a:t>Vyžaduje-li to zájem dítěte a výchovná opatření nevedla k nápravě, může soud dočasně odejmout dítě z péče rodičů nebo jiné osoby; přitom dítěti nařídí nejdéle na 3 měsíce pobyt ve</a:t>
            </a:r>
          </a:p>
          <a:p>
            <a:pPr marL="514350" indent="-514350">
              <a:buAutoNum type="alphaLcParenR"/>
            </a:pPr>
            <a:r>
              <a:rPr lang="cs-CZ" dirty="0"/>
              <a:t>SVP nebo ZDVOP</a:t>
            </a:r>
          </a:p>
          <a:p>
            <a:pPr marL="514350" indent="-514350">
              <a:buAutoNum type="alphaLcParenR"/>
            </a:pPr>
            <a:r>
              <a:rPr lang="cs-CZ" dirty="0"/>
              <a:t>Zařízení poskytovatele zdravotních služeb nebo v domově pro osoby se zdravotním postižením.</a:t>
            </a:r>
          </a:p>
          <a:p>
            <a:r>
              <a:rPr lang="cs-CZ" dirty="0"/>
              <a:t>Není-li možné zajistit potřebnou ochranu a pomoc jiným výchovným opatřením, může soud rozhodnout o svěření dítěte do jiné péče, jde-li o dítě</a:t>
            </a:r>
          </a:p>
          <a:p>
            <a:pPr marL="514350" indent="-514350">
              <a:buAutoNum type="alphaLcParenR"/>
            </a:pPr>
            <a:r>
              <a:rPr lang="cs-CZ" dirty="0"/>
              <a:t>Které se ocitlo ve stavu nedostatku řádné péče nebo je-li život dítěte, jeho normální vývoj nebo jeho jiný důležitý zájem vážně ohrožen nebo narušen</a:t>
            </a:r>
          </a:p>
          <a:p>
            <a:pPr marL="514350" indent="-514350">
              <a:buAutoNum type="alphaLcParenR"/>
            </a:pPr>
            <a:r>
              <a:rPr lang="cs-CZ" dirty="0"/>
              <a:t>Které se ocitlo bez péče, je tělesně nebo duševně týrané nebo zneužívané nebo se ocitlo v prostředí nebo situaci, které ohrožují jeho základní práva</a:t>
            </a:r>
          </a:p>
        </p:txBody>
      </p:sp>
    </p:spTree>
    <p:extLst>
      <p:ext uri="{BB962C8B-B14F-4D97-AF65-F5344CB8AC3E}">
        <p14:creationId xmlns:p14="http://schemas.microsoft.com/office/powerpoint/2010/main" val="33971420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78BE5D70-FE80-47B7-A783-7109C475DB53}"/>
              </a:ext>
            </a:extLst>
          </p:cNvPr>
          <p:cNvSpPr>
            <a:spLocks noGrp="1"/>
          </p:cNvSpPr>
          <p:nvPr>
            <p:ph type="title"/>
          </p:nvPr>
        </p:nvSpPr>
        <p:spPr/>
        <p:txBody>
          <a:bodyPr/>
          <a:lstStyle/>
          <a:p>
            <a:r>
              <a:rPr lang="cs-CZ" dirty="0"/>
              <a:t>Opatření na ochranu dětí</a:t>
            </a:r>
          </a:p>
        </p:txBody>
      </p:sp>
      <p:sp>
        <p:nvSpPr>
          <p:cNvPr id="3" name="Zástupný symbol pro obsah 2">
            <a:extLst>
              <a:ext uri="{FF2B5EF4-FFF2-40B4-BE49-F238E27FC236}">
                <a16:creationId xmlns:a16="http://schemas.microsoft.com/office/drawing/2014/main" xmlns="" id="{D589A649-7A37-495A-8079-AC863DD7A962}"/>
              </a:ext>
            </a:extLst>
          </p:cNvPr>
          <p:cNvSpPr>
            <a:spLocks noGrp="1"/>
          </p:cNvSpPr>
          <p:nvPr>
            <p:ph idx="1"/>
          </p:nvPr>
        </p:nvSpPr>
        <p:spPr/>
        <p:txBody>
          <a:bodyPr>
            <a:normAutofit fontScale="92500"/>
          </a:bodyPr>
          <a:lstStyle/>
          <a:p>
            <a:r>
              <a:rPr lang="cs-CZ" dirty="0"/>
              <a:t>OU podává návrh soudu</a:t>
            </a:r>
          </a:p>
          <a:p>
            <a:pPr marL="514350" indent="-514350">
              <a:buAutoNum type="alphaLcParenR"/>
            </a:pPr>
            <a:r>
              <a:rPr lang="cs-CZ" dirty="0"/>
              <a:t>Na rozhodnutí, zda je třeba souhlasu rodiče k osvojení dítěte</a:t>
            </a:r>
          </a:p>
          <a:p>
            <a:pPr marL="514350" indent="-514350">
              <a:buAutoNum type="alphaLcParenR"/>
            </a:pPr>
            <a:r>
              <a:rPr lang="cs-CZ" dirty="0"/>
              <a:t>Na omezení nebo zbavení rodičovské odpovědnosti</a:t>
            </a:r>
          </a:p>
          <a:p>
            <a:pPr marL="514350" indent="-514350">
              <a:buAutoNum type="alphaLcParenR"/>
            </a:pPr>
            <a:r>
              <a:rPr lang="cs-CZ" dirty="0"/>
              <a:t>Na nařízení ústavní výchovy</a:t>
            </a:r>
          </a:p>
          <a:p>
            <a:pPr marL="514350" indent="-514350">
              <a:buAutoNum type="alphaLcParenR"/>
            </a:pPr>
            <a:r>
              <a:rPr lang="cs-CZ" dirty="0"/>
              <a:t>Na prodloužení nebo zrušení ústavní výchovy</a:t>
            </a:r>
          </a:p>
          <a:p>
            <a:pPr marL="514350" indent="-514350">
              <a:buAutoNum type="alphaLcParenR"/>
            </a:pPr>
            <a:r>
              <a:rPr lang="cs-CZ" dirty="0"/>
              <a:t>Na svěření dítěte do ZDVOP</a:t>
            </a:r>
          </a:p>
          <a:p>
            <a:pPr marL="514350" indent="-514350">
              <a:buAutoNum type="alphaLcParenR"/>
            </a:pPr>
            <a:r>
              <a:rPr lang="cs-CZ"/>
              <a:t>Na svěření </a:t>
            </a:r>
            <a:r>
              <a:rPr lang="cs-CZ" dirty="0"/>
              <a:t>dítěte do pěstounské péče</a:t>
            </a:r>
          </a:p>
          <a:p>
            <a:pPr marL="514350" indent="-514350">
              <a:buAutoNum type="alphaLcParenR"/>
            </a:pPr>
            <a:r>
              <a:rPr lang="cs-CZ" dirty="0"/>
              <a:t>Na nařízení výchovného opatření</a:t>
            </a:r>
          </a:p>
          <a:p>
            <a:pPr marL="514350" indent="-514350">
              <a:buAutoNum type="alphaLcParenR"/>
            </a:pPr>
            <a:r>
              <a:rPr lang="cs-CZ" dirty="0"/>
              <a:t>Na přemístění dítěte do jiného zařízení ústavní nebo ochranné péče</a:t>
            </a:r>
          </a:p>
        </p:txBody>
      </p:sp>
    </p:spTree>
    <p:extLst>
      <p:ext uri="{BB962C8B-B14F-4D97-AF65-F5344CB8AC3E}">
        <p14:creationId xmlns:p14="http://schemas.microsoft.com/office/powerpoint/2010/main" val="14759152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DD50EFC1-7BF2-49AC-8D8F-18A163B46BE7}"/>
              </a:ext>
            </a:extLst>
          </p:cNvPr>
          <p:cNvSpPr>
            <a:spLocks noGrp="1"/>
          </p:cNvSpPr>
          <p:nvPr>
            <p:ph type="title"/>
          </p:nvPr>
        </p:nvSpPr>
        <p:spPr>
          <a:xfrm>
            <a:off x="457200" y="404664"/>
            <a:ext cx="8229600" cy="1728192"/>
          </a:xfrm>
        </p:spPr>
        <p:txBody>
          <a:bodyPr/>
          <a:lstStyle/>
          <a:p>
            <a:r>
              <a:rPr lang="cs-CZ" dirty="0"/>
              <a:t>Ústavní a ochranná výchova</a:t>
            </a:r>
          </a:p>
        </p:txBody>
      </p:sp>
      <p:sp>
        <p:nvSpPr>
          <p:cNvPr id="3" name="Zástupný symbol pro obsah 2">
            <a:extLst>
              <a:ext uri="{FF2B5EF4-FFF2-40B4-BE49-F238E27FC236}">
                <a16:creationId xmlns:a16="http://schemas.microsoft.com/office/drawing/2014/main" xmlns="" id="{69533F6D-E350-4896-8B4D-05BA3D02FC5F}"/>
              </a:ext>
            </a:extLst>
          </p:cNvPr>
          <p:cNvSpPr>
            <a:spLocks noGrp="1"/>
          </p:cNvSpPr>
          <p:nvPr>
            <p:ph idx="1"/>
          </p:nvPr>
        </p:nvSpPr>
        <p:spPr>
          <a:xfrm>
            <a:off x="457200" y="2924944"/>
            <a:ext cx="8229600" cy="3201219"/>
          </a:xfrm>
        </p:spPr>
        <p:txBody>
          <a:bodyPr/>
          <a:lstStyle/>
          <a:p>
            <a:r>
              <a:rPr lang="cs-CZ" dirty="0"/>
              <a:t>OU sleduje dodržování práv dítěte ve školských zařízeních pro výkon ústavní a ochranné výchovy, v dětských domovech a obdobných ústavech. </a:t>
            </a:r>
          </a:p>
          <a:p>
            <a:pPr marL="514350" indent="-514350">
              <a:buAutoNum type="alphaLcParenR"/>
            </a:pPr>
            <a:r>
              <a:rPr lang="cs-CZ" dirty="0"/>
              <a:t>Je povinen 1x za tři měsíce navštívit dítě</a:t>
            </a:r>
          </a:p>
          <a:p>
            <a:pPr marL="514350" indent="-514350">
              <a:buAutoNum type="alphaLcParenR"/>
            </a:pPr>
            <a:r>
              <a:rPr lang="cs-CZ" dirty="0"/>
              <a:t>1x za tři měsíce navštívit rodiče dítěte</a:t>
            </a:r>
          </a:p>
        </p:txBody>
      </p:sp>
    </p:spTree>
    <p:extLst>
      <p:ext uri="{BB962C8B-B14F-4D97-AF65-F5344CB8AC3E}">
        <p14:creationId xmlns:p14="http://schemas.microsoft.com/office/powerpoint/2010/main" val="101204996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DF4030B4-591D-4076-87C3-1E7CBA8304C2}"/>
              </a:ext>
            </a:extLst>
          </p:cNvPr>
          <p:cNvSpPr>
            <a:spLocks noGrp="1"/>
          </p:cNvSpPr>
          <p:nvPr>
            <p:ph type="title"/>
          </p:nvPr>
        </p:nvSpPr>
        <p:spPr>
          <a:xfrm>
            <a:off x="457200" y="0"/>
            <a:ext cx="8229600" cy="2348880"/>
          </a:xfrm>
        </p:spPr>
        <p:txBody>
          <a:bodyPr>
            <a:normAutofit/>
          </a:bodyPr>
          <a:lstStyle/>
          <a:p>
            <a:r>
              <a:rPr lang="cs-CZ" dirty="0"/>
              <a:t>Péče o děti vyžadující zvýšenou pozornost</a:t>
            </a:r>
          </a:p>
        </p:txBody>
      </p:sp>
      <p:sp>
        <p:nvSpPr>
          <p:cNvPr id="3" name="Zástupný symbol pro obsah 2">
            <a:extLst>
              <a:ext uri="{FF2B5EF4-FFF2-40B4-BE49-F238E27FC236}">
                <a16:creationId xmlns:a16="http://schemas.microsoft.com/office/drawing/2014/main" xmlns="" id="{3D87CFE0-C109-45C9-8AF0-3C0403DA8D05}"/>
              </a:ext>
            </a:extLst>
          </p:cNvPr>
          <p:cNvSpPr>
            <a:spLocks noGrp="1"/>
          </p:cNvSpPr>
          <p:nvPr>
            <p:ph idx="1"/>
          </p:nvPr>
        </p:nvSpPr>
        <p:spPr>
          <a:xfrm>
            <a:off x="457200" y="2780928"/>
            <a:ext cx="8229600" cy="3345235"/>
          </a:xfrm>
        </p:spPr>
        <p:txBody>
          <a:bodyPr/>
          <a:lstStyle/>
          <a:p>
            <a:r>
              <a:rPr lang="cs-CZ" dirty="0"/>
              <a:t>Tuto  péči zajišťuje sociální kuratela, která spočívá v provádění opatření směřující k odstranění, zmírnění nebo zamezení prohlubování anebo opakování poruch psychického, fyzického a sociálního vývoje dítěte. </a:t>
            </a:r>
          </a:p>
          <a:p>
            <a:r>
              <a:rPr lang="cs-CZ" dirty="0"/>
              <a:t>Vykonává ji kurátor pro děti a mládež</a:t>
            </a:r>
          </a:p>
        </p:txBody>
      </p:sp>
    </p:spTree>
    <p:extLst>
      <p:ext uri="{BB962C8B-B14F-4D97-AF65-F5344CB8AC3E}">
        <p14:creationId xmlns:p14="http://schemas.microsoft.com/office/powerpoint/2010/main" val="5922943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985BCDDE-2BC5-4680-8A04-7ACEFD2F0628}"/>
              </a:ext>
            </a:extLst>
          </p:cNvPr>
          <p:cNvSpPr>
            <a:spLocks noGrp="1"/>
          </p:cNvSpPr>
          <p:nvPr>
            <p:ph type="title"/>
          </p:nvPr>
        </p:nvSpPr>
        <p:spPr>
          <a:xfrm>
            <a:off x="457200" y="0"/>
            <a:ext cx="8229600" cy="1196752"/>
          </a:xfrm>
        </p:spPr>
        <p:txBody>
          <a:bodyPr/>
          <a:lstStyle/>
          <a:p>
            <a:r>
              <a:rPr lang="cs-CZ" dirty="0"/>
              <a:t>Společná ustanovení</a:t>
            </a:r>
          </a:p>
        </p:txBody>
      </p:sp>
      <p:sp>
        <p:nvSpPr>
          <p:cNvPr id="3" name="Zástupný symbol pro obsah 2">
            <a:extLst>
              <a:ext uri="{FF2B5EF4-FFF2-40B4-BE49-F238E27FC236}">
                <a16:creationId xmlns:a16="http://schemas.microsoft.com/office/drawing/2014/main" xmlns="" id="{05BF3027-791F-474A-B187-D1D6B57003DC}"/>
              </a:ext>
            </a:extLst>
          </p:cNvPr>
          <p:cNvSpPr>
            <a:spLocks noGrp="1"/>
          </p:cNvSpPr>
          <p:nvPr>
            <p:ph idx="1"/>
          </p:nvPr>
        </p:nvSpPr>
        <p:spPr>
          <a:xfrm>
            <a:off x="457200" y="1988840"/>
            <a:ext cx="8229600" cy="4137323"/>
          </a:xfrm>
        </p:spPr>
        <p:txBody>
          <a:bodyPr>
            <a:normAutofit fontScale="92500" lnSpcReduction="20000"/>
          </a:bodyPr>
          <a:lstStyle/>
          <a:p>
            <a:r>
              <a:rPr lang="cs-CZ" dirty="0"/>
              <a:t>OU je mj. povinen OČTŘ oznamovat skutečnosti nasvědčující tomu, že byl spáchán na dítěti trestný čin, nebo že dítě bylo použito ke spáchání TČ, nebo že dochází k násilí mezi rodiči v domácnosti obývané dítětem, nebo že není plněna vyživovací povinnost k dítěti. </a:t>
            </a:r>
          </a:p>
          <a:p>
            <a:r>
              <a:rPr lang="cs-CZ" dirty="0"/>
              <a:t>Zaměstnanci jsou oprávněni v souvislosti s plněním úkolů navštěvovat dítě a rodinu, v obydlí, zjišťovat v místě bydliště dítěte, ve škole a ŠZ, v zaměstnání nebo jiném prostředí, kde se dítě zdržuje, jak rodiče o dítě pečují, v jakých soc. podmínkách dítě žije a jaké má dítě chování. </a:t>
            </a:r>
          </a:p>
          <a:p>
            <a:r>
              <a:rPr lang="cs-CZ" dirty="0"/>
              <a:t>Zaměstnanci jsou oprávněni pořídit obrazové snímky a záznamy dítěte a prostředí.</a:t>
            </a:r>
          </a:p>
        </p:txBody>
      </p:sp>
    </p:spTree>
    <p:extLst>
      <p:ext uri="{BB962C8B-B14F-4D97-AF65-F5344CB8AC3E}">
        <p14:creationId xmlns:p14="http://schemas.microsoft.com/office/powerpoint/2010/main" val="27052586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F04280E0-5A2D-4226-9A8F-ED24ADA16753}"/>
              </a:ext>
            </a:extLst>
          </p:cNvPr>
          <p:cNvSpPr>
            <a:spLocks noGrp="1"/>
          </p:cNvSpPr>
          <p:nvPr>
            <p:ph type="title"/>
          </p:nvPr>
        </p:nvSpPr>
        <p:spPr>
          <a:xfrm>
            <a:off x="457200" y="0"/>
            <a:ext cx="8229600" cy="2060848"/>
          </a:xfrm>
        </p:spPr>
        <p:txBody>
          <a:bodyPr/>
          <a:lstStyle/>
          <a:p>
            <a:r>
              <a:rPr lang="cs-CZ" dirty="0"/>
              <a:t>Povinnosti dalších subjektů</a:t>
            </a:r>
          </a:p>
        </p:txBody>
      </p:sp>
      <p:sp>
        <p:nvSpPr>
          <p:cNvPr id="3" name="Zástupný symbol pro obsah 2">
            <a:extLst>
              <a:ext uri="{FF2B5EF4-FFF2-40B4-BE49-F238E27FC236}">
                <a16:creationId xmlns:a16="http://schemas.microsoft.com/office/drawing/2014/main" xmlns="" id="{F9876AC1-8F08-4B3F-85AE-3A1D99577210}"/>
              </a:ext>
            </a:extLst>
          </p:cNvPr>
          <p:cNvSpPr>
            <a:spLocks noGrp="1"/>
          </p:cNvSpPr>
          <p:nvPr>
            <p:ph idx="1"/>
          </p:nvPr>
        </p:nvSpPr>
        <p:spPr>
          <a:xfrm>
            <a:off x="457200" y="2636912"/>
            <a:ext cx="8229600" cy="3489251"/>
          </a:xfrm>
        </p:spPr>
        <p:txBody>
          <a:bodyPr/>
          <a:lstStyle/>
          <a:p>
            <a:r>
              <a:rPr lang="cs-CZ" dirty="0"/>
              <a:t>Na výzvu OSPOD jsou školy a ŠZ povinni sdělit bezplatně údaje potřebné pro poskytnutí SPO.</a:t>
            </a:r>
          </a:p>
          <a:p>
            <a:r>
              <a:rPr lang="cs-CZ" dirty="0"/>
              <a:t>Rodiče jsou povinni spolupracovat, na výzvu se dostavovat k osobnímu jednání, umožnit návštěvu v obydlí.</a:t>
            </a:r>
          </a:p>
          <a:p>
            <a:r>
              <a:rPr lang="cs-CZ" dirty="0"/>
              <a:t>Rodiči může OSPOD uložit pořádkovou pokutu do 20 000,- Kč, nesplní-li tyto povinnosti. </a:t>
            </a:r>
          </a:p>
        </p:txBody>
      </p:sp>
    </p:spTree>
    <p:extLst>
      <p:ext uri="{BB962C8B-B14F-4D97-AF65-F5344CB8AC3E}">
        <p14:creationId xmlns:p14="http://schemas.microsoft.com/office/powerpoint/2010/main" val="316936555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Spolupráce škol a OSPOD</a:t>
            </a:r>
            <a:endParaRPr lang="cs-CZ" dirty="0"/>
          </a:p>
        </p:txBody>
      </p:sp>
      <p:sp>
        <p:nvSpPr>
          <p:cNvPr id="3" name="Zástupný symbol pro obsah 2"/>
          <p:cNvSpPr>
            <a:spLocks noGrp="1"/>
          </p:cNvSpPr>
          <p:nvPr>
            <p:ph idx="1"/>
          </p:nvPr>
        </p:nvSpPr>
        <p:spPr>
          <a:xfrm>
            <a:off x="457200" y="1772816"/>
            <a:ext cx="8229600" cy="4353347"/>
          </a:xfrm>
        </p:spPr>
        <p:txBody>
          <a:bodyPr>
            <a:normAutofit fontScale="85000" lnSpcReduction="10000"/>
          </a:bodyPr>
          <a:lstStyle/>
          <a:p>
            <a:r>
              <a:rPr lang="cs-CZ" dirty="0" smtClean="0"/>
              <a:t>OSPOD je součást stání správy ve výkonu přenesené působnosti</a:t>
            </a:r>
          </a:p>
          <a:p>
            <a:r>
              <a:rPr lang="cs-CZ" dirty="0" smtClean="0"/>
              <a:t>Působnost včetně práv a povinností vymezena správním řádem a zákonem o Sociálně právní ochraně dětí</a:t>
            </a:r>
          </a:p>
          <a:p>
            <a:r>
              <a:rPr lang="cs-CZ" dirty="0" smtClean="0"/>
              <a:t>OSPOD je povinen po přijetí oznámení provést vyhodnocení situace dítěte a jeho rodiny a rozhodnout, zda se jedná o dítě ohrožené (dle § 6)</a:t>
            </a:r>
          </a:p>
          <a:p>
            <a:r>
              <a:rPr lang="cs-CZ" dirty="0" smtClean="0"/>
              <a:t>Jde o správní akt a z něj vyplývající soubor aktivit, jimiž je však nesporně velmi výrazně zasahováno do práv a povinností dotčených osob, kdy je dítě vzato pod zvláštní ochranu</a:t>
            </a:r>
          </a:p>
          <a:p>
            <a:r>
              <a:rPr lang="cs-CZ" dirty="0" smtClean="0"/>
              <a:t>Vyhodnocení musí být  ze strany OSPOD odůvodněno a být k němu zcela jasné důvody</a:t>
            </a:r>
          </a:p>
          <a:p>
            <a:r>
              <a:rPr lang="cs-CZ" dirty="0" smtClean="0"/>
              <a:t>Škola má právo na informaci, zda bylo dítě ze strany OSPOD vyhodnoceno jako ohrožené, pokud o to požádá</a:t>
            </a:r>
            <a:endParaRPr lang="cs-CZ" dirty="0"/>
          </a:p>
        </p:txBody>
      </p:sp>
    </p:spTree>
    <p:extLst>
      <p:ext uri="{BB962C8B-B14F-4D97-AF65-F5344CB8AC3E}">
        <p14:creationId xmlns:p14="http://schemas.microsoft.com/office/powerpoint/2010/main" val="15936083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0"/>
            <a:ext cx="8229600" cy="1196752"/>
          </a:xfrm>
        </p:spPr>
        <p:txBody>
          <a:bodyPr/>
          <a:lstStyle/>
          <a:p>
            <a:r>
              <a:rPr lang="cs-CZ" dirty="0" smtClean="0"/>
              <a:t>Spolupráce škol a OSPOD</a:t>
            </a:r>
            <a:endParaRPr lang="cs-CZ" dirty="0"/>
          </a:p>
        </p:txBody>
      </p:sp>
      <p:sp>
        <p:nvSpPr>
          <p:cNvPr id="3" name="Zástupný symbol pro obsah 2"/>
          <p:cNvSpPr>
            <a:spLocks noGrp="1"/>
          </p:cNvSpPr>
          <p:nvPr>
            <p:ph idx="1"/>
          </p:nvPr>
        </p:nvSpPr>
        <p:spPr>
          <a:xfrm>
            <a:off x="457200" y="1772816"/>
            <a:ext cx="8229600" cy="4353347"/>
          </a:xfrm>
        </p:spPr>
        <p:txBody>
          <a:bodyPr/>
          <a:lstStyle/>
          <a:p>
            <a:pPr marL="457200" indent="-457200">
              <a:buAutoNum type="alphaLcParenR"/>
            </a:pPr>
            <a:r>
              <a:rPr lang="cs-CZ" dirty="0" smtClean="0"/>
              <a:t>Poradenství – projednání nedostatků v chování s dítětem, včetně zjištění jeho názoru k věci, projednání s rodiči odstranění nedostatků ve výchově a zprostředkování poradenství při výchově a vzdělání dítěte – jednorázové poradenství</a:t>
            </a:r>
          </a:p>
          <a:p>
            <a:pPr marL="457200" indent="-457200">
              <a:buAutoNum type="alphaLcParenR"/>
            </a:pPr>
            <a:r>
              <a:rPr lang="cs-CZ" dirty="0" smtClean="0"/>
              <a:t>Práce s ohroženým dítětem – IPOD, případové konference</a:t>
            </a:r>
            <a:endParaRPr lang="cs-CZ" dirty="0"/>
          </a:p>
        </p:txBody>
      </p:sp>
    </p:spTree>
    <p:extLst>
      <p:ext uri="{BB962C8B-B14F-4D97-AF65-F5344CB8AC3E}">
        <p14:creationId xmlns:p14="http://schemas.microsoft.com/office/powerpoint/2010/main" val="39651476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0"/>
            <a:ext cx="8229600" cy="1268760"/>
          </a:xfrm>
        </p:spPr>
        <p:txBody>
          <a:bodyPr/>
          <a:lstStyle/>
          <a:p>
            <a:r>
              <a:rPr lang="cs-CZ" dirty="0" smtClean="0"/>
              <a:t>Spolupráce škol a OSPOD</a:t>
            </a:r>
            <a:endParaRPr lang="cs-CZ" dirty="0"/>
          </a:p>
        </p:txBody>
      </p:sp>
      <p:sp>
        <p:nvSpPr>
          <p:cNvPr id="3" name="Zástupný symbol pro obsah 2"/>
          <p:cNvSpPr>
            <a:spLocks noGrp="1"/>
          </p:cNvSpPr>
          <p:nvPr>
            <p:ph idx="1"/>
          </p:nvPr>
        </p:nvSpPr>
        <p:spPr>
          <a:xfrm>
            <a:off x="457200" y="1484784"/>
            <a:ext cx="8229600" cy="4896544"/>
          </a:xfrm>
        </p:spPr>
        <p:txBody>
          <a:bodyPr>
            <a:normAutofit fontScale="85000" lnSpcReduction="20000"/>
          </a:bodyPr>
          <a:lstStyle/>
          <a:p>
            <a:pPr marL="457200" indent="-457200">
              <a:buAutoNum type="alphaLcParenR"/>
            </a:pPr>
            <a:r>
              <a:rPr lang="cs-CZ" b="1" dirty="0" smtClean="0">
                <a:solidFill>
                  <a:srgbClr val="FF0000"/>
                </a:solidFill>
              </a:rPr>
              <a:t>Možnost pomoci ze strany OSPOD </a:t>
            </a:r>
          </a:p>
          <a:p>
            <a:pPr marL="0" indent="0">
              <a:buNone/>
            </a:pPr>
            <a:r>
              <a:rPr lang="cs-CZ" dirty="0" smtClean="0"/>
              <a:t>OSPOD nemůže činit žádné aktivní kroky nad rámec poradenství, pokud vyhodnotí, že se nejedná o dítě ohrožené</a:t>
            </a:r>
          </a:p>
          <a:p>
            <a:pPr marL="0" indent="0">
              <a:buNone/>
            </a:pPr>
            <a:r>
              <a:rPr lang="cs-CZ" b="1" dirty="0" smtClean="0">
                <a:solidFill>
                  <a:srgbClr val="FF0000"/>
                </a:solidFill>
              </a:rPr>
              <a:t>b)</a:t>
            </a:r>
            <a:r>
              <a:rPr lang="cs-CZ" dirty="0" smtClean="0"/>
              <a:t> </a:t>
            </a:r>
            <a:r>
              <a:rPr lang="cs-CZ" b="1" dirty="0" smtClean="0">
                <a:solidFill>
                  <a:srgbClr val="FF0000"/>
                </a:solidFill>
              </a:rPr>
              <a:t>Povinnost mlčenlivosti, vzájemná výměna informací</a:t>
            </a:r>
          </a:p>
          <a:p>
            <a:pPr marL="0" indent="0">
              <a:buNone/>
            </a:pPr>
            <a:r>
              <a:rPr lang="cs-CZ" dirty="0" smtClean="0"/>
              <a:t>Škola má zákonem danou zcela jednoznačnou oznamovací povinnost vůči OSPOD, pokud skutečnosti nasvědčují tomu, že se jedná o dítě ohrožené X OSPOD je vázán povinností mlčelivosti</a:t>
            </a:r>
          </a:p>
          <a:p>
            <a:pPr marL="0" indent="0">
              <a:buNone/>
            </a:pPr>
            <a:r>
              <a:rPr lang="cs-CZ" b="1" dirty="0" smtClean="0">
                <a:solidFill>
                  <a:srgbClr val="FF0000"/>
                </a:solidFill>
              </a:rPr>
              <a:t>c) Možnosti OSPOD podat návrh na umístění dítěte mimo rodinu </a:t>
            </a:r>
            <a:r>
              <a:rPr lang="cs-CZ" dirty="0" smtClean="0"/>
              <a:t>– OSPOD není represivní orgán, je oprávněn činit pouze kroky na ochranu samotného dítěte a to vždy v jeho nejlepším zájmu. Musí při tom vždy dbát na základní práva dítěte a rodiny, zejména pak na právo dítěte na rodinný život. </a:t>
            </a:r>
          </a:p>
          <a:p>
            <a:pPr marL="0" indent="0">
              <a:buNone/>
            </a:pPr>
            <a:r>
              <a:rPr lang="cs-CZ" b="1" dirty="0" smtClean="0">
                <a:solidFill>
                  <a:srgbClr val="FF0000"/>
                </a:solidFill>
              </a:rPr>
              <a:t>d) Nejlepší zájem dítěte</a:t>
            </a:r>
            <a:r>
              <a:rPr lang="cs-CZ" dirty="0" smtClean="0"/>
              <a:t> – OSPOD nemůže činit nic na ochranu celého kolektivu nebo bezpečí ostatních dětí na úkor daného dítěte</a:t>
            </a:r>
          </a:p>
          <a:p>
            <a:pPr marL="0" indent="0">
              <a:buNone/>
            </a:pPr>
            <a:r>
              <a:rPr lang="cs-CZ" b="1" dirty="0" smtClean="0">
                <a:solidFill>
                  <a:srgbClr val="FF0000"/>
                </a:solidFill>
              </a:rPr>
              <a:t>e) Rodičovské kompetence </a:t>
            </a:r>
            <a:r>
              <a:rPr lang="cs-CZ" dirty="0" smtClean="0"/>
              <a:t>– pokud rodina se snaží situace řešit, nemůže OSPOD vyhodnotit dítě jako ohrožené i přes to, že by se na první pohled situace zhoršovala. </a:t>
            </a:r>
            <a:endParaRPr lang="cs-CZ" dirty="0"/>
          </a:p>
        </p:txBody>
      </p:sp>
    </p:spTree>
    <p:extLst>
      <p:ext uri="{BB962C8B-B14F-4D97-AF65-F5344CB8AC3E}">
        <p14:creationId xmlns:p14="http://schemas.microsoft.com/office/powerpoint/2010/main" val="8175740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88640"/>
            <a:ext cx="8229600" cy="936104"/>
          </a:xfrm>
        </p:spPr>
        <p:txBody>
          <a:bodyPr/>
          <a:lstStyle/>
          <a:p>
            <a:r>
              <a:rPr lang="cs-CZ" dirty="0"/>
              <a:t>SPOD se zaměřuje na děti:</a:t>
            </a:r>
          </a:p>
        </p:txBody>
      </p:sp>
      <p:sp>
        <p:nvSpPr>
          <p:cNvPr id="3" name="Zástupný symbol pro obsah 2"/>
          <p:cNvSpPr>
            <a:spLocks noGrp="1"/>
          </p:cNvSpPr>
          <p:nvPr>
            <p:ph idx="1"/>
          </p:nvPr>
        </p:nvSpPr>
        <p:spPr>
          <a:xfrm>
            <a:off x="457200" y="1484784"/>
            <a:ext cx="8229600" cy="4968552"/>
          </a:xfrm>
        </p:spPr>
        <p:txBody>
          <a:bodyPr>
            <a:normAutofit fontScale="77500" lnSpcReduction="20000"/>
          </a:bodyPr>
          <a:lstStyle/>
          <a:p>
            <a:pPr marL="0" indent="0">
              <a:buNone/>
            </a:pPr>
            <a:r>
              <a:rPr lang="cs-CZ" dirty="0" smtClean="0"/>
              <a:t>§ 6 zákona 359/1999 Sb.  O sociálně právní ochraně dětí:</a:t>
            </a:r>
          </a:p>
          <a:p>
            <a:pPr marL="0" indent="0">
              <a:buNone/>
            </a:pPr>
            <a:endParaRPr lang="cs-CZ" dirty="0"/>
          </a:p>
          <a:p>
            <a:r>
              <a:rPr lang="cs-CZ" dirty="0"/>
              <a:t>rodiče dětí zemřeli, neplní povinnosti plynoucí z rodičovské zodpovědnosti, nebo nevykonávají nebo zneužívají práva plynoucí z rodičovské zodpovědnosti,</a:t>
            </a:r>
          </a:p>
          <a:p>
            <a:r>
              <a:rPr lang="cs-CZ" dirty="0"/>
              <a:t>děti byly svěřeny do výchovy jiné fyzické osoby než rodiče, a tato osoba neplní povinnosti plynoucí ze svěření dítěte do její výchovy,</a:t>
            </a:r>
          </a:p>
          <a:p>
            <a:r>
              <a:rPr lang="cs-CZ" dirty="0"/>
              <a:t>děti vedou zahálčivý nebo nemravný život spočívající zejména v tom, že zanedbávají školní docházku, nepracují, i když nemají dostatečný zdroj obživy, požívají alkohol nebo návykové látky, jsou ohroženy závislostí, živí se prostitucí, spáchaly trestný čin nebo, děti mladší 15 let, spáchaly čin, který by jinak byl trestným činem, opakovaně nebo soustavně páchají přestupky nebo jinak narušují občanské soužití,</a:t>
            </a:r>
          </a:p>
          <a:p>
            <a:r>
              <a:rPr lang="cs-CZ" dirty="0"/>
              <a:t>opakovaně se dopouští útěků od rodičů nebo jiných fyzických nebo právnických osob odpovědných za výchovu dítěte,</a:t>
            </a:r>
          </a:p>
          <a:p>
            <a:r>
              <a:rPr lang="cs-CZ" dirty="0"/>
              <a:t>děti na kterých byl spáchán trestný čin ohrožující život, zdraví, svobodu, jejich lidskou důstojnost, mravní vývoj nebo jmění, nebo je podezření ze spáchání takového činu</a:t>
            </a:r>
            <a:r>
              <a:rPr lang="cs-CZ" dirty="0" smtClean="0"/>
              <a:t>;</a:t>
            </a:r>
            <a:endParaRPr lang="cs-CZ" dirty="0"/>
          </a:p>
        </p:txBody>
      </p:sp>
    </p:spTree>
    <p:extLst>
      <p:ext uri="{BB962C8B-B14F-4D97-AF65-F5344CB8AC3E}">
        <p14:creationId xmlns:p14="http://schemas.microsoft.com/office/powerpoint/2010/main" val="23151791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0"/>
            <a:ext cx="8229600" cy="980728"/>
          </a:xfrm>
        </p:spPr>
        <p:txBody>
          <a:bodyPr/>
          <a:lstStyle/>
          <a:p>
            <a:r>
              <a:rPr lang="cs-CZ" sz="3600" dirty="0" smtClean="0"/>
              <a:t>Kompetence OSPOD a školy</a:t>
            </a:r>
            <a:endParaRPr lang="cs-CZ" sz="3600" dirty="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4170427150"/>
              </p:ext>
            </p:extLst>
          </p:nvPr>
        </p:nvGraphicFramePr>
        <p:xfrm>
          <a:off x="457200" y="1196753"/>
          <a:ext cx="8229600" cy="4958158"/>
        </p:xfrm>
        <a:graphic>
          <a:graphicData uri="http://schemas.openxmlformats.org/drawingml/2006/table">
            <a:tbl>
              <a:tblPr firstRow="1" bandRow="1">
                <a:tableStyleId>{5C22544A-7EE6-4342-B048-85BDC9FD1C3A}</a:tableStyleId>
              </a:tblPr>
              <a:tblGrid>
                <a:gridCol w="2170584"/>
                <a:gridCol w="3168352"/>
                <a:gridCol w="2890664"/>
              </a:tblGrid>
              <a:tr h="393881">
                <a:tc>
                  <a:txBody>
                    <a:bodyPr/>
                    <a:lstStyle/>
                    <a:p>
                      <a:r>
                        <a:rPr lang="cs-CZ" dirty="0" smtClean="0"/>
                        <a:t>situace</a:t>
                      </a:r>
                      <a:endParaRPr lang="cs-CZ" dirty="0"/>
                    </a:p>
                  </a:txBody>
                  <a:tcPr/>
                </a:tc>
                <a:tc>
                  <a:txBody>
                    <a:bodyPr/>
                    <a:lstStyle/>
                    <a:p>
                      <a:r>
                        <a:rPr lang="cs-CZ" dirty="0" smtClean="0"/>
                        <a:t>Škola - kompetence</a:t>
                      </a:r>
                      <a:endParaRPr lang="cs-CZ" dirty="0"/>
                    </a:p>
                  </a:txBody>
                  <a:tcPr/>
                </a:tc>
                <a:tc>
                  <a:txBody>
                    <a:bodyPr/>
                    <a:lstStyle/>
                    <a:p>
                      <a:r>
                        <a:rPr lang="cs-CZ" dirty="0" smtClean="0"/>
                        <a:t>OSPOD - kompetence</a:t>
                      </a:r>
                      <a:endParaRPr lang="cs-CZ" dirty="0"/>
                    </a:p>
                  </a:txBody>
                  <a:tcPr/>
                </a:tc>
              </a:tr>
              <a:tr h="542222">
                <a:tc>
                  <a:txBody>
                    <a:bodyPr/>
                    <a:lstStyle/>
                    <a:p>
                      <a:r>
                        <a:rPr lang="cs-CZ" sz="1100" b="1" dirty="0" smtClean="0">
                          <a:solidFill>
                            <a:srgbClr val="FF0000"/>
                          </a:solidFill>
                        </a:rPr>
                        <a:t>Záškoláctví</a:t>
                      </a:r>
                      <a:endParaRPr lang="cs-CZ" sz="1100" b="1" dirty="0">
                        <a:solidFill>
                          <a:srgbClr val="FF0000"/>
                        </a:solidFill>
                      </a:endParaRPr>
                    </a:p>
                  </a:txBody>
                  <a:tcPr/>
                </a:tc>
                <a:tc>
                  <a:txBody>
                    <a:bodyPr/>
                    <a:lstStyle/>
                    <a:p>
                      <a:r>
                        <a:rPr lang="cs-CZ" sz="1100" b="1" dirty="0" smtClean="0">
                          <a:solidFill>
                            <a:srgbClr val="FF0000"/>
                          </a:solidFill>
                        </a:rPr>
                        <a:t>Vyčerpání možností dle MŠMT, až poté OSPOD</a:t>
                      </a:r>
                      <a:endParaRPr lang="cs-CZ" sz="1100" b="1" dirty="0">
                        <a:solidFill>
                          <a:srgbClr val="FF0000"/>
                        </a:solidFill>
                      </a:endParaRPr>
                    </a:p>
                  </a:txBody>
                  <a:tcPr/>
                </a:tc>
                <a:tc>
                  <a:txBody>
                    <a:bodyPr/>
                    <a:lstStyle/>
                    <a:p>
                      <a:r>
                        <a:rPr lang="cs-CZ" sz="1100" b="1" dirty="0" smtClean="0">
                          <a:solidFill>
                            <a:srgbClr val="FF0000"/>
                          </a:solidFill>
                        </a:rPr>
                        <a:t>Samotné neplnění školní docházky nezakládá ohrožení dítěte</a:t>
                      </a:r>
                      <a:endParaRPr lang="cs-CZ" sz="1100" b="1" dirty="0">
                        <a:solidFill>
                          <a:srgbClr val="FF0000"/>
                        </a:solidFill>
                      </a:endParaRPr>
                    </a:p>
                  </a:txBody>
                  <a:tcPr/>
                </a:tc>
              </a:tr>
              <a:tr h="1141695">
                <a:tc>
                  <a:txBody>
                    <a:bodyPr/>
                    <a:lstStyle/>
                    <a:p>
                      <a:r>
                        <a:rPr lang="cs-CZ" sz="1100" dirty="0" smtClean="0"/>
                        <a:t>Do 10 neomluvených hodin</a:t>
                      </a:r>
                      <a:endParaRPr lang="cs-CZ" sz="1100" dirty="0"/>
                    </a:p>
                  </a:txBody>
                  <a:tcPr/>
                </a:tc>
                <a:tc>
                  <a:txBody>
                    <a:bodyPr/>
                    <a:lstStyle/>
                    <a:p>
                      <a:pPr marL="171450" indent="-171450">
                        <a:buFont typeface="Arial" pitchFamily="34" charset="0"/>
                        <a:buChar char="•"/>
                      </a:pPr>
                      <a:r>
                        <a:rPr lang="cs-CZ" sz="1100" dirty="0" smtClean="0"/>
                        <a:t>Pozvání rodiče</a:t>
                      </a:r>
                    </a:p>
                    <a:p>
                      <a:pPr marL="171450" indent="-171450">
                        <a:buFont typeface="Arial" pitchFamily="34" charset="0"/>
                        <a:buChar char="•"/>
                      </a:pPr>
                      <a:r>
                        <a:rPr lang="cs-CZ" sz="1100" dirty="0" smtClean="0"/>
                        <a:t>Projednání důvodů absence, vysvětlení důsledků</a:t>
                      </a:r>
                    </a:p>
                    <a:p>
                      <a:pPr marL="171450" indent="-171450">
                        <a:buFont typeface="Arial" pitchFamily="34" charset="0"/>
                        <a:buChar char="•"/>
                      </a:pPr>
                      <a:r>
                        <a:rPr lang="cs-CZ" sz="1100" dirty="0" smtClean="0"/>
                        <a:t>Nabídka odborné pomoci</a:t>
                      </a:r>
                    </a:p>
                    <a:p>
                      <a:pPr marL="171450" indent="-171450">
                        <a:buFont typeface="Arial" pitchFamily="34" charset="0"/>
                        <a:buChar char="•"/>
                      </a:pPr>
                      <a:r>
                        <a:rPr lang="cs-CZ" sz="1100" dirty="0" smtClean="0"/>
                        <a:t>Zápis s</a:t>
                      </a:r>
                      <a:r>
                        <a:rPr lang="cs-CZ" sz="1100" baseline="0" dirty="0" smtClean="0"/>
                        <a:t> dohodnutými závěry a kroky</a:t>
                      </a:r>
                    </a:p>
                    <a:p>
                      <a:pPr marL="171450" indent="-171450">
                        <a:buFont typeface="Arial" pitchFamily="34" charset="0"/>
                        <a:buChar char="•"/>
                      </a:pPr>
                      <a:r>
                        <a:rPr lang="cs-CZ" sz="1100" baseline="0" dirty="0" smtClean="0"/>
                        <a:t>Uplatnění výchovných opatření</a:t>
                      </a:r>
                      <a:endParaRPr lang="cs-CZ" sz="1100" dirty="0"/>
                    </a:p>
                  </a:txBody>
                  <a:tcPr/>
                </a:tc>
                <a:tc>
                  <a:txBody>
                    <a:bodyPr/>
                    <a:lstStyle/>
                    <a:p>
                      <a:pPr marL="171450" indent="-171450">
                        <a:buFont typeface="Arial" pitchFamily="34" charset="0"/>
                        <a:buChar char="•"/>
                      </a:pPr>
                      <a:r>
                        <a:rPr lang="cs-CZ" sz="1100" dirty="0" smtClean="0"/>
                        <a:t>Není</a:t>
                      </a:r>
                      <a:r>
                        <a:rPr lang="cs-CZ" sz="1100" baseline="0" dirty="0" smtClean="0"/>
                        <a:t> v kompetenci OSPOD</a:t>
                      </a:r>
                      <a:endParaRPr lang="cs-CZ" sz="1100" dirty="0"/>
                    </a:p>
                  </a:txBody>
                  <a:tcPr/>
                </a:tc>
              </a:tr>
              <a:tr h="393881">
                <a:tc>
                  <a:txBody>
                    <a:bodyPr/>
                    <a:lstStyle/>
                    <a:p>
                      <a:r>
                        <a:rPr lang="cs-CZ" sz="1100" dirty="0" smtClean="0"/>
                        <a:t>10 – 25 NH</a:t>
                      </a:r>
                      <a:endParaRPr lang="cs-CZ" sz="1100" dirty="0"/>
                    </a:p>
                  </a:txBody>
                  <a:tcPr/>
                </a:tc>
                <a:tc>
                  <a:txBody>
                    <a:bodyPr/>
                    <a:lstStyle/>
                    <a:p>
                      <a:pPr marL="171450" indent="-171450">
                        <a:buFont typeface="Arial" pitchFamily="34" charset="0"/>
                        <a:buChar char="•"/>
                      </a:pPr>
                      <a:r>
                        <a:rPr lang="cs-CZ" sz="1100" dirty="0" smtClean="0"/>
                        <a:t>Svolání výchovné komise (přizvání OSPOD)</a:t>
                      </a:r>
                    </a:p>
                    <a:p>
                      <a:pPr marL="171450" indent="-171450">
                        <a:buFont typeface="Arial" pitchFamily="34" charset="0"/>
                        <a:buChar char="•"/>
                      </a:pPr>
                      <a:r>
                        <a:rPr lang="cs-CZ" sz="1100" dirty="0" smtClean="0"/>
                        <a:t>Zápis z výchovné komise</a:t>
                      </a:r>
                      <a:endParaRPr lang="cs-CZ" sz="1100" dirty="0"/>
                    </a:p>
                  </a:txBody>
                  <a:tcPr/>
                </a:tc>
                <a:tc>
                  <a:txBody>
                    <a:bodyPr/>
                    <a:lstStyle/>
                    <a:p>
                      <a:pPr marL="171450" indent="-171450">
                        <a:buFont typeface="Arial" pitchFamily="34" charset="0"/>
                        <a:buChar char="•"/>
                      </a:pPr>
                      <a:r>
                        <a:rPr lang="cs-CZ" sz="1100" dirty="0" smtClean="0"/>
                        <a:t>Účast na výchovné komisi</a:t>
                      </a:r>
                    </a:p>
                    <a:p>
                      <a:pPr marL="171450" indent="-171450">
                        <a:buFont typeface="Arial" pitchFamily="34" charset="0"/>
                        <a:buChar char="•"/>
                      </a:pPr>
                      <a:r>
                        <a:rPr lang="cs-CZ" sz="1100" dirty="0" smtClean="0"/>
                        <a:t>Základní poradenství</a:t>
                      </a:r>
                    </a:p>
                    <a:p>
                      <a:pPr marL="171450" indent="-171450">
                        <a:buFont typeface="Arial" pitchFamily="34" charset="0"/>
                        <a:buChar char="•"/>
                      </a:pPr>
                      <a:r>
                        <a:rPr lang="cs-CZ" sz="1100" dirty="0" smtClean="0"/>
                        <a:t>Vyhodnocení situace</a:t>
                      </a:r>
                      <a:endParaRPr lang="cs-CZ" sz="1100" dirty="0"/>
                    </a:p>
                  </a:txBody>
                  <a:tcPr/>
                </a:tc>
              </a:tr>
              <a:tr h="393881">
                <a:tc>
                  <a:txBody>
                    <a:bodyPr/>
                    <a:lstStyle/>
                    <a:p>
                      <a:r>
                        <a:rPr lang="cs-CZ" sz="1100" dirty="0" smtClean="0"/>
                        <a:t>Nad 25 NH</a:t>
                      </a:r>
                      <a:endParaRPr lang="cs-CZ" sz="1100" dirty="0"/>
                    </a:p>
                  </a:txBody>
                  <a:tcPr/>
                </a:tc>
                <a:tc>
                  <a:txBody>
                    <a:bodyPr/>
                    <a:lstStyle/>
                    <a:p>
                      <a:pPr marL="171450" indent="-171450">
                        <a:buFont typeface="Arial" pitchFamily="34" charset="0"/>
                        <a:buChar char="•"/>
                      </a:pPr>
                      <a:r>
                        <a:rPr lang="cs-CZ" sz="1100" dirty="0" smtClean="0"/>
                        <a:t>Oznámení o přestupku (ne OSPOD)</a:t>
                      </a:r>
                    </a:p>
                    <a:p>
                      <a:pPr marL="171450" indent="-171450">
                        <a:buFont typeface="Arial" pitchFamily="34" charset="0"/>
                        <a:buChar char="•"/>
                      </a:pPr>
                      <a:r>
                        <a:rPr lang="cs-CZ" sz="1100" dirty="0" smtClean="0"/>
                        <a:t>Zaslání kopie OSPOD s popsáním situace</a:t>
                      </a:r>
                      <a:endParaRPr lang="cs-CZ" sz="1100" dirty="0"/>
                    </a:p>
                  </a:txBody>
                  <a:tcPr/>
                </a:tc>
                <a:tc>
                  <a:txBody>
                    <a:bodyPr/>
                    <a:lstStyle/>
                    <a:p>
                      <a:pPr marL="171450" indent="-171450">
                        <a:buFont typeface="Arial" pitchFamily="34" charset="0"/>
                        <a:buChar char="•"/>
                      </a:pPr>
                      <a:r>
                        <a:rPr lang="cs-CZ" sz="1100" dirty="0" smtClean="0"/>
                        <a:t>Vyhodnocení situace</a:t>
                      </a:r>
                      <a:endParaRPr lang="cs-CZ" sz="1100" dirty="0"/>
                    </a:p>
                  </a:txBody>
                  <a:tcPr/>
                </a:tc>
              </a:tr>
              <a:tr h="393881">
                <a:tc>
                  <a:txBody>
                    <a:bodyPr/>
                    <a:lstStyle/>
                    <a:p>
                      <a:r>
                        <a:rPr lang="cs-CZ" sz="1100" dirty="0" smtClean="0"/>
                        <a:t>Pokračující</a:t>
                      </a:r>
                      <a:r>
                        <a:rPr lang="cs-CZ" sz="1100" baseline="0" dirty="0" smtClean="0"/>
                        <a:t> NH</a:t>
                      </a:r>
                      <a:endParaRPr lang="cs-CZ" sz="1100" dirty="0"/>
                    </a:p>
                  </a:txBody>
                  <a:tcPr/>
                </a:tc>
                <a:tc>
                  <a:txBody>
                    <a:bodyPr/>
                    <a:lstStyle/>
                    <a:p>
                      <a:pPr marL="171450" indent="-171450">
                        <a:buFont typeface="Arial" pitchFamily="34" charset="0"/>
                        <a:buChar char="•"/>
                      </a:pPr>
                      <a:r>
                        <a:rPr lang="cs-CZ" sz="1100" dirty="0" smtClean="0"/>
                        <a:t>Využití výchovných opatření</a:t>
                      </a:r>
                    </a:p>
                    <a:p>
                      <a:pPr marL="171450" indent="-171450">
                        <a:buFont typeface="Arial" pitchFamily="34" charset="0"/>
                        <a:buChar char="•"/>
                      </a:pPr>
                      <a:r>
                        <a:rPr lang="cs-CZ" sz="1100" dirty="0" smtClean="0"/>
                        <a:t>Doporučení využití odborné pomoci</a:t>
                      </a:r>
                    </a:p>
                    <a:p>
                      <a:pPr marL="171450" indent="-171450">
                        <a:buFont typeface="Arial" pitchFamily="34" charset="0"/>
                        <a:buChar char="•"/>
                      </a:pPr>
                      <a:r>
                        <a:rPr lang="cs-CZ" sz="1100" dirty="0" smtClean="0"/>
                        <a:t>Oznámení na PČR (kopie OSPOD)</a:t>
                      </a:r>
                    </a:p>
                    <a:p>
                      <a:pPr marL="171450" indent="-171450">
                        <a:buFont typeface="Arial" pitchFamily="34" charset="0"/>
                        <a:buChar char="•"/>
                      </a:pPr>
                      <a:r>
                        <a:rPr lang="cs-CZ" sz="1100" dirty="0" smtClean="0"/>
                        <a:t>Pokud dítě OSPOD vyhodnoceno jako ohrožené – zpráva OSPOD</a:t>
                      </a:r>
                      <a:endParaRPr lang="cs-CZ" sz="1100" dirty="0"/>
                    </a:p>
                  </a:txBody>
                  <a:tcPr/>
                </a:tc>
                <a:tc>
                  <a:txBody>
                    <a:bodyPr/>
                    <a:lstStyle/>
                    <a:p>
                      <a:pPr marL="171450" indent="-171450">
                        <a:buFont typeface="Arial" pitchFamily="34" charset="0"/>
                        <a:buChar char="•"/>
                      </a:pPr>
                      <a:r>
                        <a:rPr lang="cs-CZ" sz="1100" dirty="0" smtClean="0"/>
                        <a:t>Spolupráce s PČR</a:t>
                      </a:r>
                    </a:p>
                    <a:p>
                      <a:pPr marL="171450" indent="-171450">
                        <a:buFont typeface="Arial" pitchFamily="34" charset="0"/>
                        <a:buChar char="•"/>
                      </a:pPr>
                      <a:r>
                        <a:rPr lang="cs-CZ" sz="1100" dirty="0" smtClean="0"/>
                        <a:t>Vyhodnocení situace</a:t>
                      </a:r>
                    </a:p>
                    <a:p>
                      <a:pPr marL="171450" indent="-171450">
                        <a:buFont typeface="Arial" pitchFamily="34" charset="0"/>
                        <a:buChar char="•"/>
                      </a:pPr>
                      <a:r>
                        <a:rPr lang="cs-CZ" sz="1100" dirty="0" smtClean="0"/>
                        <a:t>Pokud dítě vyhodnoceno jako ohrožené</a:t>
                      </a:r>
                      <a:r>
                        <a:rPr lang="cs-CZ" sz="1100" baseline="0" dirty="0" smtClean="0"/>
                        <a:t> – využití metod sociální práce (svolání případové konference, využití výchovných opatření)</a:t>
                      </a:r>
                      <a:endParaRPr lang="cs-CZ" sz="1100" dirty="0"/>
                    </a:p>
                  </a:txBody>
                  <a:tcPr/>
                </a:tc>
              </a:tr>
              <a:tr h="393881">
                <a:tc>
                  <a:txBody>
                    <a:bodyPr/>
                    <a:lstStyle/>
                    <a:p>
                      <a:r>
                        <a:rPr lang="cs-CZ" sz="1100" dirty="0" smtClean="0"/>
                        <a:t>Skryté záškoláctví</a:t>
                      </a:r>
                      <a:endParaRPr lang="cs-CZ" sz="1100" dirty="0"/>
                    </a:p>
                  </a:txBody>
                  <a:tcPr/>
                </a:tc>
                <a:tc>
                  <a:txBody>
                    <a:bodyPr/>
                    <a:lstStyle/>
                    <a:p>
                      <a:pPr marL="171450" indent="-171450">
                        <a:buFont typeface="Arial" pitchFamily="34" charset="0"/>
                        <a:buChar char="•"/>
                      </a:pPr>
                      <a:r>
                        <a:rPr lang="cs-CZ" sz="1100" dirty="0" smtClean="0"/>
                        <a:t>Projednání situace</a:t>
                      </a:r>
                      <a:r>
                        <a:rPr lang="cs-CZ" sz="1100" baseline="0" dirty="0" smtClean="0"/>
                        <a:t> s rodiči a dítětem</a:t>
                      </a:r>
                    </a:p>
                    <a:p>
                      <a:pPr marL="171450" indent="-171450">
                        <a:buFont typeface="Arial" pitchFamily="34" charset="0"/>
                        <a:buChar char="•"/>
                      </a:pPr>
                      <a:r>
                        <a:rPr lang="cs-CZ" sz="1100" baseline="0" dirty="0" smtClean="0"/>
                        <a:t>Doporučení odborné pomoci</a:t>
                      </a:r>
                    </a:p>
                    <a:p>
                      <a:pPr marL="171450" indent="-171450">
                        <a:buFont typeface="Arial" pitchFamily="34" charset="0"/>
                        <a:buChar char="•"/>
                      </a:pPr>
                      <a:r>
                        <a:rPr lang="cs-CZ" sz="1100" baseline="0" dirty="0" smtClean="0"/>
                        <a:t>Žádost rodiči o potvrzení lékaře o návštěvě ordinace</a:t>
                      </a:r>
                      <a:endParaRPr lang="cs-CZ" sz="1100" dirty="0"/>
                    </a:p>
                  </a:txBody>
                  <a:tcPr/>
                </a:tc>
                <a:tc>
                  <a:txBody>
                    <a:bodyPr/>
                    <a:lstStyle/>
                    <a:p>
                      <a:pPr marL="171450" indent="-171450">
                        <a:buFont typeface="Arial" pitchFamily="34" charset="0"/>
                        <a:buChar char="•"/>
                      </a:pPr>
                      <a:r>
                        <a:rPr lang="cs-CZ" sz="1100" dirty="0" smtClean="0"/>
                        <a:t>V případě vyčerpání možností školou základní poradentství</a:t>
                      </a:r>
                    </a:p>
                    <a:p>
                      <a:pPr marL="171450" indent="-171450">
                        <a:buFont typeface="Arial" pitchFamily="34" charset="0"/>
                        <a:buChar char="•"/>
                      </a:pPr>
                      <a:r>
                        <a:rPr lang="cs-CZ" sz="1100" dirty="0" smtClean="0"/>
                        <a:t>Vyhodnocení situace</a:t>
                      </a:r>
                      <a:endParaRPr lang="cs-CZ" sz="1100" dirty="0"/>
                    </a:p>
                  </a:txBody>
                  <a:tcPr/>
                </a:tc>
              </a:tr>
            </a:tbl>
          </a:graphicData>
        </a:graphic>
      </p:graphicFrame>
    </p:spTree>
    <p:extLst>
      <p:ext uri="{BB962C8B-B14F-4D97-AF65-F5344CB8AC3E}">
        <p14:creationId xmlns:p14="http://schemas.microsoft.com/office/powerpoint/2010/main" val="29237087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0"/>
            <a:ext cx="8229600" cy="980728"/>
          </a:xfrm>
        </p:spPr>
        <p:txBody>
          <a:bodyPr/>
          <a:lstStyle/>
          <a:p>
            <a:r>
              <a:rPr lang="cs-CZ" sz="3600" dirty="0" smtClean="0"/>
              <a:t>Kompetence OSPOD a školy</a:t>
            </a:r>
            <a:endParaRPr lang="cs-CZ" sz="3600" dirty="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387398859"/>
              </p:ext>
            </p:extLst>
          </p:nvPr>
        </p:nvGraphicFramePr>
        <p:xfrm>
          <a:off x="457200" y="1196753"/>
          <a:ext cx="8229600" cy="4661081"/>
        </p:xfrm>
        <a:graphic>
          <a:graphicData uri="http://schemas.openxmlformats.org/drawingml/2006/table">
            <a:tbl>
              <a:tblPr firstRow="1" bandRow="1">
                <a:tableStyleId>{5C22544A-7EE6-4342-B048-85BDC9FD1C3A}</a:tableStyleId>
              </a:tblPr>
              <a:tblGrid>
                <a:gridCol w="2170584"/>
                <a:gridCol w="3168352"/>
                <a:gridCol w="2890664"/>
              </a:tblGrid>
              <a:tr h="393881">
                <a:tc>
                  <a:txBody>
                    <a:bodyPr/>
                    <a:lstStyle/>
                    <a:p>
                      <a:r>
                        <a:rPr lang="cs-CZ" dirty="0" smtClean="0"/>
                        <a:t>situace</a:t>
                      </a:r>
                      <a:endParaRPr lang="cs-CZ" dirty="0"/>
                    </a:p>
                  </a:txBody>
                  <a:tcPr/>
                </a:tc>
                <a:tc>
                  <a:txBody>
                    <a:bodyPr/>
                    <a:lstStyle/>
                    <a:p>
                      <a:r>
                        <a:rPr lang="cs-CZ" dirty="0" smtClean="0"/>
                        <a:t>Škola - kompetence</a:t>
                      </a:r>
                      <a:endParaRPr lang="cs-CZ" dirty="0"/>
                    </a:p>
                  </a:txBody>
                  <a:tcPr/>
                </a:tc>
                <a:tc>
                  <a:txBody>
                    <a:bodyPr/>
                    <a:lstStyle/>
                    <a:p>
                      <a:r>
                        <a:rPr lang="cs-CZ" dirty="0" smtClean="0"/>
                        <a:t>OSPOD - kompetence</a:t>
                      </a:r>
                      <a:endParaRPr lang="cs-CZ" dirty="0"/>
                    </a:p>
                  </a:txBody>
                  <a:tcPr/>
                </a:tc>
              </a:tr>
              <a:tr h="542222">
                <a:tc>
                  <a:txBody>
                    <a:bodyPr/>
                    <a:lstStyle/>
                    <a:p>
                      <a:r>
                        <a:rPr lang="cs-CZ" sz="1600" b="1" dirty="0" smtClean="0">
                          <a:solidFill>
                            <a:srgbClr val="FF0000"/>
                          </a:solidFill>
                        </a:rPr>
                        <a:t>šikana</a:t>
                      </a:r>
                      <a:endParaRPr lang="cs-CZ" sz="1600" b="1" dirty="0">
                        <a:solidFill>
                          <a:srgbClr val="FF0000"/>
                        </a:solidFill>
                      </a:endParaRPr>
                    </a:p>
                  </a:txBody>
                  <a:tcPr/>
                </a:tc>
                <a:tc>
                  <a:txBody>
                    <a:bodyPr/>
                    <a:lstStyle/>
                    <a:p>
                      <a:r>
                        <a:rPr lang="cs-CZ" sz="1600" b="1" dirty="0" smtClean="0">
                          <a:solidFill>
                            <a:srgbClr val="FF0000"/>
                          </a:solidFill>
                        </a:rPr>
                        <a:t>Postup dle metodického pokynu MŠMT</a:t>
                      </a:r>
                      <a:endParaRPr lang="cs-CZ" sz="1600" b="1" dirty="0">
                        <a:solidFill>
                          <a:srgbClr val="FF0000"/>
                        </a:solidFill>
                      </a:endParaRPr>
                    </a:p>
                  </a:txBody>
                  <a:tcPr/>
                </a:tc>
                <a:tc>
                  <a:txBody>
                    <a:bodyPr/>
                    <a:lstStyle/>
                    <a:p>
                      <a:r>
                        <a:rPr lang="cs-CZ" sz="1600" b="1" dirty="0" smtClean="0">
                          <a:solidFill>
                            <a:srgbClr val="FF0000"/>
                          </a:solidFill>
                        </a:rPr>
                        <a:t>OSPOD není oprávněn prošetřovat šikanu</a:t>
                      </a:r>
                      <a:endParaRPr lang="cs-CZ" sz="1600" b="1" dirty="0">
                        <a:solidFill>
                          <a:srgbClr val="FF0000"/>
                        </a:solidFill>
                      </a:endParaRPr>
                    </a:p>
                  </a:txBody>
                  <a:tcPr/>
                </a:tc>
              </a:tr>
              <a:tr h="864096">
                <a:tc>
                  <a:txBody>
                    <a:bodyPr/>
                    <a:lstStyle/>
                    <a:p>
                      <a:r>
                        <a:rPr lang="cs-CZ" sz="1600" dirty="0" smtClean="0"/>
                        <a:t>Šetření šikany</a:t>
                      </a:r>
                      <a:endParaRPr lang="cs-CZ" sz="1600" dirty="0"/>
                    </a:p>
                  </a:txBody>
                  <a:tcPr/>
                </a:tc>
                <a:tc>
                  <a:txBody>
                    <a:bodyPr/>
                    <a:lstStyle/>
                    <a:p>
                      <a:pPr marL="171450" indent="-171450">
                        <a:buFont typeface="Arial" pitchFamily="34" charset="0"/>
                        <a:buChar char="•"/>
                      </a:pPr>
                      <a:r>
                        <a:rPr lang="cs-CZ" sz="1600" dirty="0" smtClean="0"/>
                        <a:t>Posouzení závažnosti šikany</a:t>
                      </a:r>
                    </a:p>
                    <a:p>
                      <a:pPr marL="171450" indent="-171450">
                        <a:buFont typeface="Arial" pitchFamily="34" charset="0"/>
                        <a:buChar char="•"/>
                      </a:pPr>
                      <a:r>
                        <a:rPr lang="cs-CZ" sz="1600" dirty="0" smtClean="0"/>
                        <a:t>Využití odborných technik</a:t>
                      </a:r>
                    </a:p>
                    <a:p>
                      <a:pPr marL="171450" indent="-171450">
                        <a:buFont typeface="Arial" pitchFamily="34" charset="0"/>
                        <a:buChar char="•"/>
                      </a:pPr>
                      <a:r>
                        <a:rPr lang="cs-CZ" sz="1600" dirty="0" smtClean="0"/>
                        <a:t>Identifikace</a:t>
                      </a:r>
                      <a:r>
                        <a:rPr lang="cs-CZ" sz="1600" baseline="0" dirty="0" smtClean="0"/>
                        <a:t> rolí a závažnosti</a:t>
                      </a:r>
                    </a:p>
                    <a:p>
                      <a:pPr marL="171450" indent="-171450">
                        <a:buFont typeface="Arial" pitchFamily="34" charset="0"/>
                        <a:buChar char="•"/>
                      </a:pPr>
                      <a:r>
                        <a:rPr lang="cs-CZ" sz="1600" baseline="0" dirty="0" smtClean="0"/>
                        <a:t>Využití pomoci externích odborníků</a:t>
                      </a:r>
                      <a:endParaRPr lang="cs-CZ" sz="1600" dirty="0"/>
                    </a:p>
                  </a:txBody>
                  <a:tcPr/>
                </a:tc>
                <a:tc>
                  <a:txBody>
                    <a:bodyPr/>
                    <a:lstStyle/>
                    <a:p>
                      <a:pPr marL="171450" indent="-171450">
                        <a:buFont typeface="Arial" pitchFamily="34" charset="0"/>
                        <a:buChar char="•"/>
                      </a:pPr>
                      <a:r>
                        <a:rPr lang="cs-CZ" sz="1600" dirty="0" smtClean="0"/>
                        <a:t>Není v kompetenci OSPOD</a:t>
                      </a:r>
                      <a:endParaRPr lang="cs-CZ" sz="1600" dirty="0"/>
                    </a:p>
                  </a:txBody>
                  <a:tcPr/>
                </a:tc>
              </a:tr>
              <a:tr h="393881">
                <a:tc>
                  <a:txBody>
                    <a:bodyPr/>
                    <a:lstStyle/>
                    <a:p>
                      <a:r>
                        <a:rPr lang="cs-CZ" sz="1600" dirty="0" smtClean="0"/>
                        <a:t>Řešení šikany</a:t>
                      </a:r>
                      <a:endParaRPr lang="cs-CZ" sz="1600" dirty="0"/>
                    </a:p>
                  </a:txBody>
                  <a:tcPr/>
                </a:tc>
                <a:tc>
                  <a:txBody>
                    <a:bodyPr/>
                    <a:lstStyle/>
                    <a:p>
                      <a:pPr marL="171450" indent="-171450">
                        <a:buFont typeface="Arial" pitchFamily="34" charset="0"/>
                        <a:buChar char="•"/>
                      </a:pPr>
                      <a:r>
                        <a:rPr lang="cs-CZ" sz="1600" dirty="0" smtClean="0"/>
                        <a:t>Jasné prošetření role oběť x agresor</a:t>
                      </a:r>
                    </a:p>
                    <a:p>
                      <a:pPr marL="171450" indent="-171450">
                        <a:buFont typeface="Arial" pitchFamily="34" charset="0"/>
                        <a:buChar char="•"/>
                      </a:pPr>
                      <a:r>
                        <a:rPr lang="cs-CZ" sz="1600" dirty="0" smtClean="0"/>
                        <a:t>Svolání výchovné </a:t>
                      </a:r>
                      <a:r>
                        <a:rPr lang="cs-CZ" sz="1600" baseline="0" dirty="0" smtClean="0"/>
                        <a:t> komise (přizvání OSPOD)</a:t>
                      </a:r>
                    </a:p>
                    <a:p>
                      <a:pPr marL="171450" indent="-171450">
                        <a:buFont typeface="Arial" pitchFamily="34" charset="0"/>
                        <a:buChar char="•"/>
                      </a:pPr>
                      <a:r>
                        <a:rPr lang="cs-CZ" sz="1600" baseline="0" dirty="0" smtClean="0"/>
                        <a:t>Využití výchovných opatření</a:t>
                      </a:r>
                      <a:endParaRPr lang="cs-CZ" sz="1600" dirty="0"/>
                    </a:p>
                  </a:txBody>
                  <a:tcPr/>
                </a:tc>
                <a:tc>
                  <a:txBody>
                    <a:bodyPr/>
                    <a:lstStyle/>
                    <a:p>
                      <a:pPr marL="171450" indent="-171450">
                        <a:buFont typeface="Arial" pitchFamily="34" charset="0"/>
                        <a:buChar char="•"/>
                      </a:pPr>
                      <a:r>
                        <a:rPr lang="cs-CZ" sz="1600" dirty="0" smtClean="0"/>
                        <a:t>Účast na výchovné komisi</a:t>
                      </a:r>
                    </a:p>
                    <a:p>
                      <a:pPr marL="171450" indent="-171450">
                        <a:buFont typeface="Arial" pitchFamily="34" charset="0"/>
                        <a:buChar char="•"/>
                      </a:pPr>
                      <a:r>
                        <a:rPr lang="cs-CZ" sz="1600" dirty="0" smtClean="0"/>
                        <a:t>Základní poradenství</a:t>
                      </a:r>
                    </a:p>
                    <a:p>
                      <a:pPr marL="171450" indent="-171450">
                        <a:buFont typeface="Arial" pitchFamily="34" charset="0"/>
                        <a:buChar char="•"/>
                      </a:pPr>
                      <a:r>
                        <a:rPr lang="cs-CZ" sz="1600" dirty="0" smtClean="0"/>
                        <a:t>Vyhodnocení</a:t>
                      </a:r>
                      <a:r>
                        <a:rPr lang="cs-CZ" sz="1600" baseline="0" dirty="0" smtClean="0"/>
                        <a:t> situace</a:t>
                      </a:r>
                      <a:endParaRPr lang="cs-CZ" sz="1600" dirty="0" smtClean="0"/>
                    </a:p>
                    <a:p>
                      <a:pPr marL="171450" indent="-171450">
                        <a:buFont typeface="Arial" pitchFamily="34" charset="0"/>
                        <a:buChar char="•"/>
                      </a:pPr>
                      <a:endParaRPr lang="cs-CZ" sz="1600" dirty="0"/>
                    </a:p>
                  </a:txBody>
                  <a:tcPr/>
                </a:tc>
              </a:tr>
              <a:tr h="393881">
                <a:tc>
                  <a:txBody>
                    <a:bodyPr/>
                    <a:lstStyle/>
                    <a:p>
                      <a:r>
                        <a:rPr lang="cs-CZ" sz="1600" dirty="0" smtClean="0"/>
                        <a:t>Řešení šikany v případě vyhodnocení možného  spáchání TČ</a:t>
                      </a:r>
                      <a:endParaRPr lang="cs-CZ" sz="1600" dirty="0"/>
                    </a:p>
                  </a:txBody>
                  <a:tcPr/>
                </a:tc>
                <a:tc>
                  <a:txBody>
                    <a:bodyPr/>
                    <a:lstStyle/>
                    <a:p>
                      <a:pPr marL="171450" indent="-171450">
                        <a:buFont typeface="Arial" pitchFamily="34" charset="0"/>
                        <a:buChar char="•"/>
                      </a:pPr>
                      <a:r>
                        <a:rPr lang="cs-CZ" sz="1600" dirty="0" smtClean="0"/>
                        <a:t>Oznámení na PČR</a:t>
                      </a:r>
                    </a:p>
                    <a:p>
                      <a:pPr marL="171450" indent="-171450">
                        <a:buFont typeface="Arial" pitchFamily="34" charset="0"/>
                        <a:buChar char="•"/>
                      </a:pPr>
                      <a:r>
                        <a:rPr lang="cs-CZ" sz="1600" dirty="0" smtClean="0"/>
                        <a:t>Zaslání kopie</a:t>
                      </a:r>
                      <a:r>
                        <a:rPr lang="cs-CZ" sz="1600" baseline="0" dirty="0" smtClean="0"/>
                        <a:t> OSPOD s popsáním situace</a:t>
                      </a:r>
                      <a:endParaRPr lang="cs-CZ" sz="1600" dirty="0"/>
                    </a:p>
                  </a:txBody>
                  <a:tcPr/>
                </a:tc>
                <a:tc>
                  <a:txBody>
                    <a:bodyPr/>
                    <a:lstStyle/>
                    <a:p>
                      <a:pPr marL="171450" indent="-171450">
                        <a:buFont typeface="Arial" pitchFamily="34" charset="0"/>
                        <a:buChar char="•"/>
                      </a:pPr>
                      <a:r>
                        <a:rPr lang="cs-CZ" sz="1600" dirty="0" smtClean="0"/>
                        <a:t>Spolupráce s PČR</a:t>
                      </a:r>
                    </a:p>
                    <a:p>
                      <a:pPr marL="171450" indent="-171450">
                        <a:buFont typeface="Arial" pitchFamily="34" charset="0"/>
                        <a:buChar char="•"/>
                      </a:pPr>
                      <a:r>
                        <a:rPr lang="cs-CZ" sz="1600" dirty="0" smtClean="0"/>
                        <a:t>Spolupráce</a:t>
                      </a:r>
                      <a:r>
                        <a:rPr lang="cs-CZ" sz="1600" baseline="0" dirty="0" smtClean="0"/>
                        <a:t> s rodinou v rámci řízení</a:t>
                      </a:r>
                      <a:endParaRPr lang="cs-CZ" sz="1600" dirty="0"/>
                    </a:p>
                  </a:txBody>
                  <a:tcPr/>
                </a:tc>
              </a:tr>
            </a:tbl>
          </a:graphicData>
        </a:graphic>
      </p:graphicFrame>
    </p:spTree>
    <p:extLst>
      <p:ext uri="{BB962C8B-B14F-4D97-AF65-F5344CB8AC3E}">
        <p14:creationId xmlns:p14="http://schemas.microsoft.com/office/powerpoint/2010/main" val="26777285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0"/>
            <a:ext cx="8229600" cy="980728"/>
          </a:xfrm>
        </p:spPr>
        <p:txBody>
          <a:bodyPr/>
          <a:lstStyle/>
          <a:p>
            <a:r>
              <a:rPr lang="cs-CZ" sz="3600" dirty="0" smtClean="0"/>
              <a:t>Kompetence OSPOD a školy</a:t>
            </a:r>
            <a:endParaRPr lang="cs-CZ" sz="3600" dirty="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1812003151"/>
              </p:ext>
            </p:extLst>
          </p:nvPr>
        </p:nvGraphicFramePr>
        <p:xfrm>
          <a:off x="457200" y="1196753"/>
          <a:ext cx="8229600" cy="5421776"/>
        </p:xfrm>
        <a:graphic>
          <a:graphicData uri="http://schemas.openxmlformats.org/drawingml/2006/table">
            <a:tbl>
              <a:tblPr firstRow="1" bandRow="1">
                <a:tableStyleId>{5C22544A-7EE6-4342-B048-85BDC9FD1C3A}</a:tableStyleId>
              </a:tblPr>
              <a:tblGrid>
                <a:gridCol w="2170584"/>
                <a:gridCol w="3168352"/>
                <a:gridCol w="2890664"/>
              </a:tblGrid>
              <a:tr h="393881">
                <a:tc>
                  <a:txBody>
                    <a:bodyPr/>
                    <a:lstStyle/>
                    <a:p>
                      <a:r>
                        <a:rPr lang="cs-CZ" dirty="0" smtClean="0"/>
                        <a:t>situace</a:t>
                      </a:r>
                      <a:endParaRPr lang="cs-CZ" dirty="0"/>
                    </a:p>
                  </a:txBody>
                  <a:tcPr/>
                </a:tc>
                <a:tc>
                  <a:txBody>
                    <a:bodyPr/>
                    <a:lstStyle/>
                    <a:p>
                      <a:r>
                        <a:rPr lang="cs-CZ" dirty="0" smtClean="0"/>
                        <a:t>Škola - kompetence</a:t>
                      </a:r>
                      <a:endParaRPr lang="cs-CZ" dirty="0"/>
                    </a:p>
                  </a:txBody>
                  <a:tcPr/>
                </a:tc>
                <a:tc>
                  <a:txBody>
                    <a:bodyPr/>
                    <a:lstStyle/>
                    <a:p>
                      <a:r>
                        <a:rPr lang="cs-CZ" dirty="0" smtClean="0"/>
                        <a:t>OSPOD - kompetence</a:t>
                      </a:r>
                      <a:endParaRPr lang="cs-CZ" dirty="0"/>
                    </a:p>
                  </a:txBody>
                  <a:tcPr/>
                </a:tc>
              </a:tr>
              <a:tr h="542222">
                <a:tc>
                  <a:txBody>
                    <a:bodyPr/>
                    <a:lstStyle/>
                    <a:p>
                      <a:r>
                        <a:rPr lang="cs-CZ" sz="1100" b="1" dirty="0" smtClean="0">
                          <a:solidFill>
                            <a:srgbClr val="FF0000"/>
                          </a:solidFill>
                        </a:rPr>
                        <a:t>Neplnění školních povinností/chování</a:t>
                      </a:r>
                      <a:endParaRPr lang="cs-CZ" sz="1100" b="1" dirty="0">
                        <a:solidFill>
                          <a:srgbClr val="FF0000"/>
                        </a:solidFill>
                      </a:endParaRPr>
                    </a:p>
                  </a:txBody>
                  <a:tcPr/>
                </a:tc>
                <a:tc>
                  <a:txBody>
                    <a:bodyPr/>
                    <a:lstStyle/>
                    <a:p>
                      <a:r>
                        <a:rPr lang="cs-CZ" sz="1100" b="1" dirty="0" smtClean="0">
                          <a:solidFill>
                            <a:srgbClr val="FF0000"/>
                          </a:solidFill>
                        </a:rPr>
                        <a:t>Vyčerpání</a:t>
                      </a:r>
                      <a:r>
                        <a:rPr lang="cs-CZ" sz="1100" b="1" baseline="0" dirty="0" smtClean="0">
                          <a:solidFill>
                            <a:srgbClr val="FF0000"/>
                          </a:solidFill>
                        </a:rPr>
                        <a:t> možností školy při řešení situace, než bude moci OSPOD vstoupit</a:t>
                      </a:r>
                      <a:endParaRPr lang="cs-CZ" sz="1100" b="1" dirty="0">
                        <a:solidFill>
                          <a:srgbClr val="FF0000"/>
                        </a:solidFill>
                      </a:endParaRPr>
                    </a:p>
                  </a:txBody>
                  <a:tcPr/>
                </a:tc>
                <a:tc>
                  <a:txBody>
                    <a:bodyPr/>
                    <a:lstStyle/>
                    <a:p>
                      <a:r>
                        <a:rPr lang="cs-CZ" sz="1100" b="1" dirty="0" smtClean="0">
                          <a:solidFill>
                            <a:srgbClr val="FF0000"/>
                          </a:solidFill>
                        </a:rPr>
                        <a:t>Pokud se rodiče snaží situaci</a:t>
                      </a:r>
                      <a:r>
                        <a:rPr lang="cs-CZ" sz="1100" b="1" baseline="0" dirty="0" smtClean="0">
                          <a:solidFill>
                            <a:srgbClr val="FF0000"/>
                          </a:solidFill>
                        </a:rPr>
                        <a:t> řešit ve spolupráci s odborníky dítě není automaticky ohrožené</a:t>
                      </a:r>
                      <a:endParaRPr lang="cs-CZ" sz="1100" b="1" dirty="0">
                        <a:solidFill>
                          <a:srgbClr val="FF0000"/>
                        </a:solidFill>
                      </a:endParaRPr>
                    </a:p>
                  </a:txBody>
                  <a:tcPr/>
                </a:tc>
              </a:tr>
              <a:tr h="1141695">
                <a:tc>
                  <a:txBody>
                    <a:bodyPr/>
                    <a:lstStyle/>
                    <a:p>
                      <a:r>
                        <a:rPr lang="cs-CZ" sz="1100" dirty="0" smtClean="0"/>
                        <a:t>Neplnění školních povinností</a:t>
                      </a:r>
                      <a:endParaRPr lang="cs-CZ" sz="1100" dirty="0"/>
                    </a:p>
                  </a:txBody>
                  <a:tcPr/>
                </a:tc>
                <a:tc>
                  <a:txBody>
                    <a:bodyPr/>
                    <a:lstStyle/>
                    <a:p>
                      <a:pPr marL="171450" indent="-171450">
                        <a:buFont typeface="Arial" pitchFamily="34" charset="0"/>
                        <a:buChar char="•"/>
                      </a:pPr>
                      <a:r>
                        <a:rPr lang="cs-CZ" sz="1100" dirty="0" smtClean="0"/>
                        <a:t>Výchovná</a:t>
                      </a:r>
                      <a:r>
                        <a:rPr lang="cs-CZ" sz="1100" baseline="0" dirty="0" smtClean="0"/>
                        <a:t> opatření dle školního řádu</a:t>
                      </a:r>
                    </a:p>
                    <a:p>
                      <a:pPr marL="171450" indent="-171450">
                        <a:buFont typeface="Arial" pitchFamily="34" charset="0"/>
                        <a:buChar char="•"/>
                      </a:pPr>
                      <a:r>
                        <a:rPr lang="cs-CZ" sz="1100" baseline="0" dirty="0" smtClean="0"/>
                        <a:t>Projednání situace dítětem a rodiči</a:t>
                      </a:r>
                    </a:p>
                    <a:p>
                      <a:pPr marL="171450" indent="-171450">
                        <a:buFont typeface="Arial" pitchFamily="34" charset="0"/>
                        <a:buChar char="•"/>
                      </a:pPr>
                      <a:r>
                        <a:rPr lang="cs-CZ" sz="1100" baseline="0" dirty="0" smtClean="0"/>
                        <a:t>Nabídka odborné pomoci</a:t>
                      </a:r>
                    </a:p>
                    <a:p>
                      <a:pPr marL="171450" indent="-171450">
                        <a:buFont typeface="Arial" pitchFamily="34" charset="0"/>
                        <a:buChar char="•"/>
                      </a:pPr>
                      <a:r>
                        <a:rPr lang="cs-CZ" sz="1100" baseline="0" dirty="0" smtClean="0"/>
                        <a:t>Propojení s odborníky za souhlasu rodičů</a:t>
                      </a:r>
                      <a:endParaRPr lang="cs-CZ" sz="1100" dirty="0"/>
                    </a:p>
                  </a:txBody>
                  <a:tcPr/>
                </a:tc>
                <a:tc>
                  <a:txBody>
                    <a:bodyPr/>
                    <a:lstStyle/>
                    <a:p>
                      <a:pPr marL="171450" indent="-171450">
                        <a:buFont typeface="Arial" pitchFamily="34" charset="0"/>
                        <a:buChar char="•"/>
                      </a:pPr>
                      <a:r>
                        <a:rPr lang="cs-CZ" sz="1100" dirty="0" smtClean="0"/>
                        <a:t>Není v kompetenci OSPOD pokud:</a:t>
                      </a:r>
                    </a:p>
                    <a:p>
                      <a:pPr marL="0" indent="0">
                        <a:buFont typeface="Arial" pitchFamily="34" charset="0"/>
                        <a:buNone/>
                      </a:pPr>
                      <a:r>
                        <a:rPr lang="cs-CZ" sz="1100" dirty="0" smtClean="0"/>
                        <a:t>Neznamená výrazné ohrožení (kouření, nenošení pomůcek)</a:t>
                      </a:r>
                    </a:p>
                    <a:p>
                      <a:pPr marL="0" indent="0">
                        <a:buFont typeface="Arial" pitchFamily="34" charset="0"/>
                        <a:buNone/>
                      </a:pPr>
                      <a:r>
                        <a:rPr lang="cs-CZ" sz="1100" dirty="0" smtClean="0"/>
                        <a:t>Rodičovská odpovědnost (oblečení, vši, apod.)</a:t>
                      </a:r>
                      <a:endParaRPr lang="cs-CZ" sz="1100" dirty="0"/>
                    </a:p>
                  </a:txBody>
                  <a:tcPr/>
                </a:tc>
              </a:tr>
              <a:tr h="393881">
                <a:tc>
                  <a:txBody>
                    <a:bodyPr/>
                    <a:lstStyle/>
                    <a:p>
                      <a:r>
                        <a:rPr lang="cs-CZ" sz="1100" dirty="0" smtClean="0"/>
                        <a:t>Agresivní</a:t>
                      </a:r>
                      <a:r>
                        <a:rPr lang="cs-CZ" sz="1100" baseline="0" dirty="0" smtClean="0"/>
                        <a:t> chování</a:t>
                      </a:r>
                      <a:endParaRPr lang="cs-CZ" sz="1100" dirty="0"/>
                    </a:p>
                  </a:txBody>
                  <a:tcPr/>
                </a:tc>
                <a:tc>
                  <a:txBody>
                    <a:bodyPr/>
                    <a:lstStyle/>
                    <a:p>
                      <a:pPr marL="171450" indent="-171450">
                        <a:buFont typeface="Arial" pitchFamily="34" charset="0"/>
                        <a:buChar char="•"/>
                      </a:pPr>
                      <a:r>
                        <a:rPr lang="cs-CZ" sz="1100" dirty="0" smtClean="0"/>
                        <a:t>Výchovná opatření dle školního řádu</a:t>
                      </a:r>
                    </a:p>
                    <a:p>
                      <a:pPr marL="171450" indent="-171450">
                        <a:buFont typeface="Arial" pitchFamily="34" charset="0"/>
                        <a:buChar char="•"/>
                      </a:pPr>
                      <a:r>
                        <a:rPr lang="cs-CZ" sz="1100" dirty="0" smtClean="0"/>
                        <a:t>Pozvání</a:t>
                      </a:r>
                      <a:r>
                        <a:rPr lang="cs-CZ" sz="1100" baseline="0" dirty="0" smtClean="0"/>
                        <a:t> rodiče</a:t>
                      </a:r>
                    </a:p>
                    <a:p>
                      <a:pPr marL="171450" indent="-171450">
                        <a:buFont typeface="Arial" pitchFamily="34" charset="0"/>
                        <a:buChar char="•"/>
                      </a:pPr>
                      <a:r>
                        <a:rPr lang="cs-CZ" sz="1100" baseline="0" dirty="0" smtClean="0"/>
                        <a:t>Projednání situace</a:t>
                      </a:r>
                    </a:p>
                    <a:p>
                      <a:pPr marL="171450" indent="-171450">
                        <a:buFont typeface="Arial" pitchFamily="34" charset="0"/>
                        <a:buChar char="•"/>
                      </a:pPr>
                      <a:r>
                        <a:rPr lang="cs-CZ" sz="1100" baseline="0" dirty="0" smtClean="0"/>
                        <a:t>Nabídka odborné pomoci</a:t>
                      </a:r>
                    </a:p>
                    <a:p>
                      <a:pPr marL="171450" indent="-171450">
                        <a:buFont typeface="Arial" pitchFamily="34" charset="0"/>
                        <a:buChar char="•"/>
                      </a:pPr>
                      <a:r>
                        <a:rPr lang="cs-CZ" sz="1100" baseline="0" dirty="0" smtClean="0"/>
                        <a:t>Zápis s dohodnutými závěry a kroky k nápravě podepsaný</a:t>
                      </a:r>
                    </a:p>
                    <a:p>
                      <a:pPr marL="171450" indent="-171450">
                        <a:buFont typeface="Arial" pitchFamily="34" charset="0"/>
                        <a:buChar char="•"/>
                      </a:pPr>
                      <a:r>
                        <a:rPr lang="cs-CZ" sz="1100" baseline="0" dirty="0" smtClean="0"/>
                        <a:t>Svolání výchovné komise</a:t>
                      </a:r>
                    </a:p>
                    <a:p>
                      <a:pPr marL="171450" indent="-171450">
                        <a:buFont typeface="Arial" pitchFamily="34" charset="0"/>
                        <a:buChar char="•"/>
                      </a:pPr>
                      <a:r>
                        <a:rPr lang="cs-CZ" sz="1100" baseline="0" dirty="0" smtClean="0"/>
                        <a:t>Zpráva OSPOD s popsanými kroky</a:t>
                      </a:r>
                      <a:endParaRPr lang="cs-CZ" sz="1100" dirty="0"/>
                    </a:p>
                  </a:txBody>
                  <a:tcPr/>
                </a:tc>
                <a:tc>
                  <a:txBody>
                    <a:bodyPr/>
                    <a:lstStyle/>
                    <a:p>
                      <a:pPr marL="171450" indent="-171450">
                        <a:buFont typeface="Arial" pitchFamily="34" charset="0"/>
                        <a:buChar char="•"/>
                      </a:pPr>
                      <a:r>
                        <a:rPr lang="cs-CZ" sz="1100" dirty="0" smtClean="0"/>
                        <a:t>Zjištění,</a:t>
                      </a:r>
                      <a:r>
                        <a:rPr lang="cs-CZ" sz="1100" baseline="0" dirty="0" smtClean="0"/>
                        <a:t> zda škola vyčerpala možnosti</a:t>
                      </a:r>
                    </a:p>
                    <a:p>
                      <a:pPr marL="171450" indent="-171450">
                        <a:buFont typeface="Arial" pitchFamily="34" charset="0"/>
                        <a:buChar char="•"/>
                      </a:pPr>
                      <a:r>
                        <a:rPr lang="cs-CZ" sz="1100" baseline="0" dirty="0" smtClean="0"/>
                        <a:t>Účast na výchovné komisi</a:t>
                      </a:r>
                    </a:p>
                    <a:p>
                      <a:pPr marL="171450" indent="-171450">
                        <a:buFont typeface="Arial" pitchFamily="34" charset="0"/>
                        <a:buChar char="•"/>
                      </a:pPr>
                      <a:r>
                        <a:rPr lang="cs-CZ" sz="1100" baseline="0" dirty="0" smtClean="0"/>
                        <a:t>Základní poradenství</a:t>
                      </a:r>
                    </a:p>
                    <a:p>
                      <a:pPr marL="171450" indent="-171450">
                        <a:buFont typeface="Arial" pitchFamily="34" charset="0"/>
                        <a:buChar char="•"/>
                      </a:pPr>
                      <a:r>
                        <a:rPr lang="cs-CZ" sz="1100" baseline="0" dirty="0" smtClean="0"/>
                        <a:t>Vyhodnocení situace</a:t>
                      </a:r>
                      <a:endParaRPr lang="cs-CZ" sz="1100" dirty="0"/>
                    </a:p>
                  </a:txBody>
                  <a:tcPr/>
                </a:tc>
              </a:tr>
              <a:tr h="393881">
                <a:tc>
                  <a:txBody>
                    <a:bodyPr/>
                    <a:lstStyle/>
                    <a:p>
                      <a:r>
                        <a:rPr lang="cs-CZ" sz="1100" dirty="0" smtClean="0"/>
                        <a:t>Oznámení agresivního chování dle </a:t>
                      </a:r>
                      <a:r>
                        <a:rPr lang="cs-CZ" sz="1100" dirty="0" err="1" smtClean="0"/>
                        <a:t>ust</a:t>
                      </a:r>
                      <a:r>
                        <a:rPr lang="cs-CZ" sz="1100" dirty="0" smtClean="0"/>
                        <a:t>.</a:t>
                      </a:r>
                      <a:r>
                        <a:rPr lang="cs-CZ" sz="1100" baseline="0" dirty="0" smtClean="0"/>
                        <a:t> § 31 odst. 2 školského zákona</a:t>
                      </a:r>
                      <a:endParaRPr lang="cs-CZ" sz="1100" dirty="0"/>
                    </a:p>
                  </a:txBody>
                  <a:tcPr/>
                </a:tc>
                <a:tc>
                  <a:txBody>
                    <a:bodyPr/>
                    <a:lstStyle/>
                    <a:p>
                      <a:pPr marL="171450" indent="-171450">
                        <a:buFont typeface="Arial" pitchFamily="34" charset="0"/>
                        <a:buChar char="•"/>
                      </a:pPr>
                      <a:r>
                        <a:rPr lang="cs-CZ" sz="1100" dirty="0" smtClean="0"/>
                        <a:t>Sdělení OSPOD s konkrétními kroky, které škola učinila a jaká opatření přijala</a:t>
                      </a:r>
                      <a:endParaRPr lang="cs-CZ" sz="1100" dirty="0"/>
                    </a:p>
                  </a:txBody>
                  <a:tcPr/>
                </a:tc>
                <a:tc>
                  <a:txBody>
                    <a:bodyPr/>
                    <a:lstStyle/>
                    <a:p>
                      <a:pPr marL="171450" indent="-171450">
                        <a:buFont typeface="Arial" pitchFamily="34" charset="0"/>
                        <a:buChar char="•"/>
                      </a:pPr>
                      <a:r>
                        <a:rPr lang="cs-CZ" sz="1100" dirty="0" smtClean="0"/>
                        <a:t>Základní poradenství</a:t>
                      </a:r>
                    </a:p>
                    <a:p>
                      <a:pPr marL="171450" indent="-171450">
                        <a:buFont typeface="Arial" pitchFamily="34" charset="0"/>
                        <a:buChar char="•"/>
                      </a:pPr>
                      <a:r>
                        <a:rPr lang="cs-CZ" sz="1100" dirty="0" smtClean="0"/>
                        <a:t>Zjištění, jaké škola vyčerpala možnosti</a:t>
                      </a:r>
                    </a:p>
                    <a:p>
                      <a:pPr marL="171450" indent="-171450">
                        <a:buFont typeface="Arial" pitchFamily="34" charset="0"/>
                        <a:buChar char="•"/>
                      </a:pPr>
                      <a:r>
                        <a:rPr lang="cs-CZ" sz="1100" dirty="0" smtClean="0"/>
                        <a:t>Vyhodnocení situace</a:t>
                      </a:r>
                      <a:endParaRPr lang="cs-CZ" sz="1100" dirty="0"/>
                    </a:p>
                  </a:txBody>
                  <a:tcPr/>
                </a:tc>
              </a:tr>
              <a:tr h="393881">
                <a:tc>
                  <a:txBody>
                    <a:bodyPr/>
                    <a:lstStyle/>
                    <a:p>
                      <a:r>
                        <a:rPr lang="cs-CZ" sz="1100" dirty="0" smtClean="0"/>
                        <a:t>Akutní</a:t>
                      </a:r>
                      <a:r>
                        <a:rPr lang="cs-CZ" sz="1100" baseline="0" dirty="0" smtClean="0"/>
                        <a:t> situace/duševní onemocnění</a:t>
                      </a:r>
                      <a:endParaRPr lang="cs-CZ" sz="1100" dirty="0"/>
                    </a:p>
                  </a:txBody>
                  <a:tcPr/>
                </a:tc>
                <a:tc>
                  <a:txBody>
                    <a:bodyPr/>
                    <a:lstStyle/>
                    <a:p>
                      <a:pPr marL="171450" indent="-171450">
                        <a:buFont typeface="Arial" pitchFamily="34" charset="0"/>
                        <a:buChar char="•"/>
                      </a:pPr>
                      <a:r>
                        <a:rPr lang="cs-CZ" sz="1100" dirty="0" smtClean="0"/>
                        <a:t>Přivolání</a:t>
                      </a:r>
                      <a:r>
                        <a:rPr lang="cs-CZ" sz="1100" baseline="0" dirty="0" smtClean="0"/>
                        <a:t> RZS</a:t>
                      </a:r>
                    </a:p>
                    <a:p>
                      <a:pPr marL="171450" indent="-171450">
                        <a:buFont typeface="Arial" pitchFamily="34" charset="0"/>
                        <a:buChar char="•"/>
                      </a:pPr>
                      <a:r>
                        <a:rPr lang="cs-CZ" sz="1100" baseline="0" dirty="0" smtClean="0"/>
                        <a:t>Řešení situace s rodiči</a:t>
                      </a:r>
                    </a:p>
                    <a:p>
                      <a:pPr marL="171450" indent="-171450">
                        <a:buFont typeface="Arial" pitchFamily="34" charset="0"/>
                        <a:buChar char="•"/>
                      </a:pPr>
                      <a:r>
                        <a:rPr lang="cs-CZ" sz="1100" baseline="0" dirty="0" smtClean="0"/>
                        <a:t>Doporučení odborné pomoci</a:t>
                      </a:r>
                    </a:p>
                    <a:p>
                      <a:pPr marL="171450" indent="-171450">
                        <a:buFont typeface="Arial" pitchFamily="34" charset="0"/>
                        <a:buChar char="•"/>
                      </a:pPr>
                      <a:r>
                        <a:rPr lang="cs-CZ" sz="1100" baseline="0" dirty="0" smtClean="0"/>
                        <a:t>Propojení s odborníky za souhlasu rodičů</a:t>
                      </a:r>
                    </a:p>
                    <a:p>
                      <a:pPr marL="171450" indent="-171450">
                        <a:buFont typeface="Arial" pitchFamily="34" charset="0"/>
                        <a:buChar char="•"/>
                      </a:pPr>
                      <a:r>
                        <a:rPr lang="cs-CZ" sz="1100" baseline="0" dirty="0" smtClean="0"/>
                        <a:t>Sdělení OSPOD s konkrétními kroky, které škola učinila a jaká opatření přijala (pokud rodiče odmítají situaci řešit)</a:t>
                      </a:r>
                      <a:endParaRPr lang="cs-CZ" sz="1100" dirty="0"/>
                    </a:p>
                  </a:txBody>
                  <a:tcPr/>
                </a:tc>
                <a:tc>
                  <a:txBody>
                    <a:bodyPr/>
                    <a:lstStyle/>
                    <a:p>
                      <a:pPr marL="171450" indent="-171450">
                        <a:buFont typeface="Arial" pitchFamily="34" charset="0"/>
                        <a:buChar char="•"/>
                      </a:pPr>
                      <a:r>
                        <a:rPr lang="cs-CZ" sz="1100" dirty="0" smtClean="0"/>
                        <a:t>Nemá kompetenci</a:t>
                      </a:r>
                      <a:r>
                        <a:rPr lang="cs-CZ" sz="1100" baseline="0" dirty="0" smtClean="0"/>
                        <a:t> řešit akutní zdravotní situaci</a:t>
                      </a:r>
                    </a:p>
                    <a:p>
                      <a:pPr marL="171450" indent="-171450">
                        <a:buFont typeface="Arial" pitchFamily="34" charset="0"/>
                        <a:buChar char="•"/>
                      </a:pPr>
                      <a:r>
                        <a:rPr lang="cs-CZ" sz="1100" baseline="0" dirty="0" smtClean="0"/>
                        <a:t>Poskytnutí základního poradenství</a:t>
                      </a:r>
                    </a:p>
                    <a:p>
                      <a:pPr marL="171450" indent="-171450">
                        <a:buFont typeface="Arial" pitchFamily="34" charset="0"/>
                        <a:buChar char="•"/>
                      </a:pPr>
                      <a:r>
                        <a:rPr lang="cs-CZ" sz="1100" baseline="0" dirty="0" smtClean="0"/>
                        <a:t>Zjištění možnosti pomoci</a:t>
                      </a:r>
                    </a:p>
                    <a:p>
                      <a:pPr marL="171450" indent="-171450">
                        <a:buFont typeface="Arial" pitchFamily="34" charset="0"/>
                        <a:buChar char="•"/>
                      </a:pPr>
                      <a:r>
                        <a:rPr lang="cs-CZ" sz="1100" baseline="0" dirty="0" smtClean="0"/>
                        <a:t>Vyhodnocení situace</a:t>
                      </a:r>
                      <a:endParaRPr lang="cs-CZ" sz="1100" dirty="0"/>
                    </a:p>
                  </a:txBody>
                  <a:tcPr/>
                </a:tc>
              </a:tr>
            </a:tbl>
          </a:graphicData>
        </a:graphic>
      </p:graphicFrame>
    </p:spTree>
    <p:extLst>
      <p:ext uri="{BB962C8B-B14F-4D97-AF65-F5344CB8AC3E}">
        <p14:creationId xmlns:p14="http://schemas.microsoft.com/office/powerpoint/2010/main" val="16406469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0"/>
            <a:ext cx="8229600" cy="980728"/>
          </a:xfrm>
        </p:spPr>
        <p:txBody>
          <a:bodyPr/>
          <a:lstStyle/>
          <a:p>
            <a:r>
              <a:rPr lang="cs-CZ" sz="3600" dirty="0" smtClean="0"/>
              <a:t>Kompetence OSPOD a školy</a:t>
            </a:r>
            <a:endParaRPr lang="cs-CZ" sz="3600" dirty="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3323534265"/>
              </p:ext>
            </p:extLst>
          </p:nvPr>
        </p:nvGraphicFramePr>
        <p:xfrm>
          <a:off x="457200" y="1196751"/>
          <a:ext cx="8229600" cy="4950472"/>
        </p:xfrm>
        <a:graphic>
          <a:graphicData uri="http://schemas.openxmlformats.org/drawingml/2006/table">
            <a:tbl>
              <a:tblPr firstRow="1" bandRow="1">
                <a:tableStyleId>{5C22544A-7EE6-4342-B048-85BDC9FD1C3A}</a:tableStyleId>
              </a:tblPr>
              <a:tblGrid>
                <a:gridCol w="2170584"/>
                <a:gridCol w="3168352"/>
                <a:gridCol w="2890664"/>
              </a:tblGrid>
              <a:tr h="504278">
                <a:tc>
                  <a:txBody>
                    <a:bodyPr/>
                    <a:lstStyle/>
                    <a:p>
                      <a:r>
                        <a:rPr lang="cs-CZ" dirty="0" smtClean="0"/>
                        <a:t>situace</a:t>
                      </a:r>
                      <a:endParaRPr lang="cs-CZ" dirty="0"/>
                    </a:p>
                  </a:txBody>
                  <a:tcPr/>
                </a:tc>
                <a:tc>
                  <a:txBody>
                    <a:bodyPr/>
                    <a:lstStyle/>
                    <a:p>
                      <a:r>
                        <a:rPr lang="cs-CZ" dirty="0" smtClean="0"/>
                        <a:t>Škola - kompetence</a:t>
                      </a:r>
                      <a:endParaRPr lang="cs-CZ" dirty="0"/>
                    </a:p>
                  </a:txBody>
                  <a:tcPr/>
                </a:tc>
                <a:tc>
                  <a:txBody>
                    <a:bodyPr/>
                    <a:lstStyle/>
                    <a:p>
                      <a:r>
                        <a:rPr lang="cs-CZ" dirty="0" smtClean="0"/>
                        <a:t>OSPOD - kompetence</a:t>
                      </a:r>
                      <a:endParaRPr lang="cs-CZ" dirty="0"/>
                    </a:p>
                  </a:txBody>
                  <a:tcPr/>
                </a:tc>
              </a:tr>
              <a:tr h="694196">
                <a:tc>
                  <a:txBody>
                    <a:bodyPr/>
                    <a:lstStyle/>
                    <a:p>
                      <a:r>
                        <a:rPr lang="cs-CZ" sz="1400" b="1" dirty="0" smtClean="0">
                          <a:solidFill>
                            <a:srgbClr val="FF0000"/>
                          </a:solidFill>
                        </a:rPr>
                        <a:t>Návykové látky</a:t>
                      </a:r>
                      <a:endParaRPr lang="cs-CZ" sz="1400" b="1" dirty="0">
                        <a:solidFill>
                          <a:srgbClr val="FF0000"/>
                        </a:solidFill>
                      </a:endParaRPr>
                    </a:p>
                  </a:txBody>
                  <a:tcPr/>
                </a:tc>
                <a:tc>
                  <a:txBody>
                    <a:bodyPr/>
                    <a:lstStyle/>
                    <a:p>
                      <a:r>
                        <a:rPr lang="cs-CZ" sz="1400" b="1" dirty="0" smtClean="0">
                          <a:solidFill>
                            <a:srgbClr val="FF0000"/>
                          </a:solidFill>
                        </a:rPr>
                        <a:t>Nastavení spolupráce se službami, spolupráce s PČR</a:t>
                      </a:r>
                      <a:endParaRPr lang="cs-CZ" sz="1400" b="1" dirty="0">
                        <a:solidFill>
                          <a:srgbClr val="FF0000"/>
                        </a:solidFill>
                      </a:endParaRPr>
                    </a:p>
                  </a:txBody>
                  <a:tcPr/>
                </a:tc>
                <a:tc>
                  <a:txBody>
                    <a:bodyPr/>
                    <a:lstStyle/>
                    <a:p>
                      <a:r>
                        <a:rPr lang="cs-CZ" sz="1400" b="1" dirty="0" smtClean="0">
                          <a:solidFill>
                            <a:srgbClr val="FF0000"/>
                          </a:solidFill>
                        </a:rPr>
                        <a:t>OSPOD</a:t>
                      </a:r>
                      <a:r>
                        <a:rPr lang="cs-CZ" sz="1400" b="1" baseline="0" dirty="0" smtClean="0">
                          <a:solidFill>
                            <a:srgbClr val="FF0000"/>
                          </a:solidFill>
                        </a:rPr>
                        <a:t> posuzuje závažnost ohrožení užíváním OPL</a:t>
                      </a:r>
                      <a:endParaRPr lang="cs-CZ" sz="1400" b="1" dirty="0">
                        <a:solidFill>
                          <a:srgbClr val="FF0000"/>
                        </a:solidFill>
                      </a:endParaRPr>
                    </a:p>
                  </a:txBody>
                  <a:tcPr/>
                </a:tc>
              </a:tr>
              <a:tr h="1105783">
                <a:tc>
                  <a:txBody>
                    <a:bodyPr/>
                    <a:lstStyle/>
                    <a:p>
                      <a:r>
                        <a:rPr lang="cs-CZ" sz="1400" dirty="0" smtClean="0"/>
                        <a:t>Podezření na užívání OPL</a:t>
                      </a:r>
                      <a:endParaRPr lang="cs-CZ" sz="1400" dirty="0"/>
                    </a:p>
                  </a:txBody>
                  <a:tcPr/>
                </a:tc>
                <a:tc>
                  <a:txBody>
                    <a:bodyPr/>
                    <a:lstStyle/>
                    <a:p>
                      <a:pPr marL="171450" indent="-171450">
                        <a:buFont typeface="Arial" pitchFamily="34" charset="0"/>
                        <a:buChar char="•"/>
                      </a:pPr>
                      <a:r>
                        <a:rPr lang="cs-CZ" sz="1400" dirty="0" smtClean="0"/>
                        <a:t>Projednání situace s rodiči a dítětem</a:t>
                      </a:r>
                    </a:p>
                    <a:p>
                      <a:pPr marL="171450" indent="-171450">
                        <a:buFont typeface="Arial" pitchFamily="34" charset="0"/>
                        <a:buChar char="•"/>
                      </a:pPr>
                      <a:r>
                        <a:rPr lang="cs-CZ" sz="1400" dirty="0" smtClean="0"/>
                        <a:t>Doporučení odborné pomoci</a:t>
                      </a:r>
                    </a:p>
                    <a:p>
                      <a:pPr marL="171450" indent="-171450">
                        <a:buFont typeface="Arial" pitchFamily="34" charset="0"/>
                        <a:buChar char="•"/>
                      </a:pPr>
                      <a:r>
                        <a:rPr lang="cs-CZ" sz="1400" dirty="0" smtClean="0"/>
                        <a:t>Svolání výchovné komise (zvážit její vhodnost</a:t>
                      </a:r>
                    </a:p>
                    <a:p>
                      <a:pPr marL="171450" indent="-171450">
                        <a:buFont typeface="Arial" pitchFamily="34" charset="0"/>
                        <a:buChar char="•"/>
                      </a:pPr>
                      <a:r>
                        <a:rPr lang="cs-CZ" sz="1400" dirty="0" smtClean="0"/>
                        <a:t>Oznamovací povinnost OSPOD</a:t>
                      </a:r>
                      <a:endParaRPr lang="cs-CZ" sz="1400" dirty="0"/>
                    </a:p>
                  </a:txBody>
                  <a:tcPr/>
                </a:tc>
                <a:tc>
                  <a:txBody>
                    <a:bodyPr/>
                    <a:lstStyle/>
                    <a:p>
                      <a:pPr marL="171450" indent="-171450">
                        <a:buFont typeface="Arial" pitchFamily="34" charset="0"/>
                        <a:buChar char="•"/>
                      </a:pPr>
                      <a:r>
                        <a:rPr lang="cs-CZ" sz="1400" dirty="0" smtClean="0"/>
                        <a:t>Prošetření situace</a:t>
                      </a:r>
                    </a:p>
                    <a:p>
                      <a:pPr marL="171450" indent="-171450">
                        <a:buFont typeface="Arial" pitchFamily="34" charset="0"/>
                        <a:buChar char="•"/>
                      </a:pPr>
                      <a:r>
                        <a:rPr lang="cs-CZ" sz="1400" dirty="0" smtClean="0"/>
                        <a:t>Vyhodnocení</a:t>
                      </a:r>
                      <a:r>
                        <a:rPr lang="cs-CZ" sz="1400" baseline="0" dirty="0" smtClean="0"/>
                        <a:t> situace</a:t>
                      </a:r>
                    </a:p>
                    <a:p>
                      <a:pPr marL="171450" indent="-171450">
                        <a:buFont typeface="Arial" pitchFamily="34" charset="0"/>
                        <a:buChar char="•"/>
                      </a:pPr>
                      <a:r>
                        <a:rPr lang="cs-CZ" sz="1400" baseline="0" dirty="0" smtClean="0"/>
                        <a:t>V případě ohrožení snaha o stabilizaci situace - IPOD</a:t>
                      </a:r>
                      <a:endParaRPr lang="cs-CZ" sz="1400" dirty="0"/>
                    </a:p>
                  </a:txBody>
                  <a:tcPr/>
                </a:tc>
              </a:tr>
              <a:tr h="975573">
                <a:tc>
                  <a:txBody>
                    <a:bodyPr/>
                    <a:lstStyle/>
                    <a:p>
                      <a:r>
                        <a:rPr lang="cs-CZ" sz="1400" dirty="0" smtClean="0"/>
                        <a:t>Podezření na distribuci OPL</a:t>
                      </a:r>
                      <a:endParaRPr lang="cs-CZ" sz="1400" dirty="0"/>
                    </a:p>
                  </a:txBody>
                  <a:tcPr/>
                </a:tc>
                <a:tc>
                  <a:txBody>
                    <a:bodyPr/>
                    <a:lstStyle/>
                    <a:p>
                      <a:pPr marL="171450" indent="-171450">
                        <a:buFont typeface="Arial" pitchFamily="34" charset="0"/>
                        <a:buChar char="•"/>
                      </a:pPr>
                      <a:r>
                        <a:rPr lang="cs-CZ" sz="1400" dirty="0" smtClean="0"/>
                        <a:t>Kontaktování PČR</a:t>
                      </a:r>
                    </a:p>
                    <a:p>
                      <a:pPr marL="171450" indent="-171450">
                        <a:buFont typeface="Arial" pitchFamily="34" charset="0"/>
                        <a:buChar char="•"/>
                      </a:pPr>
                      <a:r>
                        <a:rPr lang="cs-CZ" sz="1400" dirty="0" smtClean="0"/>
                        <a:t>Svolání výchovné komise</a:t>
                      </a:r>
                      <a:r>
                        <a:rPr lang="cs-CZ" sz="1400" baseline="0" dirty="0" smtClean="0"/>
                        <a:t> (zvážit její vhodnost)</a:t>
                      </a:r>
                    </a:p>
                    <a:p>
                      <a:pPr marL="171450" indent="-171450">
                        <a:buFont typeface="Arial" pitchFamily="34" charset="0"/>
                        <a:buChar char="•"/>
                      </a:pPr>
                      <a:r>
                        <a:rPr lang="cs-CZ" sz="1400" baseline="0" dirty="0" smtClean="0"/>
                        <a:t>Zpráva OSPOD s popisem situace</a:t>
                      </a:r>
                      <a:endParaRPr lang="cs-CZ" sz="1400" dirty="0"/>
                    </a:p>
                  </a:txBody>
                  <a:tcPr/>
                </a:tc>
                <a:tc>
                  <a:txBody>
                    <a:bodyPr/>
                    <a:lstStyle/>
                    <a:p>
                      <a:pPr marL="171450" indent="-171450">
                        <a:buFont typeface="Arial" pitchFamily="34" charset="0"/>
                        <a:buChar char="•"/>
                      </a:pPr>
                      <a:r>
                        <a:rPr lang="cs-CZ" sz="1400" dirty="0" smtClean="0"/>
                        <a:t>Spolupráce s PČR</a:t>
                      </a:r>
                    </a:p>
                    <a:p>
                      <a:pPr marL="171450" indent="-171450">
                        <a:buFont typeface="Arial" pitchFamily="34" charset="0"/>
                        <a:buChar char="•"/>
                      </a:pPr>
                      <a:r>
                        <a:rPr lang="cs-CZ" sz="1400" dirty="0" smtClean="0"/>
                        <a:t>Spolupráce</a:t>
                      </a:r>
                      <a:r>
                        <a:rPr lang="cs-CZ" sz="1400" baseline="0" dirty="0" smtClean="0"/>
                        <a:t> s rodinou v rámci řízení</a:t>
                      </a:r>
                    </a:p>
                    <a:p>
                      <a:pPr marL="171450" indent="-171450">
                        <a:buFont typeface="Arial" pitchFamily="34" charset="0"/>
                        <a:buChar char="•"/>
                      </a:pPr>
                      <a:r>
                        <a:rPr lang="cs-CZ" sz="1400" baseline="0" dirty="0" smtClean="0"/>
                        <a:t>Vyhodnocení situace</a:t>
                      </a:r>
                      <a:endParaRPr lang="cs-CZ" sz="1400" dirty="0"/>
                    </a:p>
                  </a:txBody>
                  <a:tcPr/>
                </a:tc>
              </a:tr>
              <a:tr h="1404825">
                <a:tc>
                  <a:txBody>
                    <a:bodyPr/>
                    <a:lstStyle/>
                    <a:p>
                      <a:r>
                        <a:rPr lang="cs-CZ" sz="1400" dirty="0" smtClean="0"/>
                        <a:t>Akutní intoxikace</a:t>
                      </a:r>
                      <a:endParaRPr lang="cs-CZ" sz="1400" dirty="0"/>
                    </a:p>
                  </a:txBody>
                  <a:tcPr/>
                </a:tc>
                <a:tc>
                  <a:txBody>
                    <a:bodyPr/>
                    <a:lstStyle/>
                    <a:p>
                      <a:pPr marL="171450" indent="-171450">
                        <a:buFont typeface="Arial" pitchFamily="34" charset="0"/>
                        <a:buChar char="•"/>
                      </a:pPr>
                      <a:r>
                        <a:rPr lang="cs-CZ" sz="1400" dirty="0" smtClean="0"/>
                        <a:t>Přivolání RZS</a:t>
                      </a:r>
                    </a:p>
                    <a:p>
                      <a:pPr marL="171450" indent="-171450">
                        <a:buFont typeface="Arial" pitchFamily="34" charset="0"/>
                        <a:buChar char="•"/>
                      </a:pPr>
                      <a:r>
                        <a:rPr lang="cs-CZ" sz="1400" dirty="0" smtClean="0"/>
                        <a:t>Přivolání rodičů</a:t>
                      </a:r>
                    </a:p>
                    <a:p>
                      <a:pPr marL="171450" indent="-171450">
                        <a:buFont typeface="Arial" pitchFamily="34" charset="0"/>
                        <a:buChar char="•"/>
                      </a:pPr>
                      <a:r>
                        <a:rPr lang="cs-CZ" sz="1400" dirty="0" smtClean="0"/>
                        <a:t>Zpráva</a:t>
                      </a:r>
                      <a:r>
                        <a:rPr lang="cs-CZ" sz="1400" baseline="0" dirty="0" smtClean="0"/>
                        <a:t> OSPOD s popisem situace</a:t>
                      </a:r>
                      <a:endParaRPr lang="cs-CZ" sz="1400" dirty="0"/>
                    </a:p>
                  </a:txBody>
                  <a:tcPr/>
                </a:tc>
                <a:tc>
                  <a:txBody>
                    <a:bodyPr/>
                    <a:lstStyle/>
                    <a:p>
                      <a:pPr marL="171450" indent="-171450">
                        <a:buFont typeface="Arial" pitchFamily="34" charset="0"/>
                        <a:buChar char="•"/>
                      </a:pPr>
                      <a:r>
                        <a:rPr lang="cs-CZ" sz="1400" dirty="0" smtClean="0"/>
                        <a:t>Nemá kompetence řešit</a:t>
                      </a:r>
                      <a:r>
                        <a:rPr lang="cs-CZ" sz="1400" baseline="0" dirty="0" smtClean="0"/>
                        <a:t> akutní zdravotní situaci</a:t>
                      </a:r>
                    </a:p>
                    <a:p>
                      <a:pPr marL="171450" indent="-171450">
                        <a:buFont typeface="Arial" pitchFamily="34" charset="0"/>
                        <a:buChar char="•"/>
                      </a:pPr>
                      <a:r>
                        <a:rPr lang="cs-CZ" sz="1400" baseline="0" dirty="0" smtClean="0"/>
                        <a:t>Prošetření situace</a:t>
                      </a:r>
                    </a:p>
                    <a:p>
                      <a:pPr marL="171450" indent="-171450">
                        <a:buFont typeface="Arial" pitchFamily="34" charset="0"/>
                        <a:buChar char="•"/>
                      </a:pPr>
                      <a:r>
                        <a:rPr lang="cs-CZ" sz="1400" baseline="0" dirty="0" smtClean="0"/>
                        <a:t>Vyhodnocení situace</a:t>
                      </a:r>
                    </a:p>
                    <a:p>
                      <a:pPr marL="171450" indent="-171450">
                        <a:buFont typeface="Arial" pitchFamily="34" charset="0"/>
                        <a:buChar char="•"/>
                      </a:pPr>
                      <a:r>
                        <a:rPr lang="cs-CZ" sz="1400" baseline="0" dirty="0" smtClean="0"/>
                        <a:t>V případě ohrožení zdraví nezletilého zajištění ochrany</a:t>
                      </a:r>
                      <a:endParaRPr lang="cs-CZ" sz="1400" dirty="0"/>
                    </a:p>
                  </a:txBody>
                  <a:tcPr/>
                </a:tc>
              </a:tr>
            </a:tbl>
          </a:graphicData>
        </a:graphic>
      </p:graphicFrame>
    </p:spTree>
    <p:extLst>
      <p:ext uri="{BB962C8B-B14F-4D97-AF65-F5344CB8AC3E}">
        <p14:creationId xmlns:p14="http://schemas.microsoft.com/office/powerpoint/2010/main" val="10559099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0"/>
            <a:ext cx="8229600" cy="980728"/>
          </a:xfrm>
        </p:spPr>
        <p:txBody>
          <a:bodyPr/>
          <a:lstStyle/>
          <a:p>
            <a:r>
              <a:rPr lang="cs-CZ" sz="3600" dirty="0" smtClean="0"/>
              <a:t>Kompetence OSPOD a školy</a:t>
            </a:r>
            <a:endParaRPr lang="cs-CZ" sz="3600" dirty="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2486757272"/>
              </p:ext>
            </p:extLst>
          </p:nvPr>
        </p:nvGraphicFramePr>
        <p:xfrm>
          <a:off x="457200" y="1196753"/>
          <a:ext cx="8229600" cy="3838121"/>
        </p:xfrm>
        <a:graphic>
          <a:graphicData uri="http://schemas.openxmlformats.org/drawingml/2006/table">
            <a:tbl>
              <a:tblPr firstRow="1" bandRow="1">
                <a:tableStyleId>{5C22544A-7EE6-4342-B048-85BDC9FD1C3A}</a:tableStyleId>
              </a:tblPr>
              <a:tblGrid>
                <a:gridCol w="2170584"/>
                <a:gridCol w="3168352"/>
                <a:gridCol w="2890664"/>
              </a:tblGrid>
              <a:tr h="393881">
                <a:tc>
                  <a:txBody>
                    <a:bodyPr/>
                    <a:lstStyle/>
                    <a:p>
                      <a:r>
                        <a:rPr lang="cs-CZ" dirty="0" smtClean="0"/>
                        <a:t>situace</a:t>
                      </a:r>
                      <a:endParaRPr lang="cs-CZ" dirty="0"/>
                    </a:p>
                  </a:txBody>
                  <a:tcPr/>
                </a:tc>
                <a:tc>
                  <a:txBody>
                    <a:bodyPr/>
                    <a:lstStyle/>
                    <a:p>
                      <a:r>
                        <a:rPr lang="cs-CZ" dirty="0" smtClean="0"/>
                        <a:t>Škola - kompetence</a:t>
                      </a:r>
                      <a:endParaRPr lang="cs-CZ" dirty="0"/>
                    </a:p>
                  </a:txBody>
                  <a:tcPr/>
                </a:tc>
                <a:tc>
                  <a:txBody>
                    <a:bodyPr/>
                    <a:lstStyle/>
                    <a:p>
                      <a:r>
                        <a:rPr lang="cs-CZ" dirty="0" smtClean="0"/>
                        <a:t>OSPOD - kompetence</a:t>
                      </a:r>
                      <a:endParaRPr lang="cs-CZ" dirty="0"/>
                    </a:p>
                  </a:txBody>
                  <a:tcPr/>
                </a:tc>
              </a:tr>
              <a:tr h="542222">
                <a:tc>
                  <a:txBody>
                    <a:bodyPr/>
                    <a:lstStyle/>
                    <a:p>
                      <a:r>
                        <a:rPr lang="cs-CZ" sz="1600" b="1" dirty="0" smtClean="0">
                          <a:solidFill>
                            <a:srgbClr val="FF0000"/>
                          </a:solidFill>
                        </a:rPr>
                        <a:t>Mimoškolní aktivita</a:t>
                      </a:r>
                      <a:endParaRPr lang="cs-CZ" sz="1600" b="1" dirty="0">
                        <a:solidFill>
                          <a:srgbClr val="FF0000"/>
                        </a:solidFill>
                      </a:endParaRPr>
                    </a:p>
                  </a:txBody>
                  <a:tcPr/>
                </a:tc>
                <a:tc>
                  <a:txBody>
                    <a:bodyPr/>
                    <a:lstStyle/>
                    <a:p>
                      <a:r>
                        <a:rPr lang="cs-CZ" sz="1600" b="1" dirty="0" smtClean="0">
                          <a:solidFill>
                            <a:srgbClr val="FF0000"/>
                          </a:solidFill>
                        </a:rPr>
                        <a:t>Omezené možnosti,</a:t>
                      </a:r>
                      <a:r>
                        <a:rPr lang="cs-CZ" sz="1600" b="1" baseline="0" dirty="0" smtClean="0">
                          <a:solidFill>
                            <a:srgbClr val="FF0000"/>
                          </a:solidFill>
                        </a:rPr>
                        <a:t> spolupráce s MP, PČR</a:t>
                      </a:r>
                      <a:endParaRPr lang="cs-CZ" sz="1600" b="1" dirty="0">
                        <a:solidFill>
                          <a:srgbClr val="FF0000"/>
                        </a:solidFill>
                      </a:endParaRPr>
                    </a:p>
                  </a:txBody>
                  <a:tcPr/>
                </a:tc>
                <a:tc>
                  <a:txBody>
                    <a:bodyPr/>
                    <a:lstStyle/>
                    <a:p>
                      <a:r>
                        <a:rPr lang="cs-CZ" sz="1600" b="1" dirty="0" smtClean="0">
                          <a:solidFill>
                            <a:srgbClr val="FF0000"/>
                          </a:solidFill>
                        </a:rPr>
                        <a:t>Povinnost prošetření oznámení</a:t>
                      </a:r>
                      <a:endParaRPr lang="cs-CZ" sz="1600" b="1" dirty="0">
                        <a:solidFill>
                          <a:srgbClr val="FF0000"/>
                        </a:solidFill>
                      </a:endParaRPr>
                    </a:p>
                  </a:txBody>
                  <a:tcPr/>
                </a:tc>
              </a:tr>
              <a:tr h="1008112">
                <a:tc>
                  <a:txBody>
                    <a:bodyPr/>
                    <a:lstStyle/>
                    <a:p>
                      <a:r>
                        <a:rPr lang="cs-CZ" sz="1600" dirty="0" smtClean="0"/>
                        <a:t>Rizikové chování mimo školu</a:t>
                      </a:r>
                      <a:endParaRPr lang="cs-CZ" sz="1600" dirty="0"/>
                    </a:p>
                  </a:txBody>
                  <a:tcPr/>
                </a:tc>
                <a:tc>
                  <a:txBody>
                    <a:bodyPr/>
                    <a:lstStyle/>
                    <a:p>
                      <a:pPr marL="171450" indent="-171450">
                        <a:buFont typeface="Arial" pitchFamily="34" charset="0"/>
                        <a:buChar char="•"/>
                      </a:pPr>
                      <a:r>
                        <a:rPr lang="cs-CZ" sz="1600" dirty="0" smtClean="0"/>
                        <a:t>Nastavení spolupráce s MP, PČR</a:t>
                      </a:r>
                    </a:p>
                    <a:p>
                      <a:pPr marL="171450" indent="-171450">
                        <a:buFont typeface="Arial" pitchFamily="34" charset="0"/>
                        <a:buChar char="•"/>
                      </a:pPr>
                      <a:r>
                        <a:rPr lang="cs-CZ" sz="1600" dirty="0" smtClean="0"/>
                        <a:t>Vyhodnocení</a:t>
                      </a:r>
                      <a:r>
                        <a:rPr lang="cs-CZ" sz="1600" baseline="0" dirty="0" smtClean="0"/>
                        <a:t> míry ohrožení</a:t>
                      </a:r>
                    </a:p>
                    <a:p>
                      <a:pPr marL="171450" indent="-171450">
                        <a:buFont typeface="Arial" pitchFamily="34" charset="0"/>
                        <a:buChar char="•"/>
                      </a:pPr>
                      <a:r>
                        <a:rPr lang="cs-CZ" sz="1600" baseline="0" dirty="0" smtClean="0"/>
                        <a:t>Projednání situace s rodiči</a:t>
                      </a:r>
                    </a:p>
                    <a:p>
                      <a:pPr marL="171450" indent="-171450">
                        <a:buFont typeface="Arial" pitchFamily="34" charset="0"/>
                        <a:buChar char="•"/>
                      </a:pPr>
                      <a:r>
                        <a:rPr lang="cs-CZ" sz="1600" baseline="0" dirty="0" smtClean="0"/>
                        <a:t>Informace OSPOD, pokud dítě školou vnímáno jako ohrožené</a:t>
                      </a:r>
                      <a:endParaRPr lang="cs-CZ" sz="1600" dirty="0"/>
                    </a:p>
                  </a:txBody>
                  <a:tcPr/>
                </a:tc>
                <a:tc>
                  <a:txBody>
                    <a:bodyPr/>
                    <a:lstStyle/>
                    <a:p>
                      <a:pPr marL="171450" indent="-171450">
                        <a:buFont typeface="Arial" pitchFamily="34" charset="0"/>
                        <a:buChar char="•"/>
                      </a:pPr>
                      <a:r>
                        <a:rPr lang="cs-CZ" sz="1600" dirty="0" smtClean="0"/>
                        <a:t>Prošetření situace</a:t>
                      </a:r>
                    </a:p>
                    <a:p>
                      <a:pPr marL="171450" indent="-171450">
                        <a:buFont typeface="Arial" pitchFamily="34" charset="0"/>
                        <a:buChar char="•"/>
                      </a:pPr>
                      <a:r>
                        <a:rPr lang="cs-CZ" sz="1600" dirty="0" smtClean="0"/>
                        <a:t>Základní poradenství</a:t>
                      </a:r>
                    </a:p>
                    <a:p>
                      <a:pPr marL="171450" indent="-171450">
                        <a:buFont typeface="Arial" pitchFamily="34" charset="0"/>
                        <a:buChar char="•"/>
                      </a:pPr>
                      <a:r>
                        <a:rPr lang="cs-CZ" sz="1600" dirty="0" smtClean="0"/>
                        <a:t>Vyhodnocení situace</a:t>
                      </a:r>
                    </a:p>
                    <a:p>
                      <a:pPr marL="171450" indent="-171450">
                        <a:buFont typeface="Arial" pitchFamily="34" charset="0"/>
                        <a:buChar char="•"/>
                      </a:pPr>
                      <a:r>
                        <a:rPr lang="cs-CZ" sz="1600" dirty="0" smtClean="0"/>
                        <a:t>Spolupráce s MP,</a:t>
                      </a:r>
                      <a:r>
                        <a:rPr lang="cs-CZ" sz="1600" baseline="0" dirty="0" smtClean="0"/>
                        <a:t> PČR</a:t>
                      </a:r>
                      <a:endParaRPr lang="cs-CZ" sz="1600" dirty="0"/>
                    </a:p>
                  </a:txBody>
                  <a:tcPr/>
                </a:tc>
              </a:tr>
              <a:tr h="393881">
                <a:tc>
                  <a:txBody>
                    <a:bodyPr/>
                    <a:lstStyle/>
                    <a:p>
                      <a:r>
                        <a:rPr lang="cs-CZ" sz="1600" dirty="0" err="1" smtClean="0"/>
                        <a:t>kyberšikana</a:t>
                      </a:r>
                      <a:endParaRPr lang="cs-CZ" sz="1600" dirty="0"/>
                    </a:p>
                  </a:txBody>
                  <a:tcPr/>
                </a:tc>
                <a:tc>
                  <a:txBody>
                    <a:bodyPr/>
                    <a:lstStyle/>
                    <a:p>
                      <a:pPr marL="171450" indent="-171450">
                        <a:buFont typeface="Arial" pitchFamily="34" charset="0"/>
                        <a:buChar char="•"/>
                      </a:pPr>
                      <a:r>
                        <a:rPr lang="cs-CZ" sz="1600" dirty="0" smtClean="0"/>
                        <a:t>Oznámení PČR</a:t>
                      </a:r>
                    </a:p>
                    <a:p>
                      <a:pPr marL="171450" indent="-171450">
                        <a:buFont typeface="Arial" pitchFamily="34" charset="0"/>
                        <a:buChar char="•"/>
                      </a:pPr>
                      <a:r>
                        <a:rPr lang="cs-CZ" sz="1600" dirty="0" smtClean="0"/>
                        <a:t>Oznámení OSPOD</a:t>
                      </a:r>
                      <a:endParaRPr lang="cs-CZ" sz="1600" dirty="0"/>
                    </a:p>
                  </a:txBody>
                  <a:tcPr/>
                </a:tc>
                <a:tc>
                  <a:txBody>
                    <a:bodyPr/>
                    <a:lstStyle/>
                    <a:p>
                      <a:pPr marL="171450" indent="-171450">
                        <a:buFont typeface="Arial" pitchFamily="34" charset="0"/>
                        <a:buChar char="•"/>
                      </a:pPr>
                      <a:r>
                        <a:rPr lang="cs-CZ" sz="1600" dirty="0" smtClean="0"/>
                        <a:t>Oznámení PČR</a:t>
                      </a:r>
                    </a:p>
                    <a:p>
                      <a:pPr marL="171450" indent="-171450">
                        <a:buFont typeface="Arial" pitchFamily="34" charset="0"/>
                        <a:buChar char="•"/>
                      </a:pPr>
                      <a:r>
                        <a:rPr lang="cs-CZ" sz="1600" dirty="0" smtClean="0"/>
                        <a:t>Spolupráce s PČR</a:t>
                      </a:r>
                    </a:p>
                    <a:p>
                      <a:pPr marL="171450" indent="-171450">
                        <a:buFont typeface="Arial" pitchFamily="34" charset="0"/>
                        <a:buChar char="•"/>
                      </a:pPr>
                      <a:r>
                        <a:rPr lang="cs-CZ" sz="1600" dirty="0" smtClean="0"/>
                        <a:t>Řešení situace s rodinou a dítětem</a:t>
                      </a:r>
                    </a:p>
                    <a:p>
                      <a:pPr marL="171450" indent="-171450">
                        <a:buFont typeface="Arial" pitchFamily="34" charset="0"/>
                        <a:buChar char="•"/>
                      </a:pPr>
                      <a:r>
                        <a:rPr lang="cs-CZ" sz="1600" dirty="0" smtClean="0"/>
                        <a:t>Vyhodnocení situace</a:t>
                      </a:r>
                      <a:endParaRPr lang="cs-CZ" sz="1600" dirty="0"/>
                    </a:p>
                  </a:txBody>
                  <a:tcPr/>
                </a:tc>
              </a:tr>
            </a:tbl>
          </a:graphicData>
        </a:graphic>
      </p:graphicFrame>
    </p:spTree>
    <p:extLst>
      <p:ext uri="{BB962C8B-B14F-4D97-AF65-F5344CB8AC3E}">
        <p14:creationId xmlns:p14="http://schemas.microsoft.com/office/powerpoint/2010/main" val="35018310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0"/>
            <a:ext cx="8229600" cy="980728"/>
          </a:xfrm>
        </p:spPr>
        <p:txBody>
          <a:bodyPr/>
          <a:lstStyle/>
          <a:p>
            <a:r>
              <a:rPr lang="cs-CZ" sz="3600" dirty="0" smtClean="0"/>
              <a:t>Kompetence OSPOD a školy</a:t>
            </a:r>
            <a:endParaRPr lang="cs-CZ" sz="3600" dirty="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1199933676"/>
              </p:ext>
            </p:extLst>
          </p:nvPr>
        </p:nvGraphicFramePr>
        <p:xfrm>
          <a:off x="395536" y="1556792"/>
          <a:ext cx="8229600" cy="4051474"/>
        </p:xfrm>
        <a:graphic>
          <a:graphicData uri="http://schemas.openxmlformats.org/drawingml/2006/table">
            <a:tbl>
              <a:tblPr firstRow="1" bandRow="1">
                <a:tableStyleId>{5C22544A-7EE6-4342-B048-85BDC9FD1C3A}</a:tableStyleId>
              </a:tblPr>
              <a:tblGrid>
                <a:gridCol w="2170584"/>
                <a:gridCol w="3168352"/>
                <a:gridCol w="2890664"/>
              </a:tblGrid>
              <a:tr h="576754">
                <a:tc>
                  <a:txBody>
                    <a:bodyPr/>
                    <a:lstStyle/>
                    <a:p>
                      <a:r>
                        <a:rPr lang="cs-CZ" dirty="0" smtClean="0"/>
                        <a:t>situace</a:t>
                      </a:r>
                      <a:endParaRPr lang="cs-CZ" dirty="0"/>
                    </a:p>
                  </a:txBody>
                  <a:tcPr/>
                </a:tc>
                <a:tc>
                  <a:txBody>
                    <a:bodyPr/>
                    <a:lstStyle/>
                    <a:p>
                      <a:r>
                        <a:rPr lang="cs-CZ" dirty="0" smtClean="0"/>
                        <a:t>Škola - kompetence</a:t>
                      </a:r>
                      <a:endParaRPr lang="cs-CZ" dirty="0"/>
                    </a:p>
                  </a:txBody>
                  <a:tcPr/>
                </a:tc>
                <a:tc>
                  <a:txBody>
                    <a:bodyPr/>
                    <a:lstStyle/>
                    <a:p>
                      <a:r>
                        <a:rPr lang="cs-CZ" dirty="0" smtClean="0"/>
                        <a:t>OSPOD - kompetence</a:t>
                      </a:r>
                      <a:endParaRPr lang="cs-CZ" dirty="0"/>
                    </a:p>
                  </a:txBody>
                  <a:tcPr/>
                </a:tc>
              </a:tr>
              <a:tr h="870313">
                <a:tc>
                  <a:txBody>
                    <a:bodyPr/>
                    <a:lstStyle/>
                    <a:p>
                      <a:r>
                        <a:rPr lang="cs-CZ" sz="1800" b="1" dirty="0" smtClean="0">
                          <a:solidFill>
                            <a:srgbClr val="FF0000"/>
                          </a:solidFill>
                        </a:rPr>
                        <a:t>Syndrom CAN/DN</a:t>
                      </a:r>
                      <a:endParaRPr lang="cs-CZ" sz="1800" b="1" dirty="0">
                        <a:solidFill>
                          <a:srgbClr val="FF0000"/>
                        </a:solidFill>
                      </a:endParaRPr>
                    </a:p>
                  </a:txBody>
                  <a:tcPr/>
                </a:tc>
                <a:tc>
                  <a:txBody>
                    <a:bodyPr/>
                    <a:lstStyle/>
                    <a:p>
                      <a:r>
                        <a:rPr lang="cs-CZ" sz="1800" b="1" dirty="0" smtClean="0">
                          <a:solidFill>
                            <a:srgbClr val="FF0000"/>
                          </a:solidFill>
                        </a:rPr>
                        <a:t>Oznamovací povinnost vůči PČR. Není doporučeno vlastní hloubkové</a:t>
                      </a:r>
                      <a:r>
                        <a:rPr lang="cs-CZ" sz="1800" b="1" baseline="0" dirty="0" smtClean="0">
                          <a:solidFill>
                            <a:srgbClr val="FF0000"/>
                          </a:solidFill>
                        </a:rPr>
                        <a:t> šetření</a:t>
                      </a:r>
                      <a:endParaRPr lang="cs-CZ" sz="1800" b="1" dirty="0">
                        <a:solidFill>
                          <a:srgbClr val="FF0000"/>
                        </a:solidFill>
                      </a:endParaRPr>
                    </a:p>
                  </a:txBody>
                  <a:tcPr/>
                </a:tc>
                <a:tc>
                  <a:txBody>
                    <a:bodyPr/>
                    <a:lstStyle/>
                    <a:p>
                      <a:r>
                        <a:rPr lang="cs-CZ" sz="1800" b="1" dirty="0" smtClean="0">
                          <a:solidFill>
                            <a:srgbClr val="FF0000"/>
                          </a:solidFill>
                        </a:rPr>
                        <a:t>Povinnost prošetření situace.</a:t>
                      </a:r>
                      <a:r>
                        <a:rPr lang="cs-CZ" sz="1800" b="1" baseline="0" dirty="0" smtClean="0">
                          <a:solidFill>
                            <a:srgbClr val="FF0000"/>
                          </a:solidFill>
                        </a:rPr>
                        <a:t> V případě akutního ohrožení přijetí opatření na ochranu.</a:t>
                      </a:r>
                      <a:endParaRPr lang="cs-CZ" sz="1800" b="1" dirty="0">
                        <a:solidFill>
                          <a:srgbClr val="FF0000"/>
                        </a:solidFill>
                      </a:endParaRPr>
                    </a:p>
                  </a:txBody>
                  <a:tcPr/>
                </a:tc>
              </a:tr>
              <a:tr h="1505260">
                <a:tc>
                  <a:txBody>
                    <a:bodyPr/>
                    <a:lstStyle/>
                    <a:p>
                      <a:r>
                        <a:rPr lang="cs-CZ" sz="1800" dirty="0" smtClean="0"/>
                        <a:t>Zjištění možného týrání/zneužívání/DN</a:t>
                      </a:r>
                      <a:endParaRPr lang="cs-CZ" sz="1800" dirty="0"/>
                    </a:p>
                  </a:txBody>
                  <a:tcPr/>
                </a:tc>
                <a:tc>
                  <a:txBody>
                    <a:bodyPr/>
                    <a:lstStyle/>
                    <a:p>
                      <a:pPr marL="171450" indent="-171450">
                        <a:buFont typeface="Arial" pitchFamily="34" charset="0"/>
                        <a:buChar char="•"/>
                      </a:pPr>
                      <a:r>
                        <a:rPr lang="cs-CZ" sz="1800" dirty="0" smtClean="0"/>
                        <a:t>Bezodkladné oznámení PČR (nedoporučuje</a:t>
                      </a:r>
                      <a:r>
                        <a:rPr lang="cs-CZ" sz="1800" baseline="0" dirty="0" smtClean="0"/>
                        <a:t> se vlastní šetření)</a:t>
                      </a:r>
                    </a:p>
                    <a:p>
                      <a:pPr marL="171450" indent="-171450">
                        <a:buFont typeface="Arial" pitchFamily="34" charset="0"/>
                        <a:buChar char="•"/>
                      </a:pPr>
                      <a:r>
                        <a:rPr lang="cs-CZ" sz="1800" baseline="0" dirty="0" smtClean="0"/>
                        <a:t>Nastavení spolupráce s OSPOD</a:t>
                      </a:r>
                      <a:endParaRPr lang="cs-CZ" sz="1800" dirty="0"/>
                    </a:p>
                  </a:txBody>
                  <a:tcPr/>
                </a:tc>
                <a:tc>
                  <a:txBody>
                    <a:bodyPr/>
                    <a:lstStyle/>
                    <a:p>
                      <a:pPr marL="171450" indent="-171450">
                        <a:buFont typeface="Arial" pitchFamily="34" charset="0"/>
                        <a:buChar char="•"/>
                      </a:pPr>
                      <a:r>
                        <a:rPr lang="cs-CZ" sz="1800" dirty="0" smtClean="0"/>
                        <a:t>Prošetření situace s ohledem na citlivost/okamžitý postup</a:t>
                      </a:r>
                    </a:p>
                    <a:p>
                      <a:pPr marL="171450" indent="-171450">
                        <a:buFont typeface="Arial" pitchFamily="34" charset="0"/>
                        <a:buChar char="•"/>
                      </a:pPr>
                      <a:r>
                        <a:rPr lang="cs-CZ" sz="1800" dirty="0" smtClean="0"/>
                        <a:t>Vyhodnocení situace</a:t>
                      </a:r>
                    </a:p>
                    <a:p>
                      <a:pPr marL="171450" indent="-171450">
                        <a:buFont typeface="Arial" pitchFamily="34" charset="0"/>
                        <a:buChar char="•"/>
                      </a:pPr>
                      <a:r>
                        <a:rPr lang="cs-CZ" sz="1800" dirty="0" smtClean="0"/>
                        <a:t>V</a:t>
                      </a:r>
                      <a:r>
                        <a:rPr lang="cs-CZ" sz="1800" baseline="0" dirty="0" smtClean="0"/>
                        <a:t> případě ohrožení zdraví nezletilého zajištění ochrany </a:t>
                      </a:r>
                      <a:endParaRPr lang="cs-CZ" sz="1800" dirty="0"/>
                    </a:p>
                  </a:txBody>
                  <a:tcPr/>
                </a:tc>
              </a:tr>
            </a:tbl>
          </a:graphicData>
        </a:graphic>
      </p:graphicFrame>
    </p:spTree>
    <p:extLst>
      <p:ext uri="{BB962C8B-B14F-4D97-AF65-F5344CB8AC3E}">
        <p14:creationId xmlns:p14="http://schemas.microsoft.com/office/powerpoint/2010/main" val="160575180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0"/>
            <a:ext cx="8229600" cy="980728"/>
          </a:xfrm>
        </p:spPr>
        <p:txBody>
          <a:bodyPr/>
          <a:lstStyle/>
          <a:p>
            <a:r>
              <a:rPr lang="cs-CZ" sz="3600" dirty="0" smtClean="0"/>
              <a:t>Kompetence OSPOD a školy</a:t>
            </a:r>
            <a:endParaRPr lang="cs-CZ" sz="3600" dirty="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3399269921"/>
              </p:ext>
            </p:extLst>
          </p:nvPr>
        </p:nvGraphicFramePr>
        <p:xfrm>
          <a:off x="395536" y="1124744"/>
          <a:ext cx="8229600" cy="5057321"/>
        </p:xfrm>
        <a:graphic>
          <a:graphicData uri="http://schemas.openxmlformats.org/drawingml/2006/table">
            <a:tbl>
              <a:tblPr firstRow="1" bandRow="1">
                <a:tableStyleId>{5C22544A-7EE6-4342-B048-85BDC9FD1C3A}</a:tableStyleId>
              </a:tblPr>
              <a:tblGrid>
                <a:gridCol w="2170584"/>
                <a:gridCol w="3168352"/>
                <a:gridCol w="2890664"/>
              </a:tblGrid>
              <a:tr h="393881">
                <a:tc>
                  <a:txBody>
                    <a:bodyPr/>
                    <a:lstStyle/>
                    <a:p>
                      <a:r>
                        <a:rPr lang="cs-CZ" dirty="0" smtClean="0"/>
                        <a:t>situace</a:t>
                      </a:r>
                      <a:endParaRPr lang="cs-CZ" dirty="0"/>
                    </a:p>
                  </a:txBody>
                  <a:tcPr/>
                </a:tc>
                <a:tc>
                  <a:txBody>
                    <a:bodyPr/>
                    <a:lstStyle/>
                    <a:p>
                      <a:r>
                        <a:rPr lang="cs-CZ" dirty="0" smtClean="0"/>
                        <a:t>Škola - kompetence</a:t>
                      </a:r>
                      <a:endParaRPr lang="cs-CZ" dirty="0"/>
                    </a:p>
                  </a:txBody>
                  <a:tcPr/>
                </a:tc>
                <a:tc>
                  <a:txBody>
                    <a:bodyPr/>
                    <a:lstStyle/>
                    <a:p>
                      <a:r>
                        <a:rPr lang="cs-CZ" dirty="0" smtClean="0"/>
                        <a:t>OSPOD - kompetence</a:t>
                      </a:r>
                      <a:endParaRPr lang="cs-CZ" dirty="0"/>
                    </a:p>
                  </a:txBody>
                  <a:tcPr/>
                </a:tc>
              </a:tr>
              <a:tr h="542222">
                <a:tc>
                  <a:txBody>
                    <a:bodyPr/>
                    <a:lstStyle/>
                    <a:p>
                      <a:r>
                        <a:rPr lang="cs-CZ" sz="1600" b="1" dirty="0" smtClean="0">
                          <a:solidFill>
                            <a:srgbClr val="FF0000"/>
                          </a:solidFill>
                        </a:rPr>
                        <a:t>Protiprávní jednání</a:t>
                      </a:r>
                      <a:endParaRPr lang="cs-CZ" sz="1600" b="1" dirty="0">
                        <a:solidFill>
                          <a:srgbClr val="FF0000"/>
                        </a:solidFill>
                      </a:endParaRPr>
                    </a:p>
                  </a:txBody>
                  <a:tcPr/>
                </a:tc>
                <a:tc>
                  <a:txBody>
                    <a:bodyPr/>
                    <a:lstStyle/>
                    <a:p>
                      <a:r>
                        <a:rPr lang="cs-CZ" sz="1600" b="1" dirty="0" smtClean="0">
                          <a:solidFill>
                            <a:srgbClr val="FF0000"/>
                          </a:solidFill>
                        </a:rPr>
                        <a:t>Princip zamezení dvojího</a:t>
                      </a:r>
                      <a:r>
                        <a:rPr lang="cs-CZ" sz="1600" b="1" baseline="0" dirty="0" smtClean="0">
                          <a:solidFill>
                            <a:srgbClr val="FF0000"/>
                          </a:solidFill>
                        </a:rPr>
                        <a:t> trestání. Spolupráce s PČR</a:t>
                      </a:r>
                      <a:endParaRPr lang="cs-CZ" sz="1600" b="1" dirty="0">
                        <a:solidFill>
                          <a:srgbClr val="FF0000"/>
                        </a:solidFill>
                      </a:endParaRPr>
                    </a:p>
                  </a:txBody>
                  <a:tcPr/>
                </a:tc>
                <a:tc>
                  <a:txBody>
                    <a:bodyPr/>
                    <a:lstStyle/>
                    <a:p>
                      <a:r>
                        <a:rPr lang="cs-CZ" sz="1600" b="1" dirty="0" smtClean="0">
                          <a:solidFill>
                            <a:srgbClr val="FF0000"/>
                          </a:solidFill>
                        </a:rPr>
                        <a:t>OSPOD účastníkem</a:t>
                      </a:r>
                      <a:r>
                        <a:rPr lang="cs-CZ" sz="1600" b="1" baseline="0" dirty="0" smtClean="0">
                          <a:solidFill>
                            <a:srgbClr val="FF0000"/>
                          </a:solidFill>
                        </a:rPr>
                        <a:t> trestního řízení – spolupráce s dítětem a rodinou</a:t>
                      </a:r>
                      <a:endParaRPr lang="cs-CZ" sz="1600" b="1" dirty="0">
                        <a:solidFill>
                          <a:srgbClr val="FF0000"/>
                        </a:solidFill>
                      </a:endParaRPr>
                    </a:p>
                  </a:txBody>
                  <a:tcPr/>
                </a:tc>
              </a:tr>
              <a:tr h="792089">
                <a:tc>
                  <a:txBody>
                    <a:bodyPr/>
                    <a:lstStyle/>
                    <a:p>
                      <a:r>
                        <a:rPr lang="cs-CZ" sz="1600" dirty="0" smtClean="0"/>
                        <a:t>Spáchání protiprávního jednání na půdě školy</a:t>
                      </a:r>
                      <a:endParaRPr lang="cs-CZ" sz="1600" dirty="0"/>
                    </a:p>
                  </a:txBody>
                  <a:tcPr/>
                </a:tc>
                <a:tc>
                  <a:txBody>
                    <a:bodyPr/>
                    <a:lstStyle/>
                    <a:p>
                      <a:pPr marL="171450" indent="-171450">
                        <a:buFont typeface="Arial" pitchFamily="34" charset="0"/>
                        <a:buChar char="•"/>
                      </a:pPr>
                      <a:r>
                        <a:rPr lang="cs-CZ" sz="1600" dirty="0" smtClean="0"/>
                        <a:t>Řešení situace s rodiči a dítětem</a:t>
                      </a:r>
                    </a:p>
                    <a:p>
                      <a:pPr marL="171450" indent="-171450">
                        <a:buFont typeface="Arial" pitchFamily="34" charset="0"/>
                        <a:buChar char="•"/>
                      </a:pPr>
                      <a:r>
                        <a:rPr lang="cs-CZ" sz="1600" dirty="0" smtClean="0"/>
                        <a:t>Oznámení PČR</a:t>
                      </a:r>
                    </a:p>
                    <a:p>
                      <a:pPr marL="171450" indent="-171450">
                        <a:buFont typeface="Arial" pitchFamily="34" charset="0"/>
                        <a:buChar char="•"/>
                      </a:pPr>
                      <a:r>
                        <a:rPr lang="cs-CZ" sz="1600" dirty="0" smtClean="0"/>
                        <a:t>Informace OSPOD</a:t>
                      </a:r>
                      <a:endParaRPr lang="cs-CZ" sz="1600" dirty="0"/>
                    </a:p>
                  </a:txBody>
                  <a:tcPr/>
                </a:tc>
                <a:tc>
                  <a:txBody>
                    <a:bodyPr/>
                    <a:lstStyle/>
                    <a:p>
                      <a:pPr marL="171450" indent="-171450">
                        <a:buFont typeface="Arial" pitchFamily="34" charset="0"/>
                        <a:buChar char="•"/>
                      </a:pPr>
                      <a:r>
                        <a:rPr lang="cs-CZ" sz="1600" dirty="0" smtClean="0"/>
                        <a:t>Spolupráce</a:t>
                      </a:r>
                      <a:r>
                        <a:rPr lang="cs-CZ" sz="1600" baseline="0" dirty="0" smtClean="0"/>
                        <a:t> s PČR</a:t>
                      </a:r>
                    </a:p>
                    <a:p>
                      <a:pPr marL="171450" indent="-171450">
                        <a:buFont typeface="Arial" pitchFamily="34" charset="0"/>
                        <a:buChar char="•"/>
                      </a:pPr>
                      <a:r>
                        <a:rPr lang="cs-CZ" sz="1600" baseline="0" dirty="0" smtClean="0"/>
                        <a:t>Spolupráce s rodinou v rámci řízení</a:t>
                      </a:r>
                      <a:endParaRPr lang="cs-CZ" sz="1600" dirty="0"/>
                    </a:p>
                  </a:txBody>
                  <a:tcPr/>
                </a:tc>
              </a:tr>
              <a:tr h="1512168">
                <a:tc>
                  <a:txBody>
                    <a:bodyPr/>
                    <a:lstStyle/>
                    <a:p>
                      <a:r>
                        <a:rPr lang="cs-CZ" sz="1600" dirty="0" smtClean="0"/>
                        <a:t>Opakované protiprávní jednání na půdě školy, které nedosahuje TČ</a:t>
                      </a:r>
                      <a:endParaRPr lang="cs-CZ" sz="1600" dirty="0"/>
                    </a:p>
                  </a:txBody>
                  <a:tcPr/>
                </a:tc>
                <a:tc>
                  <a:txBody>
                    <a:bodyPr/>
                    <a:lstStyle/>
                    <a:p>
                      <a:pPr marL="171450" indent="-171450">
                        <a:buFont typeface="Arial" pitchFamily="34" charset="0"/>
                        <a:buChar char="•"/>
                      </a:pPr>
                      <a:r>
                        <a:rPr lang="cs-CZ" sz="1600" dirty="0" smtClean="0"/>
                        <a:t>Výchovná opatření dle školního řádu</a:t>
                      </a:r>
                    </a:p>
                    <a:p>
                      <a:pPr marL="171450" indent="-171450">
                        <a:buFont typeface="Arial" pitchFamily="34" charset="0"/>
                        <a:buChar char="•"/>
                      </a:pPr>
                      <a:r>
                        <a:rPr lang="cs-CZ" sz="1600" dirty="0" smtClean="0"/>
                        <a:t>Pozvání rodiče</a:t>
                      </a:r>
                    </a:p>
                    <a:p>
                      <a:pPr marL="171450" indent="-171450">
                        <a:buFont typeface="Arial" pitchFamily="34" charset="0"/>
                        <a:buChar char="•"/>
                      </a:pPr>
                      <a:r>
                        <a:rPr lang="cs-CZ" sz="1600" dirty="0" smtClean="0"/>
                        <a:t>Projednání situace s rodiči a dítětem</a:t>
                      </a:r>
                    </a:p>
                    <a:p>
                      <a:pPr marL="171450" indent="-171450">
                        <a:buFont typeface="Arial" pitchFamily="34" charset="0"/>
                        <a:buChar char="•"/>
                      </a:pPr>
                      <a:r>
                        <a:rPr lang="cs-CZ" sz="1600" dirty="0" smtClean="0"/>
                        <a:t>Svolání výchovné </a:t>
                      </a:r>
                      <a:r>
                        <a:rPr lang="cs-CZ" sz="1600" baseline="0" dirty="0" smtClean="0"/>
                        <a:t> komise (za účasti OSPOD)</a:t>
                      </a:r>
                    </a:p>
                    <a:p>
                      <a:pPr marL="171450" indent="-171450">
                        <a:buFont typeface="Arial" pitchFamily="34" charset="0"/>
                        <a:buChar char="•"/>
                      </a:pPr>
                      <a:r>
                        <a:rPr lang="cs-CZ" sz="1600" baseline="0" dirty="0" smtClean="0"/>
                        <a:t>Sdělení OSPOD s konkrétními kroky, které škola učinila a jaká opatření přijala (pokud rodiče odmítají situaci řešit)</a:t>
                      </a:r>
                      <a:endParaRPr lang="cs-CZ" sz="1600" dirty="0"/>
                    </a:p>
                  </a:txBody>
                  <a:tcPr/>
                </a:tc>
                <a:tc>
                  <a:txBody>
                    <a:bodyPr/>
                    <a:lstStyle/>
                    <a:p>
                      <a:pPr marL="171450" indent="-171450">
                        <a:buFont typeface="Arial" pitchFamily="34" charset="0"/>
                        <a:buChar char="•"/>
                      </a:pPr>
                      <a:r>
                        <a:rPr lang="cs-CZ" sz="1600" dirty="0" smtClean="0"/>
                        <a:t>Zjištění, zda škola vyčerpala možnosti řešení situace</a:t>
                      </a:r>
                    </a:p>
                    <a:p>
                      <a:pPr marL="171450" indent="-171450">
                        <a:buFont typeface="Arial" pitchFamily="34" charset="0"/>
                        <a:buChar char="•"/>
                      </a:pPr>
                      <a:r>
                        <a:rPr lang="cs-CZ" sz="1600" dirty="0" smtClean="0"/>
                        <a:t>Základní poradenství</a:t>
                      </a:r>
                    </a:p>
                    <a:p>
                      <a:pPr marL="171450" indent="-171450">
                        <a:buFont typeface="Arial" pitchFamily="34" charset="0"/>
                        <a:buChar char="•"/>
                      </a:pPr>
                      <a:r>
                        <a:rPr lang="cs-CZ" sz="1600" dirty="0" smtClean="0"/>
                        <a:t>Vyhodnocení situace</a:t>
                      </a:r>
                    </a:p>
                    <a:p>
                      <a:pPr marL="171450" indent="-171450">
                        <a:buFont typeface="Arial" pitchFamily="34" charset="0"/>
                        <a:buChar char="•"/>
                      </a:pPr>
                      <a:r>
                        <a:rPr lang="cs-CZ" sz="1600" dirty="0" smtClean="0"/>
                        <a:t>Pokud ohrožené dítě – zpracování</a:t>
                      </a:r>
                      <a:r>
                        <a:rPr lang="cs-CZ" sz="1600" baseline="0" dirty="0" smtClean="0"/>
                        <a:t> OSPOD</a:t>
                      </a:r>
                      <a:endParaRPr lang="cs-CZ" sz="1600" dirty="0"/>
                    </a:p>
                  </a:txBody>
                  <a:tcPr/>
                </a:tc>
              </a:tr>
            </a:tbl>
          </a:graphicData>
        </a:graphic>
      </p:graphicFrame>
    </p:spTree>
    <p:extLst>
      <p:ext uri="{BB962C8B-B14F-4D97-AF65-F5344CB8AC3E}">
        <p14:creationId xmlns:p14="http://schemas.microsoft.com/office/powerpoint/2010/main" val="300779136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0"/>
            <a:ext cx="8229600" cy="980728"/>
          </a:xfrm>
        </p:spPr>
        <p:txBody>
          <a:bodyPr/>
          <a:lstStyle/>
          <a:p>
            <a:r>
              <a:rPr lang="cs-CZ" sz="3600" dirty="0" smtClean="0"/>
              <a:t>Kompetence OSPOD a školy</a:t>
            </a:r>
            <a:endParaRPr lang="cs-CZ" sz="3600" dirty="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305913749"/>
              </p:ext>
            </p:extLst>
          </p:nvPr>
        </p:nvGraphicFramePr>
        <p:xfrm>
          <a:off x="457200" y="1196753"/>
          <a:ext cx="8229600" cy="4904921"/>
        </p:xfrm>
        <a:graphic>
          <a:graphicData uri="http://schemas.openxmlformats.org/drawingml/2006/table">
            <a:tbl>
              <a:tblPr firstRow="1" bandRow="1">
                <a:tableStyleId>{5C22544A-7EE6-4342-B048-85BDC9FD1C3A}</a:tableStyleId>
              </a:tblPr>
              <a:tblGrid>
                <a:gridCol w="2170584"/>
                <a:gridCol w="3168352"/>
                <a:gridCol w="2890664"/>
              </a:tblGrid>
              <a:tr h="393881">
                <a:tc>
                  <a:txBody>
                    <a:bodyPr/>
                    <a:lstStyle/>
                    <a:p>
                      <a:r>
                        <a:rPr lang="cs-CZ" dirty="0" smtClean="0"/>
                        <a:t>situace</a:t>
                      </a:r>
                      <a:endParaRPr lang="cs-CZ" dirty="0"/>
                    </a:p>
                  </a:txBody>
                  <a:tcPr/>
                </a:tc>
                <a:tc>
                  <a:txBody>
                    <a:bodyPr/>
                    <a:lstStyle/>
                    <a:p>
                      <a:r>
                        <a:rPr lang="cs-CZ" dirty="0" smtClean="0"/>
                        <a:t>Škola - kompetence</a:t>
                      </a:r>
                      <a:endParaRPr lang="cs-CZ" dirty="0"/>
                    </a:p>
                  </a:txBody>
                  <a:tcPr/>
                </a:tc>
                <a:tc>
                  <a:txBody>
                    <a:bodyPr/>
                    <a:lstStyle/>
                    <a:p>
                      <a:r>
                        <a:rPr lang="cs-CZ" dirty="0" smtClean="0"/>
                        <a:t>OSPOD - kompetence</a:t>
                      </a:r>
                      <a:endParaRPr lang="cs-CZ" dirty="0"/>
                    </a:p>
                  </a:txBody>
                  <a:tcPr/>
                </a:tc>
              </a:tr>
              <a:tr h="542222">
                <a:tc>
                  <a:txBody>
                    <a:bodyPr/>
                    <a:lstStyle/>
                    <a:p>
                      <a:r>
                        <a:rPr lang="cs-CZ" sz="1600" b="1" dirty="0" smtClean="0">
                          <a:solidFill>
                            <a:srgbClr val="FF0000"/>
                          </a:solidFill>
                        </a:rPr>
                        <a:t>Rozvodové spory, konflikty mezi rodiči</a:t>
                      </a:r>
                      <a:endParaRPr lang="cs-CZ" sz="1600" b="1" dirty="0">
                        <a:solidFill>
                          <a:srgbClr val="FF0000"/>
                        </a:solidFill>
                      </a:endParaRPr>
                    </a:p>
                  </a:txBody>
                  <a:tcPr/>
                </a:tc>
                <a:tc>
                  <a:txBody>
                    <a:bodyPr/>
                    <a:lstStyle/>
                    <a:p>
                      <a:r>
                        <a:rPr lang="cs-CZ" sz="1600" b="1" dirty="0" smtClean="0">
                          <a:solidFill>
                            <a:srgbClr val="FF0000"/>
                          </a:solidFill>
                        </a:rPr>
                        <a:t>Právo školy na informace o rozhodnutí</a:t>
                      </a:r>
                      <a:r>
                        <a:rPr lang="cs-CZ" sz="1600" b="1" baseline="0" dirty="0" smtClean="0">
                          <a:solidFill>
                            <a:srgbClr val="FF0000"/>
                          </a:solidFill>
                        </a:rPr>
                        <a:t> soudu</a:t>
                      </a:r>
                      <a:endParaRPr lang="cs-CZ" sz="1600" b="1" dirty="0">
                        <a:solidFill>
                          <a:srgbClr val="FF0000"/>
                        </a:solidFill>
                      </a:endParaRPr>
                    </a:p>
                  </a:txBody>
                  <a:tcPr/>
                </a:tc>
                <a:tc>
                  <a:txBody>
                    <a:bodyPr/>
                    <a:lstStyle/>
                    <a:p>
                      <a:r>
                        <a:rPr lang="cs-CZ" sz="1600" b="1" dirty="0" smtClean="0">
                          <a:solidFill>
                            <a:srgbClr val="FF0000"/>
                          </a:solidFill>
                        </a:rPr>
                        <a:t>Rozvodové spory primárně rodičovská odpovědnost</a:t>
                      </a:r>
                      <a:endParaRPr lang="cs-CZ" sz="1600" b="1" dirty="0">
                        <a:solidFill>
                          <a:srgbClr val="FF0000"/>
                        </a:solidFill>
                      </a:endParaRPr>
                    </a:p>
                  </a:txBody>
                  <a:tcPr/>
                </a:tc>
              </a:tr>
              <a:tr h="720080">
                <a:tc>
                  <a:txBody>
                    <a:bodyPr/>
                    <a:lstStyle/>
                    <a:p>
                      <a:r>
                        <a:rPr lang="cs-CZ" sz="1600" dirty="0" smtClean="0"/>
                        <a:t>Rozvodové spory</a:t>
                      </a:r>
                      <a:endParaRPr lang="cs-CZ" sz="1600" dirty="0"/>
                    </a:p>
                  </a:txBody>
                  <a:tcPr/>
                </a:tc>
                <a:tc>
                  <a:txBody>
                    <a:bodyPr/>
                    <a:lstStyle/>
                    <a:p>
                      <a:pPr marL="171450" indent="-171450">
                        <a:buFont typeface="Arial" pitchFamily="34" charset="0"/>
                        <a:buChar char="•"/>
                      </a:pPr>
                      <a:r>
                        <a:rPr lang="cs-CZ" sz="1600" dirty="0" smtClean="0"/>
                        <a:t>Pravomocné</a:t>
                      </a:r>
                      <a:r>
                        <a:rPr lang="cs-CZ" sz="1600" baseline="0" dirty="0" smtClean="0"/>
                        <a:t> rozhodnutí soudu</a:t>
                      </a:r>
                    </a:p>
                    <a:p>
                      <a:pPr marL="171450" indent="-171450">
                        <a:buFont typeface="Arial" pitchFamily="34" charset="0"/>
                        <a:buChar char="•"/>
                      </a:pPr>
                      <a:r>
                        <a:rPr lang="cs-CZ" sz="1600" baseline="0" dirty="0" smtClean="0"/>
                        <a:t>Právo rodičů na informace o dítěti</a:t>
                      </a:r>
                    </a:p>
                    <a:p>
                      <a:pPr marL="171450" indent="-171450">
                        <a:buFont typeface="Arial" pitchFamily="34" charset="0"/>
                        <a:buChar char="•"/>
                      </a:pPr>
                      <a:r>
                        <a:rPr lang="cs-CZ" sz="1600" baseline="0" dirty="0" smtClean="0"/>
                        <a:t>Odkázání na OSPOD/soud</a:t>
                      </a:r>
                      <a:endParaRPr lang="cs-CZ" sz="1600" dirty="0"/>
                    </a:p>
                  </a:txBody>
                  <a:tcPr/>
                </a:tc>
                <a:tc>
                  <a:txBody>
                    <a:bodyPr/>
                    <a:lstStyle/>
                    <a:p>
                      <a:pPr marL="171450" indent="-171450">
                        <a:buFont typeface="Arial" pitchFamily="34" charset="0"/>
                        <a:buChar char="•"/>
                      </a:pPr>
                      <a:r>
                        <a:rPr lang="cs-CZ" sz="1600" dirty="0" smtClean="0"/>
                        <a:t>Základní poradenství, poučení o rodičovské odpovědnosti</a:t>
                      </a:r>
                    </a:p>
                    <a:p>
                      <a:pPr marL="171450" indent="-171450">
                        <a:buFont typeface="Arial" pitchFamily="34" charset="0"/>
                        <a:buChar char="•"/>
                      </a:pPr>
                      <a:r>
                        <a:rPr lang="cs-CZ" sz="1600" dirty="0" smtClean="0"/>
                        <a:t>Vyhodnocení situace</a:t>
                      </a:r>
                      <a:endParaRPr lang="cs-CZ" sz="1600" dirty="0"/>
                    </a:p>
                  </a:txBody>
                  <a:tcPr/>
                </a:tc>
              </a:tr>
              <a:tr h="393881">
                <a:tc>
                  <a:txBody>
                    <a:bodyPr/>
                    <a:lstStyle/>
                    <a:p>
                      <a:r>
                        <a:rPr lang="cs-CZ" sz="1600" dirty="0" smtClean="0"/>
                        <a:t>Vykázání</a:t>
                      </a:r>
                      <a:endParaRPr lang="cs-CZ" sz="1600" dirty="0"/>
                    </a:p>
                  </a:txBody>
                  <a:tcPr/>
                </a:tc>
                <a:tc>
                  <a:txBody>
                    <a:bodyPr/>
                    <a:lstStyle/>
                    <a:p>
                      <a:pPr marL="171450" indent="-171450">
                        <a:buFont typeface="Arial" pitchFamily="34" charset="0"/>
                        <a:buChar char="•"/>
                      </a:pPr>
                      <a:r>
                        <a:rPr lang="cs-CZ" sz="1600" dirty="0" smtClean="0"/>
                        <a:t>Obsah usnesení o vykázání</a:t>
                      </a:r>
                    </a:p>
                    <a:p>
                      <a:pPr marL="171450" indent="-171450">
                        <a:buFont typeface="Arial" pitchFamily="34" charset="0"/>
                        <a:buChar char="•"/>
                      </a:pPr>
                      <a:r>
                        <a:rPr lang="cs-CZ" sz="1600" dirty="0" smtClean="0"/>
                        <a:t>Dítě</a:t>
                      </a:r>
                      <a:r>
                        <a:rPr lang="cs-CZ" sz="1600" baseline="0" dirty="0" smtClean="0"/>
                        <a:t> uvedeno jako oběť – zamezení kontaktu s dítětem</a:t>
                      </a:r>
                    </a:p>
                    <a:p>
                      <a:pPr marL="171450" indent="-171450">
                        <a:buFont typeface="Arial" pitchFamily="34" charset="0"/>
                        <a:buChar char="•"/>
                      </a:pPr>
                      <a:r>
                        <a:rPr lang="cs-CZ" sz="1600" baseline="0" dirty="0" smtClean="0"/>
                        <a:t>Snaha rodiče o kontakt – volání PČR a informace OSPOD</a:t>
                      </a:r>
                      <a:endParaRPr lang="cs-CZ" sz="1600" dirty="0"/>
                    </a:p>
                  </a:txBody>
                  <a:tcPr/>
                </a:tc>
                <a:tc>
                  <a:txBody>
                    <a:bodyPr/>
                    <a:lstStyle/>
                    <a:p>
                      <a:pPr marL="171450" indent="-171450">
                        <a:buFont typeface="Arial" pitchFamily="34" charset="0"/>
                        <a:buChar char="•"/>
                      </a:pPr>
                      <a:r>
                        <a:rPr lang="cs-CZ" sz="1600" dirty="0" smtClean="0"/>
                        <a:t>Spolupráce</a:t>
                      </a:r>
                      <a:r>
                        <a:rPr lang="cs-CZ" sz="1600" baseline="0" dirty="0" smtClean="0"/>
                        <a:t> s PČR</a:t>
                      </a:r>
                    </a:p>
                    <a:p>
                      <a:pPr marL="171450" indent="-171450">
                        <a:buFont typeface="Arial" pitchFamily="34" charset="0"/>
                        <a:buChar char="•"/>
                      </a:pPr>
                      <a:r>
                        <a:rPr lang="cs-CZ" sz="1600" baseline="0" dirty="0" smtClean="0"/>
                        <a:t>Vyhodnocení dítěte jako ohroženého</a:t>
                      </a:r>
                      <a:endParaRPr lang="cs-CZ" sz="1600" dirty="0"/>
                    </a:p>
                  </a:txBody>
                  <a:tcPr/>
                </a:tc>
              </a:tr>
              <a:tr h="393881">
                <a:tc>
                  <a:txBody>
                    <a:bodyPr/>
                    <a:lstStyle/>
                    <a:p>
                      <a:r>
                        <a:rPr lang="cs-CZ" sz="1600" dirty="0" smtClean="0"/>
                        <a:t>Konfliktní</a:t>
                      </a:r>
                      <a:r>
                        <a:rPr lang="cs-CZ" sz="1600" baseline="0" dirty="0" smtClean="0"/>
                        <a:t> prostředí v rodině</a:t>
                      </a:r>
                      <a:endParaRPr lang="cs-CZ" sz="1600" dirty="0"/>
                    </a:p>
                  </a:txBody>
                  <a:tcPr/>
                </a:tc>
                <a:tc>
                  <a:txBody>
                    <a:bodyPr/>
                    <a:lstStyle/>
                    <a:p>
                      <a:pPr marL="171450" indent="-171450">
                        <a:buFont typeface="Arial" pitchFamily="34" charset="0"/>
                        <a:buChar char="•"/>
                      </a:pPr>
                      <a:r>
                        <a:rPr lang="cs-CZ" sz="1600" dirty="0" smtClean="0"/>
                        <a:t>Projednání situace s rodiči</a:t>
                      </a:r>
                    </a:p>
                    <a:p>
                      <a:pPr marL="171450" indent="-171450">
                        <a:buFont typeface="Arial" pitchFamily="34" charset="0"/>
                        <a:buChar char="•"/>
                      </a:pPr>
                      <a:r>
                        <a:rPr lang="cs-CZ" sz="1600" dirty="0" smtClean="0"/>
                        <a:t>Informování OSPOD (pokud dlouhodobost, intenzita)</a:t>
                      </a:r>
                      <a:endParaRPr lang="cs-CZ" sz="1600" dirty="0"/>
                    </a:p>
                  </a:txBody>
                  <a:tcPr/>
                </a:tc>
                <a:tc>
                  <a:txBody>
                    <a:bodyPr/>
                    <a:lstStyle/>
                    <a:p>
                      <a:pPr marL="171450" indent="-171450">
                        <a:buFont typeface="Arial" pitchFamily="34" charset="0"/>
                        <a:buChar char="•"/>
                      </a:pPr>
                      <a:r>
                        <a:rPr lang="cs-CZ" sz="1600" dirty="0" smtClean="0"/>
                        <a:t>Prošetření situace</a:t>
                      </a:r>
                    </a:p>
                    <a:p>
                      <a:pPr marL="171450" indent="-171450">
                        <a:buFont typeface="Arial" pitchFamily="34" charset="0"/>
                        <a:buChar char="•"/>
                      </a:pPr>
                      <a:r>
                        <a:rPr lang="cs-CZ" sz="1600" dirty="0" smtClean="0"/>
                        <a:t>Základní poradenství, poučení o rodičovské odpovědnosti</a:t>
                      </a:r>
                    </a:p>
                    <a:p>
                      <a:pPr marL="171450" indent="-171450">
                        <a:buFont typeface="Arial" pitchFamily="34" charset="0"/>
                        <a:buChar char="•"/>
                      </a:pPr>
                      <a:r>
                        <a:rPr lang="cs-CZ" sz="1600" dirty="0" smtClean="0"/>
                        <a:t>Vyhodnocení situace</a:t>
                      </a:r>
                      <a:endParaRPr lang="cs-CZ" sz="1600" dirty="0"/>
                    </a:p>
                  </a:txBody>
                  <a:tcPr/>
                </a:tc>
              </a:tr>
            </a:tbl>
          </a:graphicData>
        </a:graphic>
      </p:graphicFrame>
    </p:spTree>
    <p:extLst>
      <p:ext uri="{BB962C8B-B14F-4D97-AF65-F5344CB8AC3E}">
        <p14:creationId xmlns:p14="http://schemas.microsoft.com/office/powerpoint/2010/main" val="34963652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0"/>
            <a:ext cx="8229600" cy="980728"/>
          </a:xfrm>
        </p:spPr>
        <p:txBody>
          <a:bodyPr/>
          <a:lstStyle/>
          <a:p>
            <a:r>
              <a:rPr lang="cs-CZ" sz="3600" dirty="0" smtClean="0"/>
              <a:t>Kompetence OSPOD a školy</a:t>
            </a:r>
            <a:endParaRPr lang="cs-CZ" sz="3600" dirty="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193519902"/>
              </p:ext>
            </p:extLst>
          </p:nvPr>
        </p:nvGraphicFramePr>
        <p:xfrm>
          <a:off x="457200" y="1196753"/>
          <a:ext cx="8229600" cy="4813481"/>
        </p:xfrm>
        <a:graphic>
          <a:graphicData uri="http://schemas.openxmlformats.org/drawingml/2006/table">
            <a:tbl>
              <a:tblPr firstRow="1" bandRow="1">
                <a:tableStyleId>{5C22544A-7EE6-4342-B048-85BDC9FD1C3A}</a:tableStyleId>
              </a:tblPr>
              <a:tblGrid>
                <a:gridCol w="2170584"/>
                <a:gridCol w="3168352"/>
                <a:gridCol w="2890664"/>
              </a:tblGrid>
              <a:tr h="393881">
                <a:tc>
                  <a:txBody>
                    <a:bodyPr/>
                    <a:lstStyle/>
                    <a:p>
                      <a:r>
                        <a:rPr lang="cs-CZ" dirty="0" smtClean="0"/>
                        <a:t>situace</a:t>
                      </a:r>
                      <a:endParaRPr lang="cs-CZ" dirty="0"/>
                    </a:p>
                  </a:txBody>
                  <a:tcPr/>
                </a:tc>
                <a:tc>
                  <a:txBody>
                    <a:bodyPr/>
                    <a:lstStyle/>
                    <a:p>
                      <a:r>
                        <a:rPr lang="cs-CZ" dirty="0" smtClean="0"/>
                        <a:t>Škola - kompetence</a:t>
                      </a:r>
                      <a:endParaRPr lang="cs-CZ" dirty="0"/>
                    </a:p>
                  </a:txBody>
                  <a:tcPr/>
                </a:tc>
                <a:tc>
                  <a:txBody>
                    <a:bodyPr/>
                    <a:lstStyle/>
                    <a:p>
                      <a:r>
                        <a:rPr lang="cs-CZ" dirty="0" smtClean="0"/>
                        <a:t>OSPOD - kompetence</a:t>
                      </a:r>
                      <a:endParaRPr lang="cs-CZ" dirty="0"/>
                    </a:p>
                  </a:txBody>
                  <a:tcPr/>
                </a:tc>
              </a:tr>
              <a:tr h="542222">
                <a:tc>
                  <a:txBody>
                    <a:bodyPr/>
                    <a:lstStyle/>
                    <a:p>
                      <a:r>
                        <a:rPr lang="cs-CZ" sz="1600" b="1" dirty="0" smtClean="0">
                          <a:solidFill>
                            <a:srgbClr val="FF0000"/>
                          </a:solidFill>
                        </a:rPr>
                        <a:t>Zanedbání/špatné hygienické návyky</a:t>
                      </a:r>
                      <a:endParaRPr lang="cs-CZ" sz="1600" b="1" dirty="0">
                        <a:solidFill>
                          <a:srgbClr val="FF0000"/>
                        </a:solidFill>
                      </a:endParaRPr>
                    </a:p>
                  </a:txBody>
                  <a:tcPr/>
                </a:tc>
                <a:tc>
                  <a:txBody>
                    <a:bodyPr/>
                    <a:lstStyle/>
                    <a:p>
                      <a:r>
                        <a:rPr lang="cs-CZ" sz="1600" b="1" dirty="0" smtClean="0">
                          <a:solidFill>
                            <a:srgbClr val="FF0000"/>
                          </a:solidFill>
                        </a:rPr>
                        <a:t>Spolupráce s rodiči, pediatrem, KHS</a:t>
                      </a:r>
                      <a:endParaRPr lang="cs-CZ" sz="1600" b="1" dirty="0">
                        <a:solidFill>
                          <a:srgbClr val="FF0000"/>
                        </a:solidFill>
                      </a:endParaRPr>
                    </a:p>
                  </a:txBody>
                  <a:tcPr/>
                </a:tc>
                <a:tc>
                  <a:txBody>
                    <a:bodyPr/>
                    <a:lstStyle/>
                    <a:p>
                      <a:r>
                        <a:rPr lang="cs-CZ" sz="1600" b="1" dirty="0" smtClean="0">
                          <a:solidFill>
                            <a:srgbClr val="FF0000"/>
                          </a:solidFill>
                        </a:rPr>
                        <a:t>Náleží do rodičovské odpovědnosti. OSPOD jen v případě závažného ohrožení</a:t>
                      </a:r>
                      <a:endParaRPr lang="cs-CZ" sz="1600" b="1" dirty="0">
                        <a:solidFill>
                          <a:srgbClr val="FF0000"/>
                        </a:solidFill>
                      </a:endParaRPr>
                    </a:p>
                  </a:txBody>
                  <a:tcPr/>
                </a:tc>
              </a:tr>
              <a:tr h="1141695">
                <a:tc>
                  <a:txBody>
                    <a:bodyPr/>
                    <a:lstStyle/>
                    <a:p>
                      <a:r>
                        <a:rPr lang="cs-CZ" sz="1600" dirty="0" smtClean="0"/>
                        <a:t>Nesprávné a nedostatečné hygienické návyky</a:t>
                      </a:r>
                      <a:endParaRPr lang="cs-CZ" sz="1600" dirty="0"/>
                    </a:p>
                  </a:txBody>
                  <a:tcPr/>
                </a:tc>
                <a:tc>
                  <a:txBody>
                    <a:bodyPr/>
                    <a:lstStyle/>
                    <a:p>
                      <a:pPr marL="171450" indent="-171450">
                        <a:buFont typeface="Arial" pitchFamily="34" charset="0"/>
                        <a:buChar char="•"/>
                      </a:pPr>
                      <a:r>
                        <a:rPr lang="cs-CZ" sz="1600" dirty="0" smtClean="0"/>
                        <a:t>Pozvání rodiče</a:t>
                      </a:r>
                    </a:p>
                    <a:p>
                      <a:pPr marL="171450" indent="-171450">
                        <a:buFont typeface="Arial" pitchFamily="34" charset="0"/>
                        <a:buChar char="•"/>
                      </a:pPr>
                      <a:r>
                        <a:rPr lang="cs-CZ" sz="1600" dirty="0" smtClean="0"/>
                        <a:t>Projednání situace s rodičem</a:t>
                      </a:r>
                    </a:p>
                    <a:p>
                      <a:pPr marL="171450" indent="-171450">
                        <a:buFont typeface="Arial" pitchFamily="34" charset="0"/>
                        <a:buChar char="•"/>
                      </a:pPr>
                      <a:r>
                        <a:rPr lang="cs-CZ" sz="1600" dirty="0" smtClean="0"/>
                        <a:t>Žádost o spolupráci</a:t>
                      </a:r>
                      <a:r>
                        <a:rPr lang="cs-CZ" sz="1600" baseline="0" dirty="0" smtClean="0"/>
                        <a:t> pediatr</a:t>
                      </a:r>
                    </a:p>
                    <a:p>
                      <a:pPr marL="171450" indent="-171450">
                        <a:buFont typeface="Arial" pitchFamily="34" charset="0"/>
                        <a:buChar char="•"/>
                      </a:pPr>
                      <a:r>
                        <a:rPr lang="cs-CZ" sz="1600" baseline="0" dirty="0" smtClean="0"/>
                        <a:t>Oznámení KHS</a:t>
                      </a:r>
                    </a:p>
                    <a:p>
                      <a:pPr marL="171450" indent="-171450">
                        <a:buFont typeface="Arial" pitchFamily="34" charset="0"/>
                        <a:buChar char="•"/>
                      </a:pPr>
                      <a:r>
                        <a:rPr lang="cs-CZ" sz="1600" baseline="0" dirty="0" smtClean="0"/>
                        <a:t>Svolání výchovné komise</a:t>
                      </a:r>
                    </a:p>
                    <a:p>
                      <a:pPr marL="171450" indent="-171450">
                        <a:buFont typeface="Arial" pitchFamily="34" charset="0"/>
                        <a:buChar char="•"/>
                      </a:pPr>
                      <a:r>
                        <a:rPr lang="cs-CZ" sz="1600" baseline="0" dirty="0" smtClean="0"/>
                        <a:t>Sdělení OSPOD s konkrétními kroky, které škola učinila a jaká opatření přijala (pokud rodiče odmítají situaci řešit)</a:t>
                      </a:r>
                      <a:endParaRPr lang="cs-CZ" sz="1600" dirty="0"/>
                    </a:p>
                  </a:txBody>
                  <a:tcPr/>
                </a:tc>
                <a:tc>
                  <a:txBody>
                    <a:bodyPr/>
                    <a:lstStyle/>
                    <a:p>
                      <a:pPr marL="171450" indent="-171450">
                        <a:buFont typeface="Arial" pitchFamily="34" charset="0"/>
                        <a:buChar char="•"/>
                      </a:pPr>
                      <a:r>
                        <a:rPr lang="cs-CZ" sz="1600" dirty="0" smtClean="0"/>
                        <a:t>Účast na výchovné komisi</a:t>
                      </a:r>
                    </a:p>
                    <a:p>
                      <a:pPr marL="171450" indent="-171450">
                        <a:buFont typeface="Arial" pitchFamily="34" charset="0"/>
                        <a:buChar char="•"/>
                      </a:pPr>
                      <a:r>
                        <a:rPr lang="cs-CZ" sz="1600" dirty="0" smtClean="0"/>
                        <a:t>Základní poradenství</a:t>
                      </a:r>
                    </a:p>
                    <a:p>
                      <a:pPr marL="171450" indent="-171450">
                        <a:buFont typeface="Arial" pitchFamily="34" charset="0"/>
                        <a:buChar char="•"/>
                      </a:pPr>
                      <a:r>
                        <a:rPr lang="cs-CZ" sz="1600" dirty="0" smtClean="0"/>
                        <a:t>Vyhodnocení situace</a:t>
                      </a:r>
                      <a:endParaRPr lang="cs-CZ" sz="1600" dirty="0"/>
                    </a:p>
                  </a:txBody>
                  <a:tcPr/>
                </a:tc>
              </a:tr>
              <a:tr h="393881">
                <a:tc>
                  <a:txBody>
                    <a:bodyPr/>
                    <a:lstStyle/>
                    <a:p>
                      <a:r>
                        <a:rPr lang="cs-CZ" sz="1600" dirty="0" smtClean="0"/>
                        <a:t>Zanedbání znamenající ohrožení dítěte (dítě na ulici, nedostatečná péče)</a:t>
                      </a:r>
                      <a:endParaRPr lang="cs-CZ" sz="1600" dirty="0"/>
                    </a:p>
                  </a:txBody>
                  <a:tcPr/>
                </a:tc>
                <a:tc>
                  <a:txBody>
                    <a:bodyPr/>
                    <a:lstStyle/>
                    <a:p>
                      <a:pPr marL="171450" indent="-171450">
                        <a:buFont typeface="Arial" pitchFamily="34" charset="0"/>
                        <a:buChar char="•"/>
                      </a:pPr>
                      <a:r>
                        <a:rPr lang="cs-CZ" sz="1600" dirty="0" smtClean="0"/>
                        <a:t>Bezodkladné informování OSPOD</a:t>
                      </a:r>
                      <a:endParaRPr lang="cs-CZ" sz="1600" dirty="0"/>
                    </a:p>
                  </a:txBody>
                  <a:tcPr/>
                </a:tc>
                <a:tc>
                  <a:txBody>
                    <a:bodyPr/>
                    <a:lstStyle/>
                    <a:p>
                      <a:pPr marL="171450" indent="-171450">
                        <a:buFont typeface="Arial" pitchFamily="34" charset="0"/>
                        <a:buChar char="•"/>
                      </a:pPr>
                      <a:r>
                        <a:rPr lang="cs-CZ" sz="1600" dirty="0" smtClean="0"/>
                        <a:t>Prošetření situace</a:t>
                      </a:r>
                    </a:p>
                    <a:p>
                      <a:pPr marL="171450" indent="-171450">
                        <a:buFont typeface="Arial" pitchFamily="34" charset="0"/>
                        <a:buChar char="•"/>
                      </a:pPr>
                      <a:r>
                        <a:rPr lang="cs-CZ" sz="1600" dirty="0" smtClean="0"/>
                        <a:t>Vyhodnocení situace</a:t>
                      </a:r>
                    </a:p>
                    <a:p>
                      <a:pPr marL="171450" indent="-171450">
                        <a:buFont typeface="Arial" pitchFamily="34" charset="0"/>
                        <a:buChar char="•"/>
                      </a:pPr>
                      <a:r>
                        <a:rPr lang="cs-CZ" sz="1600" dirty="0" smtClean="0"/>
                        <a:t>V případě ohrožení zdraví nezletilého zajištění ochrany</a:t>
                      </a:r>
                      <a:endParaRPr lang="cs-CZ" sz="1600" dirty="0"/>
                    </a:p>
                  </a:txBody>
                  <a:tcPr/>
                </a:tc>
              </a:tr>
            </a:tbl>
          </a:graphicData>
        </a:graphic>
      </p:graphicFrame>
    </p:spTree>
    <p:extLst>
      <p:ext uri="{BB962C8B-B14F-4D97-AF65-F5344CB8AC3E}">
        <p14:creationId xmlns:p14="http://schemas.microsoft.com/office/powerpoint/2010/main" val="181262298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0"/>
            <a:ext cx="8229600" cy="980728"/>
          </a:xfrm>
        </p:spPr>
        <p:txBody>
          <a:bodyPr/>
          <a:lstStyle/>
          <a:p>
            <a:r>
              <a:rPr lang="cs-CZ" sz="3600" dirty="0" smtClean="0"/>
              <a:t>Kompetence OSPOD a školy</a:t>
            </a:r>
            <a:endParaRPr lang="cs-CZ" sz="3600" dirty="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923264862"/>
              </p:ext>
            </p:extLst>
          </p:nvPr>
        </p:nvGraphicFramePr>
        <p:xfrm>
          <a:off x="457200" y="1196753"/>
          <a:ext cx="8229600" cy="3838121"/>
        </p:xfrm>
        <a:graphic>
          <a:graphicData uri="http://schemas.openxmlformats.org/drawingml/2006/table">
            <a:tbl>
              <a:tblPr firstRow="1" bandRow="1">
                <a:tableStyleId>{5C22544A-7EE6-4342-B048-85BDC9FD1C3A}</a:tableStyleId>
              </a:tblPr>
              <a:tblGrid>
                <a:gridCol w="2170584"/>
                <a:gridCol w="3168352"/>
                <a:gridCol w="2890664"/>
              </a:tblGrid>
              <a:tr h="393881">
                <a:tc>
                  <a:txBody>
                    <a:bodyPr/>
                    <a:lstStyle/>
                    <a:p>
                      <a:r>
                        <a:rPr lang="cs-CZ" dirty="0" smtClean="0"/>
                        <a:t>situace</a:t>
                      </a:r>
                      <a:endParaRPr lang="cs-CZ" dirty="0"/>
                    </a:p>
                  </a:txBody>
                  <a:tcPr/>
                </a:tc>
                <a:tc>
                  <a:txBody>
                    <a:bodyPr/>
                    <a:lstStyle/>
                    <a:p>
                      <a:r>
                        <a:rPr lang="cs-CZ" dirty="0" smtClean="0"/>
                        <a:t>Škola - kompetence</a:t>
                      </a:r>
                      <a:endParaRPr lang="cs-CZ" dirty="0"/>
                    </a:p>
                  </a:txBody>
                  <a:tcPr/>
                </a:tc>
                <a:tc>
                  <a:txBody>
                    <a:bodyPr/>
                    <a:lstStyle/>
                    <a:p>
                      <a:r>
                        <a:rPr lang="cs-CZ" dirty="0" smtClean="0"/>
                        <a:t>OSPOD - kompetence</a:t>
                      </a:r>
                      <a:endParaRPr lang="cs-CZ" dirty="0"/>
                    </a:p>
                  </a:txBody>
                  <a:tcPr/>
                </a:tc>
              </a:tr>
              <a:tr h="542222">
                <a:tc>
                  <a:txBody>
                    <a:bodyPr/>
                    <a:lstStyle/>
                    <a:p>
                      <a:r>
                        <a:rPr lang="cs-CZ" sz="1600" b="1" dirty="0" smtClean="0">
                          <a:solidFill>
                            <a:srgbClr val="FF0000"/>
                          </a:solidFill>
                        </a:rPr>
                        <a:t>Nástup dítěte do povinného vzdělávání</a:t>
                      </a:r>
                      <a:endParaRPr lang="cs-CZ" sz="1600" b="1" dirty="0">
                        <a:solidFill>
                          <a:srgbClr val="FF0000"/>
                        </a:solidFill>
                      </a:endParaRPr>
                    </a:p>
                  </a:txBody>
                  <a:tcPr/>
                </a:tc>
                <a:tc>
                  <a:txBody>
                    <a:bodyPr/>
                    <a:lstStyle/>
                    <a:p>
                      <a:r>
                        <a:rPr lang="cs-CZ" sz="1600" b="1" dirty="0" smtClean="0">
                          <a:solidFill>
                            <a:srgbClr val="FF0000"/>
                          </a:solidFill>
                        </a:rPr>
                        <a:t>Plně v kompetenci školy a přestupku na úseku školství</a:t>
                      </a:r>
                      <a:endParaRPr lang="cs-CZ" sz="1600" b="1" dirty="0">
                        <a:solidFill>
                          <a:srgbClr val="FF0000"/>
                        </a:solidFill>
                      </a:endParaRPr>
                    </a:p>
                  </a:txBody>
                  <a:tcPr/>
                </a:tc>
                <a:tc>
                  <a:txBody>
                    <a:bodyPr/>
                    <a:lstStyle/>
                    <a:p>
                      <a:r>
                        <a:rPr lang="cs-CZ" sz="1600" b="1" dirty="0" smtClean="0">
                          <a:solidFill>
                            <a:srgbClr val="FF0000"/>
                          </a:solidFill>
                        </a:rPr>
                        <a:t>Není v kompetenci OSPOD</a:t>
                      </a:r>
                      <a:endParaRPr lang="cs-CZ" sz="1600" b="1" dirty="0">
                        <a:solidFill>
                          <a:srgbClr val="FF0000"/>
                        </a:solidFill>
                      </a:endParaRPr>
                    </a:p>
                  </a:txBody>
                  <a:tcPr/>
                </a:tc>
              </a:tr>
              <a:tr h="864096">
                <a:tc>
                  <a:txBody>
                    <a:bodyPr/>
                    <a:lstStyle/>
                    <a:p>
                      <a:r>
                        <a:rPr lang="cs-CZ" sz="1600" dirty="0" smtClean="0"/>
                        <a:t>Předškolní vzdělávání</a:t>
                      </a:r>
                      <a:endParaRPr lang="cs-CZ" sz="1600" dirty="0"/>
                    </a:p>
                  </a:txBody>
                  <a:tcPr/>
                </a:tc>
                <a:tc>
                  <a:txBody>
                    <a:bodyPr/>
                    <a:lstStyle/>
                    <a:p>
                      <a:pPr marL="171450" indent="-171450">
                        <a:buFont typeface="Arial" pitchFamily="34" charset="0"/>
                        <a:buChar char="•"/>
                      </a:pPr>
                      <a:r>
                        <a:rPr lang="cs-CZ" sz="1600" dirty="0" smtClean="0"/>
                        <a:t>Výzva</a:t>
                      </a:r>
                      <a:r>
                        <a:rPr lang="cs-CZ" sz="1600" baseline="0" dirty="0" smtClean="0"/>
                        <a:t> k plnění povinného vzdělávání (doporučený dopis)</a:t>
                      </a:r>
                    </a:p>
                    <a:p>
                      <a:pPr marL="171450" indent="-171450">
                        <a:buFont typeface="Arial" pitchFamily="34" charset="0"/>
                        <a:buChar char="•"/>
                      </a:pPr>
                      <a:r>
                        <a:rPr lang="cs-CZ" sz="1600" baseline="0" dirty="0" smtClean="0"/>
                        <a:t>Oznámení přestupku</a:t>
                      </a:r>
                    </a:p>
                    <a:p>
                      <a:pPr marL="171450" indent="-171450">
                        <a:buFont typeface="Arial" pitchFamily="34" charset="0"/>
                        <a:buChar char="•"/>
                      </a:pPr>
                      <a:r>
                        <a:rPr lang="cs-CZ" sz="1600" baseline="0" dirty="0" smtClean="0"/>
                        <a:t>Oznámení PČR</a:t>
                      </a:r>
                      <a:endParaRPr lang="cs-CZ" sz="1600" dirty="0"/>
                    </a:p>
                  </a:txBody>
                  <a:tcPr/>
                </a:tc>
                <a:tc>
                  <a:txBody>
                    <a:bodyPr/>
                    <a:lstStyle/>
                    <a:p>
                      <a:pPr marL="171450" indent="-171450">
                        <a:buFont typeface="Arial" pitchFamily="34" charset="0"/>
                        <a:buChar char="•"/>
                      </a:pPr>
                      <a:r>
                        <a:rPr lang="cs-CZ" sz="1600" dirty="0" smtClean="0"/>
                        <a:t>Není v kompetenci OSPOD</a:t>
                      </a:r>
                      <a:endParaRPr lang="cs-CZ" sz="1600" dirty="0"/>
                    </a:p>
                  </a:txBody>
                  <a:tcPr/>
                </a:tc>
              </a:tr>
              <a:tr h="393881">
                <a:tc>
                  <a:txBody>
                    <a:bodyPr/>
                    <a:lstStyle/>
                    <a:p>
                      <a:r>
                        <a:rPr lang="cs-CZ" sz="1600" dirty="0" smtClean="0"/>
                        <a:t>Nevyzvednutí dítěte rodiči</a:t>
                      </a:r>
                      <a:endParaRPr lang="cs-CZ" sz="1600" dirty="0"/>
                    </a:p>
                  </a:txBody>
                  <a:tcPr/>
                </a:tc>
                <a:tc>
                  <a:txBody>
                    <a:bodyPr/>
                    <a:lstStyle/>
                    <a:p>
                      <a:pPr marL="171450" indent="-171450">
                        <a:buFont typeface="Arial" pitchFamily="34" charset="0"/>
                        <a:buChar char="•"/>
                      </a:pPr>
                      <a:r>
                        <a:rPr lang="cs-CZ" sz="1600" dirty="0" smtClean="0"/>
                        <a:t>Kontaktování rodiče, příbuzného</a:t>
                      </a:r>
                    </a:p>
                    <a:p>
                      <a:pPr marL="171450" indent="-171450">
                        <a:buFont typeface="Arial" pitchFamily="34" charset="0"/>
                        <a:buChar char="•"/>
                      </a:pPr>
                      <a:r>
                        <a:rPr lang="cs-CZ" sz="1600" dirty="0" smtClean="0"/>
                        <a:t>Kontaktování pověřené osoby úřadu (pokud nedostupný až PČR)</a:t>
                      </a:r>
                      <a:endParaRPr lang="cs-CZ" sz="1600" dirty="0"/>
                    </a:p>
                  </a:txBody>
                  <a:tcPr/>
                </a:tc>
                <a:tc>
                  <a:txBody>
                    <a:bodyPr/>
                    <a:lstStyle/>
                    <a:p>
                      <a:pPr marL="171450" indent="-171450">
                        <a:buFont typeface="Arial" pitchFamily="34" charset="0"/>
                        <a:buChar char="•"/>
                      </a:pPr>
                      <a:r>
                        <a:rPr lang="cs-CZ" sz="1600" dirty="0" smtClean="0"/>
                        <a:t>Kroky k zajištění péče o dítě až když OSPOD kontaktován</a:t>
                      </a:r>
                      <a:endParaRPr lang="cs-CZ" sz="1600" dirty="0"/>
                    </a:p>
                  </a:txBody>
                  <a:tcPr/>
                </a:tc>
              </a:tr>
            </a:tbl>
          </a:graphicData>
        </a:graphic>
      </p:graphicFrame>
    </p:spTree>
    <p:extLst>
      <p:ext uri="{BB962C8B-B14F-4D97-AF65-F5344CB8AC3E}">
        <p14:creationId xmlns:p14="http://schemas.microsoft.com/office/powerpoint/2010/main" val="42742527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88640"/>
            <a:ext cx="8229600" cy="864096"/>
          </a:xfrm>
        </p:spPr>
        <p:txBody>
          <a:bodyPr/>
          <a:lstStyle/>
          <a:p>
            <a:r>
              <a:rPr lang="cs-CZ" sz="3600" dirty="0" smtClean="0"/>
              <a:t>SPOD se zaměřuje na děti</a:t>
            </a:r>
            <a:endParaRPr lang="cs-CZ" sz="3600" dirty="0"/>
          </a:p>
        </p:txBody>
      </p:sp>
      <p:sp>
        <p:nvSpPr>
          <p:cNvPr id="3" name="Zástupný symbol pro obsah 2"/>
          <p:cNvSpPr>
            <a:spLocks noGrp="1"/>
          </p:cNvSpPr>
          <p:nvPr>
            <p:ph idx="1"/>
          </p:nvPr>
        </p:nvSpPr>
        <p:spPr>
          <a:xfrm>
            <a:off x="457200" y="1340768"/>
            <a:ext cx="8229600" cy="5040560"/>
          </a:xfrm>
        </p:spPr>
        <p:txBody>
          <a:bodyPr>
            <a:normAutofit fontScale="85000" lnSpcReduction="20000"/>
          </a:bodyPr>
          <a:lstStyle/>
          <a:p>
            <a:r>
              <a:rPr lang="cs-CZ" dirty="0"/>
              <a:t>děti, které jsou na základě žádostí rodičů nebo jiných osob odpovědných za výchovu dítěte opakovaně umísťovány do zařízení zajišťujících nepřetržitou péči o děti nebo jejich umístění v takových zařízeních trvá déle než 6 měsíců;</a:t>
            </a:r>
          </a:p>
          <a:p>
            <a:r>
              <a:rPr lang="cs-CZ" dirty="0"/>
              <a:t>děti, které jsou ohrožovány násilím mezi rodiči nebo jinými osobami odpovědnými za výchovu dítěte, popřípadě násilím mezi dalšími fyzickými osobami;</a:t>
            </a:r>
          </a:p>
          <a:p>
            <a:r>
              <a:rPr lang="cs-CZ" dirty="0"/>
              <a:t>děti, které jsou žadateli o azyl odloučenými od svých rodičů, popřípadě jiných osob odpovědných za jejich výchovu;</a:t>
            </a:r>
          </a:p>
          <a:p>
            <a:r>
              <a:rPr lang="cs-CZ" b="1" dirty="0"/>
              <a:t>pokud tyto skutečnosti trvají po takovou dobu nebo jsou takové intenzity, že nepříznivě ovlivňují vývoj dětí nebo jsou anebo mohou být příčinou nepříznivého vývoje dětí.</a:t>
            </a:r>
            <a:endParaRPr lang="cs-CZ" dirty="0"/>
          </a:p>
          <a:p>
            <a:r>
              <a:rPr lang="cs-CZ" b="1" dirty="0"/>
              <a:t>Zákon o SPO tedy k poskytnutí sociálně-právní ochrany nepředpokládá jednorázovou událost či krátkodobé působení, ale naopak předpokládá, že tyto skutečnosti trvají takovou dobu, že je třeba situaci vhodným způsobem řešit. Pokud by se jednalo o jednorázovou záležitost, musela by být takové intenzity, že by mohla nepříznivě ovlivnit vývoj dítěte.</a:t>
            </a:r>
            <a:endParaRPr lang="cs-CZ" dirty="0"/>
          </a:p>
          <a:p>
            <a:endParaRPr lang="cs-CZ" dirty="0"/>
          </a:p>
        </p:txBody>
      </p:sp>
    </p:spTree>
    <p:extLst>
      <p:ext uri="{BB962C8B-B14F-4D97-AF65-F5344CB8AC3E}">
        <p14:creationId xmlns:p14="http://schemas.microsoft.com/office/powerpoint/2010/main" val="34142890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194B9B95-41F0-412A-83D8-F05B68ABCEB8}"/>
              </a:ext>
            </a:extLst>
          </p:cNvPr>
          <p:cNvSpPr>
            <a:spLocks noGrp="1"/>
          </p:cNvSpPr>
          <p:nvPr>
            <p:ph type="title"/>
          </p:nvPr>
        </p:nvSpPr>
        <p:spPr/>
        <p:txBody>
          <a:bodyPr/>
          <a:lstStyle/>
          <a:p>
            <a:r>
              <a:rPr lang="cs-CZ" dirty="0"/>
              <a:t>SPOD</a:t>
            </a:r>
          </a:p>
        </p:txBody>
      </p:sp>
      <p:sp>
        <p:nvSpPr>
          <p:cNvPr id="3" name="Zástupný symbol pro obsah 2">
            <a:extLst>
              <a:ext uri="{FF2B5EF4-FFF2-40B4-BE49-F238E27FC236}">
                <a16:creationId xmlns:a16="http://schemas.microsoft.com/office/drawing/2014/main" xmlns="" id="{7FE431DB-A362-4D92-92E6-8DCD19618530}"/>
              </a:ext>
            </a:extLst>
          </p:cNvPr>
          <p:cNvSpPr>
            <a:spLocks noGrp="1"/>
          </p:cNvSpPr>
          <p:nvPr>
            <p:ph idx="1"/>
          </p:nvPr>
        </p:nvSpPr>
        <p:spPr/>
        <p:txBody>
          <a:bodyPr>
            <a:normAutofit/>
          </a:bodyPr>
          <a:lstStyle/>
          <a:p>
            <a:pPr>
              <a:buNone/>
            </a:pPr>
            <a:r>
              <a:rPr lang="cs-CZ" dirty="0"/>
              <a:t>Každý je oprávněn upozornit na závadné chování dětí jejich rodiče.</a:t>
            </a:r>
          </a:p>
          <a:p>
            <a:pPr>
              <a:buNone/>
            </a:pPr>
            <a:r>
              <a:rPr lang="cs-CZ" dirty="0"/>
              <a:t>Každý je oprávněn upozornit orgán SPO na porušení povinností nebo zneužití práv vyplývajících z rodičovské odpovědnosti, na skutečnosti, že rodiče nemohou plnit povinnosti vyplývající z rodičovské odpovědnosti. </a:t>
            </a:r>
          </a:p>
          <a:p>
            <a:pPr>
              <a:buNone/>
            </a:pPr>
            <a:r>
              <a:rPr lang="cs-CZ" dirty="0"/>
              <a:t>Dítě má právo požádat o pomoc při ochraně svého života a dalších svých práv, a to i bez vědomí rodičů. </a:t>
            </a:r>
          </a:p>
          <a:p>
            <a:endParaRPr lang="cs-CZ" dirty="0"/>
          </a:p>
        </p:txBody>
      </p:sp>
    </p:spTree>
    <p:extLst>
      <p:ext uri="{BB962C8B-B14F-4D97-AF65-F5344CB8AC3E}">
        <p14:creationId xmlns:p14="http://schemas.microsoft.com/office/powerpoint/2010/main" val="18828265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F07EAA66-1452-46AC-9191-DCA34F574292}"/>
              </a:ext>
            </a:extLst>
          </p:cNvPr>
          <p:cNvSpPr>
            <a:spLocks noGrp="1"/>
          </p:cNvSpPr>
          <p:nvPr>
            <p:ph type="title"/>
          </p:nvPr>
        </p:nvSpPr>
        <p:spPr>
          <a:xfrm>
            <a:off x="467544" y="332656"/>
            <a:ext cx="8229600" cy="1584176"/>
          </a:xfrm>
        </p:spPr>
        <p:txBody>
          <a:bodyPr>
            <a:noAutofit/>
          </a:bodyPr>
          <a:lstStyle/>
          <a:p>
            <a:r>
              <a:rPr lang="cs-CZ" sz="4000" dirty="0"/>
              <a:t>Opatření SPOD</a:t>
            </a:r>
            <a:br>
              <a:rPr lang="cs-CZ" sz="4000" dirty="0"/>
            </a:br>
            <a:r>
              <a:rPr lang="cs-CZ" sz="4000" dirty="0"/>
              <a:t>preventivní a poradenská činnost</a:t>
            </a:r>
          </a:p>
        </p:txBody>
      </p:sp>
      <p:sp>
        <p:nvSpPr>
          <p:cNvPr id="3" name="Zástupný symbol pro obsah 2">
            <a:extLst>
              <a:ext uri="{FF2B5EF4-FFF2-40B4-BE49-F238E27FC236}">
                <a16:creationId xmlns:a16="http://schemas.microsoft.com/office/drawing/2014/main" xmlns="" id="{6CCAB973-DEF0-4D4F-9357-43307F429FE6}"/>
              </a:ext>
            </a:extLst>
          </p:cNvPr>
          <p:cNvSpPr>
            <a:spLocks noGrp="1"/>
          </p:cNvSpPr>
          <p:nvPr>
            <p:ph idx="1"/>
          </p:nvPr>
        </p:nvSpPr>
        <p:spPr>
          <a:xfrm>
            <a:off x="457200" y="2204864"/>
            <a:ext cx="8229600" cy="3921299"/>
          </a:xfrm>
        </p:spPr>
        <p:txBody>
          <a:bodyPr>
            <a:normAutofit fontScale="92500" lnSpcReduction="20000"/>
          </a:bodyPr>
          <a:lstStyle/>
          <a:p>
            <a:r>
              <a:rPr lang="cs-CZ" dirty="0"/>
              <a:t>Obecní úřad je povinen:</a:t>
            </a:r>
          </a:p>
          <a:p>
            <a:pPr marL="514350" indent="-514350">
              <a:buAutoNum type="alphaLcParenR"/>
            </a:pPr>
            <a:r>
              <a:rPr lang="cs-CZ" dirty="0"/>
              <a:t>Vyhledávat děti uvedené v § 6,</a:t>
            </a:r>
          </a:p>
          <a:p>
            <a:pPr marL="514350" indent="-514350">
              <a:buAutoNum type="alphaLcParenR"/>
            </a:pPr>
            <a:r>
              <a:rPr lang="cs-CZ" dirty="0"/>
              <a:t>Působit na rodiče, aby plnili povinnosti vyplývající z rodičovské odpovědnosti,</a:t>
            </a:r>
          </a:p>
          <a:p>
            <a:pPr marL="514350" indent="-514350">
              <a:buAutoNum type="alphaLcParenR"/>
            </a:pPr>
            <a:r>
              <a:rPr lang="cs-CZ" dirty="0"/>
              <a:t>Projednat s rodiči odstranění nedostatků ve výchově,</a:t>
            </a:r>
          </a:p>
          <a:p>
            <a:pPr marL="514350" indent="-514350">
              <a:buAutoNum type="alphaLcParenR"/>
            </a:pPr>
            <a:r>
              <a:rPr lang="cs-CZ" dirty="0"/>
              <a:t>Projednat s dítětem nedostatky v jeho chování</a:t>
            </a:r>
          </a:p>
          <a:p>
            <a:pPr marL="514350" indent="-514350">
              <a:buAutoNum type="alphaLcParenR"/>
            </a:pPr>
            <a:r>
              <a:rPr lang="cs-CZ" dirty="0"/>
              <a:t>Sledovat, zda je na základě kontrolních opatření zamezováno v přístupu dětí do prostředí, které je z hlediska jejich vývoje a výchovy ohrožující,</a:t>
            </a:r>
          </a:p>
          <a:p>
            <a:pPr marL="514350" indent="-514350">
              <a:buAutoNum type="alphaLcParenR"/>
            </a:pPr>
            <a:r>
              <a:rPr lang="cs-CZ" dirty="0"/>
              <a:t>Poskytnout nebo zprostředkovat rodičům poradenství</a:t>
            </a:r>
          </a:p>
          <a:p>
            <a:pPr marL="514350" indent="-514350">
              <a:buAutoNum type="alphaLcParenR"/>
            </a:pPr>
            <a:r>
              <a:rPr lang="cs-CZ" dirty="0"/>
              <a:t>Oznámit OU s rozšířenou působností skutečnosti, které nasvědčují tomu, že je o ohrožené děti.</a:t>
            </a:r>
          </a:p>
        </p:txBody>
      </p:sp>
    </p:spTree>
    <p:extLst>
      <p:ext uri="{BB962C8B-B14F-4D97-AF65-F5344CB8AC3E}">
        <p14:creationId xmlns:p14="http://schemas.microsoft.com/office/powerpoint/2010/main" val="23073755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47968E7B-C5E1-42FD-BE23-A2A74B809203}"/>
              </a:ext>
            </a:extLst>
          </p:cNvPr>
          <p:cNvSpPr>
            <a:spLocks noGrp="1"/>
          </p:cNvSpPr>
          <p:nvPr>
            <p:ph type="title"/>
          </p:nvPr>
        </p:nvSpPr>
        <p:spPr>
          <a:xfrm>
            <a:off x="457200" y="0"/>
            <a:ext cx="8229600" cy="1844824"/>
          </a:xfrm>
        </p:spPr>
        <p:txBody>
          <a:bodyPr>
            <a:noAutofit/>
          </a:bodyPr>
          <a:lstStyle/>
          <a:p>
            <a:r>
              <a:rPr lang="cs-CZ" sz="4400" dirty="0"/>
              <a:t>Opatření SPOD</a:t>
            </a:r>
            <a:br>
              <a:rPr lang="cs-CZ" sz="4400" dirty="0"/>
            </a:br>
            <a:r>
              <a:rPr lang="cs-CZ" sz="4000" dirty="0"/>
              <a:t>preventivní</a:t>
            </a:r>
            <a:r>
              <a:rPr lang="cs-CZ" sz="4400" dirty="0"/>
              <a:t> a poradenská činnost</a:t>
            </a:r>
          </a:p>
        </p:txBody>
      </p:sp>
      <p:sp>
        <p:nvSpPr>
          <p:cNvPr id="3" name="Zástupný symbol pro obsah 2">
            <a:extLst>
              <a:ext uri="{FF2B5EF4-FFF2-40B4-BE49-F238E27FC236}">
                <a16:creationId xmlns:a16="http://schemas.microsoft.com/office/drawing/2014/main" xmlns="" id="{ED4A6934-9D1D-4147-BBFD-2AFA71EF27BE}"/>
              </a:ext>
            </a:extLst>
          </p:cNvPr>
          <p:cNvSpPr>
            <a:spLocks noGrp="1"/>
          </p:cNvSpPr>
          <p:nvPr>
            <p:ph idx="1"/>
          </p:nvPr>
        </p:nvSpPr>
        <p:spPr>
          <a:xfrm>
            <a:off x="457200" y="1988840"/>
            <a:ext cx="8229600" cy="4536504"/>
          </a:xfrm>
        </p:spPr>
        <p:txBody>
          <a:bodyPr>
            <a:normAutofit fontScale="92500"/>
          </a:bodyPr>
          <a:lstStyle/>
          <a:p>
            <a:r>
              <a:rPr lang="cs-CZ" dirty="0"/>
              <a:t>OU obce s rozšířenou působností je povinen</a:t>
            </a:r>
          </a:p>
          <a:p>
            <a:pPr marL="514350" indent="-514350">
              <a:buAutoNum type="alphaLcParenR"/>
            </a:pPr>
            <a:r>
              <a:rPr lang="cs-CZ" dirty="0"/>
              <a:t>Sledovat nepříznivé vlivy působící na děti a zjišťovat příčiny jejich vzniku</a:t>
            </a:r>
          </a:p>
          <a:p>
            <a:pPr marL="514350" indent="-514350">
              <a:buAutoNum type="alphaLcParenR"/>
            </a:pPr>
            <a:r>
              <a:rPr lang="cs-CZ" dirty="0"/>
              <a:t>Činit opatření k omezování působení nepříznivých vlivů</a:t>
            </a:r>
          </a:p>
          <a:p>
            <a:pPr marL="514350" indent="-514350">
              <a:buAutoNum type="alphaLcParenR"/>
            </a:pPr>
            <a:r>
              <a:rPr lang="cs-CZ" dirty="0"/>
              <a:t>Pravidelně vyhodnocovat situaci dítěte a jeho rodiny, a to zejména z hlediska, zda se nejedná o ohrožené dítě</a:t>
            </a:r>
          </a:p>
          <a:p>
            <a:pPr marL="514350" indent="-514350">
              <a:buAutoNum type="alphaLcParenR"/>
            </a:pPr>
            <a:r>
              <a:rPr lang="cs-CZ" dirty="0"/>
              <a:t>Zpracovat na základě vyhodnocení situace dítěte IPOD, který stanoví opatření, časový plán provádění těchto opatření, a to ve spolupráci s rodiči i dítětem a dalšími odborníky</a:t>
            </a:r>
          </a:p>
          <a:p>
            <a:pPr marL="514350" indent="-514350">
              <a:buAutoNum type="alphaLcParenR"/>
            </a:pPr>
            <a:r>
              <a:rPr lang="cs-CZ" dirty="0"/>
              <a:t>Pořádat případové konference</a:t>
            </a:r>
          </a:p>
        </p:txBody>
      </p:sp>
    </p:spTree>
    <p:extLst>
      <p:ext uri="{BB962C8B-B14F-4D97-AF65-F5344CB8AC3E}">
        <p14:creationId xmlns:p14="http://schemas.microsoft.com/office/powerpoint/2010/main" val="1496955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A20141E9-5A08-4EE9-B5A1-32633B818D8E}"/>
              </a:ext>
            </a:extLst>
          </p:cNvPr>
          <p:cNvSpPr>
            <a:spLocks noGrp="1"/>
          </p:cNvSpPr>
          <p:nvPr>
            <p:ph type="title"/>
          </p:nvPr>
        </p:nvSpPr>
        <p:spPr/>
        <p:txBody>
          <a:bodyPr/>
          <a:lstStyle/>
          <a:p>
            <a:r>
              <a:rPr lang="cs-CZ" dirty="0"/>
              <a:t>Opatření SPOD</a:t>
            </a:r>
          </a:p>
        </p:txBody>
      </p:sp>
      <p:sp>
        <p:nvSpPr>
          <p:cNvPr id="3" name="Zástupný symbol pro obsah 2">
            <a:extLst>
              <a:ext uri="{FF2B5EF4-FFF2-40B4-BE49-F238E27FC236}">
                <a16:creationId xmlns:a16="http://schemas.microsoft.com/office/drawing/2014/main" xmlns="" id="{E34373E9-976B-4A8E-97F8-6941041DFF1A}"/>
              </a:ext>
            </a:extLst>
          </p:cNvPr>
          <p:cNvSpPr>
            <a:spLocks noGrp="1"/>
          </p:cNvSpPr>
          <p:nvPr>
            <p:ph idx="1"/>
          </p:nvPr>
        </p:nvSpPr>
        <p:spPr>
          <a:xfrm>
            <a:off x="457200" y="1916832"/>
            <a:ext cx="8229600" cy="4209331"/>
          </a:xfrm>
        </p:spPr>
        <p:txBody>
          <a:bodyPr>
            <a:normAutofit/>
          </a:bodyPr>
          <a:lstStyle/>
          <a:p>
            <a:r>
              <a:rPr lang="cs-CZ" dirty="0"/>
              <a:t>Státní orgány, pověřené osoby, školy, poskytovatelé zdravotních služeb, popř. další zařízení určená pro děti, jsou povinni oznámit obecnímu úřadu skutečnosti, které nasvědčují tomu, že jde o děti ohrožené, a to bez zbytečného odkladu poté, kdy se o takové skutečnosti dozví. Pokud o to ten, kdo oznámení učinil požádá, OU ho ve lhůtě 30 dnů informuje, zda shledal, že se jedná o ohrožené dítě. </a:t>
            </a:r>
          </a:p>
        </p:txBody>
      </p:sp>
    </p:spTree>
    <p:extLst>
      <p:ext uri="{BB962C8B-B14F-4D97-AF65-F5344CB8AC3E}">
        <p14:creationId xmlns:p14="http://schemas.microsoft.com/office/powerpoint/2010/main" val="40285751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78EC2743-76A0-4B7C-ACC3-EB1145AAC4AF}"/>
              </a:ext>
            </a:extLst>
          </p:cNvPr>
          <p:cNvSpPr>
            <a:spLocks noGrp="1"/>
          </p:cNvSpPr>
          <p:nvPr>
            <p:ph type="title"/>
          </p:nvPr>
        </p:nvSpPr>
        <p:spPr/>
        <p:txBody>
          <a:bodyPr/>
          <a:lstStyle/>
          <a:p>
            <a:r>
              <a:rPr lang="cs-CZ" dirty="0"/>
              <a:t>Poradenská činnost</a:t>
            </a:r>
          </a:p>
        </p:txBody>
      </p:sp>
      <p:sp>
        <p:nvSpPr>
          <p:cNvPr id="3" name="Zástupný symbol pro obsah 2">
            <a:extLst>
              <a:ext uri="{FF2B5EF4-FFF2-40B4-BE49-F238E27FC236}">
                <a16:creationId xmlns:a16="http://schemas.microsoft.com/office/drawing/2014/main" xmlns="" id="{F622CA1D-C32C-4293-86A1-B84E56A96E21}"/>
              </a:ext>
            </a:extLst>
          </p:cNvPr>
          <p:cNvSpPr>
            <a:spLocks noGrp="1"/>
          </p:cNvSpPr>
          <p:nvPr>
            <p:ph idx="1"/>
          </p:nvPr>
        </p:nvSpPr>
        <p:spPr/>
        <p:txBody>
          <a:bodyPr>
            <a:normAutofit/>
          </a:bodyPr>
          <a:lstStyle/>
          <a:p>
            <a:r>
              <a:rPr lang="cs-CZ" dirty="0"/>
              <a:t>Obecní úřad</a:t>
            </a:r>
          </a:p>
          <a:p>
            <a:pPr marL="0" indent="0">
              <a:buNone/>
            </a:pPr>
            <a:r>
              <a:rPr lang="cs-CZ" dirty="0"/>
              <a:t>a) Pomáhá rodičům při řešení výchovných nebo jiných problémů souvisejících s péčí o dítě</a:t>
            </a:r>
          </a:p>
          <a:p>
            <a:pPr marL="0" indent="0">
              <a:buNone/>
            </a:pPr>
            <a:r>
              <a:rPr lang="cs-CZ" dirty="0"/>
              <a:t>b) Poskytuje nebo zprostředkovává rodičům poradenství při výchově a vzdělávání dítěte a při péči o dítě zdravotně postižené</a:t>
            </a:r>
          </a:p>
          <a:p>
            <a:pPr marL="0" indent="0">
              <a:buNone/>
            </a:pPr>
            <a:r>
              <a:rPr lang="cs-CZ" dirty="0"/>
              <a:t>c) Pořádá v rámci poradenské činnosti přednášky a kurzy zaměřené na řešení výchovných a jiných problémů souvisejících s péčí o dítě a jejich výchovou</a:t>
            </a:r>
          </a:p>
          <a:p>
            <a:pPr marL="0" indent="0">
              <a:buNone/>
            </a:pPr>
            <a:r>
              <a:rPr lang="cs-CZ" dirty="0"/>
              <a:t>d) Poskytuje pomoc při uplatňování nároků na výživné a při vymáhání plnění vyživující povinnosti k dítěti</a:t>
            </a:r>
          </a:p>
        </p:txBody>
      </p:sp>
    </p:spTree>
    <p:extLst>
      <p:ext uri="{BB962C8B-B14F-4D97-AF65-F5344CB8AC3E}">
        <p14:creationId xmlns:p14="http://schemas.microsoft.com/office/powerpoint/2010/main" val="21562631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82495CB5-5C8C-4EE6-B05B-4C0D434BDF12}"/>
              </a:ext>
            </a:extLst>
          </p:cNvPr>
          <p:cNvSpPr>
            <a:spLocks noGrp="1"/>
          </p:cNvSpPr>
          <p:nvPr>
            <p:ph type="title"/>
          </p:nvPr>
        </p:nvSpPr>
        <p:spPr/>
        <p:txBody>
          <a:bodyPr/>
          <a:lstStyle/>
          <a:p>
            <a:r>
              <a:rPr lang="cs-CZ" dirty="0"/>
              <a:t>Uložení povinnosti</a:t>
            </a:r>
          </a:p>
        </p:txBody>
      </p:sp>
      <p:sp>
        <p:nvSpPr>
          <p:cNvPr id="3" name="Zástupný symbol pro obsah 2">
            <a:extLst>
              <a:ext uri="{FF2B5EF4-FFF2-40B4-BE49-F238E27FC236}">
                <a16:creationId xmlns:a16="http://schemas.microsoft.com/office/drawing/2014/main" xmlns="" id="{CDDE3E1B-5D40-4537-9AC9-F47CC0D20B89}"/>
              </a:ext>
            </a:extLst>
          </p:cNvPr>
          <p:cNvSpPr>
            <a:spLocks noGrp="1"/>
          </p:cNvSpPr>
          <p:nvPr>
            <p:ph idx="1"/>
          </p:nvPr>
        </p:nvSpPr>
        <p:spPr/>
        <p:txBody>
          <a:bodyPr>
            <a:normAutofit fontScale="92500" lnSpcReduction="20000"/>
          </a:bodyPr>
          <a:lstStyle/>
          <a:p>
            <a:r>
              <a:rPr lang="cs-CZ" dirty="0"/>
              <a:t>OU může uložit rodičům povinnost využít odbornou poradenskou pomoc, pokud rodiče</a:t>
            </a:r>
          </a:p>
          <a:p>
            <a:pPr marL="514350" indent="-514350">
              <a:buAutoNum type="alphaLcParenR"/>
            </a:pPr>
            <a:r>
              <a:rPr lang="cs-CZ" dirty="0"/>
              <a:t>Nezajistili dítěti odbornou poradenskou pomoc</a:t>
            </a:r>
          </a:p>
          <a:p>
            <a:pPr marL="514350" indent="-514350">
              <a:buAutoNum type="alphaLcParenR"/>
            </a:pPr>
            <a:r>
              <a:rPr lang="cs-CZ" dirty="0"/>
              <a:t>Nejsou schopni řešit problémy spojené s výchovou dítěte bez odborné poradenské pomoci, zejména při sporech o úpravě výchovy nebo styku</a:t>
            </a:r>
          </a:p>
          <a:p>
            <a:pPr marL="514350" indent="-514350">
              <a:buAutoNum type="alphaLcParenR"/>
            </a:pPr>
            <a:r>
              <a:rPr lang="cs-CZ" dirty="0"/>
              <a:t>Nevyužili možnosti odborné poradenské pomoci potřebné k překonání problémů rodiny a k odvrácení umístění dítěte do náhradní péče nebo nedbali doporučení spolupracovat s odborníky nebo mediátorem</a:t>
            </a:r>
          </a:p>
          <a:p>
            <a:pPr marL="514350" indent="-514350">
              <a:buAutoNum type="alphaLcParenR"/>
            </a:pPr>
            <a:r>
              <a:rPr lang="cs-CZ" dirty="0"/>
              <a:t>OU je povinen poskytnou rodiči pomoc po umístění dítěte do zařízení pro výkon ústavní výchovy nebo do ZDVOP</a:t>
            </a:r>
          </a:p>
        </p:txBody>
      </p:sp>
    </p:spTree>
    <p:extLst>
      <p:ext uri="{BB962C8B-B14F-4D97-AF65-F5344CB8AC3E}">
        <p14:creationId xmlns:p14="http://schemas.microsoft.com/office/powerpoint/2010/main" val="276761855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kutivní">
  <a:themeElements>
    <a:clrScheme name="Exekutivní">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kutivní">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kutivní">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TotalTime>
  <Words>2682</Words>
  <Application>Microsoft Office PowerPoint</Application>
  <PresentationFormat>Předvádění na obrazovce (4:3)</PresentationFormat>
  <Paragraphs>371</Paragraphs>
  <Slides>29</Slides>
  <Notes>0</Notes>
  <HiddenSlides>0</HiddenSlides>
  <MMClips>0</MMClips>
  <ScaleCrop>false</ScaleCrop>
  <HeadingPairs>
    <vt:vector size="4" baseType="variant">
      <vt:variant>
        <vt:lpstr>Motiv</vt:lpstr>
      </vt:variant>
      <vt:variant>
        <vt:i4>1</vt:i4>
      </vt:variant>
      <vt:variant>
        <vt:lpstr>Nadpisy snímků</vt:lpstr>
      </vt:variant>
      <vt:variant>
        <vt:i4>29</vt:i4>
      </vt:variant>
    </vt:vector>
  </HeadingPairs>
  <TitlesOfParts>
    <vt:vector size="30" baseType="lpstr">
      <vt:lpstr>Exekutivní</vt:lpstr>
      <vt:lpstr>Zákon 359/1999 Sb. o sociálně-právní ochraně dětí</vt:lpstr>
      <vt:lpstr>SPOD se zaměřuje na děti:</vt:lpstr>
      <vt:lpstr>SPOD se zaměřuje na děti</vt:lpstr>
      <vt:lpstr>SPOD</vt:lpstr>
      <vt:lpstr>Opatření SPOD preventivní a poradenská činnost</vt:lpstr>
      <vt:lpstr>Opatření SPOD preventivní a poradenská činnost</vt:lpstr>
      <vt:lpstr>Opatření SPOD</vt:lpstr>
      <vt:lpstr>Poradenská činnost</vt:lpstr>
      <vt:lpstr>Uložení povinnosti</vt:lpstr>
      <vt:lpstr>Výchovná opatření</vt:lpstr>
      <vt:lpstr>Opatření SPOD</vt:lpstr>
      <vt:lpstr>Opatření na ochranu dětí</vt:lpstr>
      <vt:lpstr>Ústavní a ochranná výchova</vt:lpstr>
      <vt:lpstr>Péče o děti vyžadující zvýšenou pozornost</vt:lpstr>
      <vt:lpstr>Společná ustanovení</vt:lpstr>
      <vt:lpstr>Povinnosti dalších subjektů</vt:lpstr>
      <vt:lpstr>Spolupráce škol a OSPOD</vt:lpstr>
      <vt:lpstr>Spolupráce škol a OSPOD</vt:lpstr>
      <vt:lpstr>Spolupráce škol a OSPOD</vt:lpstr>
      <vt:lpstr>Kompetence OSPOD a školy</vt:lpstr>
      <vt:lpstr>Kompetence OSPOD a školy</vt:lpstr>
      <vt:lpstr>Kompetence OSPOD a školy</vt:lpstr>
      <vt:lpstr>Kompetence OSPOD a školy</vt:lpstr>
      <vt:lpstr>Kompetence OSPOD a školy</vt:lpstr>
      <vt:lpstr>Kompetence OSPOD a školy</vt:lpstr>
      <vt:lpstr>Kompetence OSPOD a školy</vt:lpstr>
      <vt:lpstr>Kompetence OSPOD a školy</vt:lpstr>
      <vt:lpstr>Kompetence OSPOD a školy</vt:lpstr>
      <vt:lpstr>Kompetence OSPOD a školy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Zákon 359/1999 Sb. o sociálně-právní ochraně dětí</dc:title>
  <dc:creator>jirina.ludvikova@seznam.cz</dc:creator>
  <cp:lastModifiedBy>jirina.ludvikova@seznam.cz</cp:lastModifiedBy>
  <cp:revision>4</cp:revision>
  <dcterms:created xsi:type="dcterms:W3CDTF">2021-10-20T22:01:29Z</dcterms:created>
  <dcterms:modified xsi:type="dcterms:W3CDTF">2021-10-21T04:58:37Z</dcterms:modified>
</cp:coreProperties>
</file>