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4" r:id="rId4"/>
    <p:sldId id="275" r:id="rId5"/>
    <p:sldId id="274" r:id="rId6"/>
    <p:sldId id="260" r:id="rId7"/>
    <p:sldId id="277" r:id="rId8"/>
    <p:sldId id="278" r:id="rId9"/>
    <p:sldId id="268" r:id="rId10"/>
    <p:sldId id="261" r:id="rId11"/>
    <p:sldId id="285" r:id="rId12"/>
    <p:sldId id="266" r:id="rId13"/>
    <p:sldId id="272" r:id="rId14"/>
    <p:sldId id="279" r:id="rId15"/>
    <p:sldId id="283" r:id="rId16"/>
    <p:sldId id="281" r:id="rId17"/>
    <p:sldId id="282" r:id="rId18"/>
    <p:sldId id="270" r:id="rId19"/>
    <p:sldId id="280" r:id="rId20"/>
    <p:sldId id="26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 Růžička" initials="R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kola.cz/sofia/pedagogove/kabinettv/metodickematerialy/Stranky/Poruchy-p%C5%99%C3%ADjmu-potravy-%E2%80%93-p%C5%99%C3%ADru%C4%8Dka-pro-u%C4%8Ditele.aspx" TargetMode="External"/><Relationship Id="rId2" Type="http://schemas.openxmlformats.org/officeDocument/2006/relationships/hyperlink" Target="http://www.msmt.cz/vzdelavani/socialni-programy/metodicke-dokumenty-doporuceni-a-pokyn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evence-praha.cz/index.php/poruchy-prijmu-potravy?start=4" TargetMode="External"/><Relationship Id="rId4" Type="http://schemas.openxmlformats.org/officeDocument/2006/relationships/hyperlink" Target="http://www.anabell.cz/images/obr/1404371833_manualpropedagogy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83E27A-D99F-4413-81F2-5AE378AEE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443" y="4960137"/>
            <a:ext cx="7772400" cy="1463040"/>
          </a:xfrm>
        </p:spPr>
        <p:txBody>
          <a:bodyPr>
            <a:normAutofit/>
          </a:bodyPr>
          <a:lstStyle/>
          <a:p>
            <a:r>
              <a:rPr lang="cs-CZ" sz="6000" dirty="0" smtClean="0"/>
              <a:t>PORUCHY PŘIJMU POTRAVY</a:t>
            </a:r>
            <a:endParaRPr lang="cs-CZ" sz="6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1BDE72B-4385-473C-90AD-76506160F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5658678"/>
            <a:ext cx="3200400" cy="764499"/>
          </a:xfrm>
        </p:spPr>
        <p:txBody>
          <a:bodyPr>
            <a:normAutofit/>
          </a:bodyPr>
          <a:lstStyle/>
          <a:p>
            <a:r>
              <a:rPr lang="cs-CZ" sz="2000" dirty="0"/>
              <a:t>Mgr. Bc. Lucie </a:t>
            </a:r>
            <a:r>
              <a:rPr lang="cs-CZ" sz="2000" dirty="0" err="1"/>
              <a:t>Slivečková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90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6C2663-0412-43EE-AD43-4E472FA9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léčby PPP v ČR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CA810B79-806F-4B43-9A46-8E579F57F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5615212" cy="4023360"/>
          </a:xfrm>
        </p:spPr>
        <p:txBody>
          <a:bodyPr/>
          <a:lstStyle/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sz="2000" dirty="0"/>
              <a:t>Ambulantní psycholog či psychoterapeut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Ambulantní psychiatr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Nutriční terapeut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Nemocniční oddělení (nedobrovolná hospitalizace)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Léčebné lázně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Svépomocí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Centrum </a:t>
            </a:r>
            <a:r>
              <a:rPr lang="cs-CZ" sz="2000" dirty="0" err="1"/>
              <a:t>Anabell</a:t>
            </a: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xmlns="" id="{A9066A84-B07B-41BC-9F5B-B69496BF2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8209" y="2286000"/>
            <a:ext cx="3375990" cy="4023360"/>
          </a:xfrm>
        </p:spPr>
        <p:txBody>
          <a:bodyPr/>
          <a:lstStyle/>
          <a:p>
            <a:r>
              <a:rPr lang="cs-CZ" sz="2000" i="1" dirty="0"/>
              <a:t>Závisí od: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i="1" dirty="0"/>
              <a:t>Motivace klienta </a:t>
            </a:r>
            <a:r>
              <a:rPr lang="cs-CZ" i="1" dirty="0"/>
              <a:t>ke změně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25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010400" cy="1463040"/>
          </a:xfrm>
        </p:spPr>
        <p:txBody>
          <a:bodyPr>
            <a:normAutofit/>
          </a:bodyPr>
          <a:lstStyle/>
          <a:p>
            <a:r>
              <a:rPr lang="cs-CZ" sz="6000" dirty="0" smtClean="0"/>
              <a:t>Část II – PPP ve škole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86609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6BF1D7-2119-4399-98BF-00833BD6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vzdělávání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5E11522-AF29-4E53-A0A6-6FF3363E1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959" y="2509398"/>
            <a:ext cx="9720073" cy="4023360"/>
          </a:xfrm>
        </p:spPr>
        <p:txBody>
          <a:bodyPr/>
          <a:lstStyle/>
          <a:p>
            <a:r>
              <a:rPr lang="cs-CZ" dirty="0" smtClean="0"/>
              <a:t>ZÁKLADNÍ CÍL: </a:t>
            </a:r>
          </a:p>
          <a:p>
            <a:r>
              <a:rPr lang="cs-CZ" dirty="0" smtClean="0"/>
              <a:t>Výkon, srovnávání s druhými,  hodnocení</a:t>
            </a:r>
          </a:p>
          <a:p>
            <a:endParaRPr lang="cs-CZ" sz="400" dirty="0"/>
          </a:p>
          <a:p>
            <a:r>
              <a:rPr lang="cs-CZ" dirty="0" smtClean="0"/>
              <a:t>X</a:t>
            </a:r>
          </a:p>
          <a:p>
            <a:endParaRPr lang="cs-CZ" sz="100" dirty="0"/>
          </a:p>
          <a:p>
            <a:r>
              <a:rPr lang="cs-CZ" dirty="0" smtClean="0"/>
              <a:t>ZÁKLADNÍ CÍL: </a:t>
            </a:r>
          </a:p>
          <a:p>
            <a:r>
              <a:rPr lang="cs-CZ" dirty="0" smtClean="0"/>
              <a:t>Spolupráce, zdraví, respekt k druhým, k sobě, k vlastním potřebám a vlastnímu tělu, </a:t>
            </a:r>
            <a:r>
              <a:rPr lang="cs-CZ" dirty="0" smtClean="0"/>
              <a:t>srovnávání se sám se sebou, zpětná vazba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08" y="273383"/>
            <a:ext cx="6156080" cy="42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7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6D44436-1D20-4967-8986-6C9099015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Čeho si mohu ve škole všímat?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C3FF911-6ADF-4A72-B709-DBFE24206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6" y="2770966"/>
            <a:ext cx="6631043" cy="401876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únava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snížení výkonu x zvýšení </a:t>
            </a:r>
            <a:r>
              <a:rPr lang="cs-CZ" sz="2000" dirty="0" smtClean="0"/>
              <a:t>výkonu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</a:t>
            </a:r>
            <a:r>
              <a:rPr lang="cs-CZ" sz="2000" dirty="0" smtClean="0"/>
              <a:t>potíže se soustředěním</a:t>
            </a:r>
            <a:endParaRPr lang="cs-CZ" sz="2000" dirty="0"/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ztráta kamarádů a vztahů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 smtClean="0"/>
              <a:t> pocity </a:t>
            </a:r>
            <a:r>
              <a:rPr lang="cs-CZ" sz="2000" dirty="0"/>
              <a:t>viny, bezmoci, osamění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zastavení kognitivního </a:t>
            </a:r>
            <a:r>
              <a:rPr lang="cs-CZ" sz="2000" dirty="0" smtClean="0"/>
              <a:t>vývoje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změny nálady (</a:t>
            </a:r>
            <a:r>
              <a:rPr lang="cs-CZ" sz="2000" dirty="0" err="1"/>
              <a:t>posmutnělost</a:t>
            </a:r>
            <a:r>
              <a:rPr lang="cs-CZ" sz="2000" dirty="0"/>
              <a:t>, plačtivost, podrážděnost)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aj…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xmlns="" id="{BC24E53F-0BFF-48C1-8DFD-51BCAFB70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471" y="2773752"/>
            <a:ext cx="5089892" cy="38375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 </a:t>
            </a:r>
            <a:r>
              <a:rPr lang="cs-CZ" sz="1900" dirty="0" smtClean="0"/>
              <a:t>zimomřivost – vrstvy oblečení</a:t>
            </a:r>
            <a:endParaRPr lang="cs-CZ" sz="1900" dirty="0"/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 nízký krevní </a:t>
            </a:r>
            <a:r>
              <a:rPr lang="cs-CZ" sz="1900" dirty="0" smtClean="0"/>
              <a:t>tlak - omdlévání</a:t>
            </a:r>
            <a:endParaRPr lang="cs-CZ" sz="1900" dirty="0"/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 poškození zubní </a:t>
            </a:r>
            <a:r>
              <a:rPr lang="cs-CZ" sz="1900" dirty="0" smtClean="0"/>
              <a:t>skloviny – pach z úst</a:t>
            </a:r>
            <a:endParaRPr lang="cs-CZ" sz="1900" dirty="0"/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1900" dirty="0" smtClean="0"/>
              <a:t> bolesti </a:t>
            </a:r>
            <a:r>
              <a:rPr lang="cs-CZ" sz="1900" dirty="0"/>
              <a:t>hlavy, závratě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1900" dirty="0" smtClean="0"/>
              <a:t> zastavení </a:t>
            </a:r>
            <a:r>
              <a:rPr lang="cs-CZ" sz="1900" dirty="0"/>
              <a:t>růstu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 aj…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8147538" y="854929"/>
            <a:ext cx="2743201" cy="82296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… jakékoli </a:t>
            </a:r>
            <a:r>
              <a:rPr lang="cs-CZ" sz="2400" b="1" dirty="0" smtClean="0">
                <a:solidFill>
                  <a:srgbClr val="92D050"/>
                </a:solidFill>
              </a:rPr>
              <a:t>změny</a:t>
            </a:r>
            <a:endParaRPr lang="cs-CZ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74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mohu jako pedagog dělat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262" y="2285999"/>
            <a:ext cx="10204939" cy="4302369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Mít informace o PPP – možných příčinách a projevech nemoci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err="1" smtClean="0"/>
              <a:t>Edukovat</a:t>
            </a: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Připravovat žáky na změny spojené s daným vývojovým obdobím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Podporovat diverzitu, zdravé sebevědomí, pozitivní mezilidské vztahy, sociální dovednosti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Dávat příležitost k úspěchu a pochvale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Vést žáky k diskusi a asertivitě, k funkčním a diverzním řešení konfliktů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Učit žáky adekvátně reagovat na stres, neúspěch a kritiku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Je-li to možné, dávat zpětnou vazbu, nikoli hodnocení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Podporovat žáky v jejich zájmech a vlastních aktivitách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Projevit zájem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6011B74-E2C4-4107-A889-BF26BB012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031" y="0"/>
            <a:ext cx="4149970" cy="15961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6011B74-E2C4-4107-A889-BF26BB012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2" y="0"/>
            <a:ext cx="4267200" cy="19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5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mohu jako pedagog dělat 2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Všímat si, jak se děti ve škole stravují – jak nakládají s jídlem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Všímat si tělesných a váhových změn (potenciál v TV)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Všímat si změny sociálních vazeb ve třídě (aktivní dítě se začíná stranit)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Všímat si neobvyklé tělesné aktivity a neobvyklého odívání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Všímat si změn nálady, podrážděnost, nepozornost, nervozita, únava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Všímat si perfekcionistických rysů</a:t>
            </a:r>
            <a:endParaRPr lang="cs-CZ" dirty="0"/>
          </a:p>
        </p:txBody>
      </p:sp>
      <p:sp>
        <p:nvSpPr>
          <p:cNvPr id="4" name="Zástupný symbol pro text 3"/>
          <p:cNvSpPr txBox="1">
            <a:spLocks/>
          </p:cNvSpPr>
          <p:nvPr/>
        </p:nvSpPr>
        <p:spPr>
          <a:xfrm>
            <a:off x="8370276" y="1135427"/>
            <a:ext cx="2743201" cy="51752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solidFill>
                  <a:srgbClr val="92D050"/>
                </a:solidFill>
              </a:rPr>
              <a:t>… všímat si</a:t>
            </a:r>
            <a:endParaRPr lang="cs-CZ" sz="2800" b="1" dirty="0">
              <a:solidFill>
                <a:srgbClr val="92D05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6011B74-E2C4-4107-A889-BF26BB012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2" y="4923693"/>
            <a:ext cx="4267200" cy="19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7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mohu jako pedagog dělat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Promluvit si s nemocným o </a:t>
            </a:r>
            <a:r>
              <a:rPr lang="cs-CZ" b="1" dirty="0" smtClean="0"/>
              <a:t>svých</a:t>
            </a:r>
            <a:r>
              <a:rPr lang="cs-CZ" dirty="0" smtClean="0"/>
              <a:t> pocitech, obavách, postřezích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Vyslechnout – nezesměšňovat, nebagatelizovat, nevyvracet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Nabídnout pomoc, prostor pro rozhovor (nemusí být přijato)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S vědomím žáka kontaktovat ŠPP a rodinu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Vyslechnout potenciální odpor žáka, respektovat, ale současně dát jasné stanovisko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Plánovat další postup společně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Kontaktovat další odborníky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6011B74-E2C4-4107-A889-BF26BB012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2" y="0"/>
            <a:ext cx="4267200" cy="19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2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mohu jako pedagog dělat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2404" y="2590800"/>
            <a:ext cx="9720073" cy="313006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Přistupovat k žákovi stejně jako ke zbytku třídy, veřejně na něj nepoukazovat, nestigmatizovat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Zabraňovat potenciální šikaně, posměškům, poznámkám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Vtahovat žáka do sociálního dění – zabraňovat sociální izolaci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Nedělat nic bez vědomí nemocného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6011B74-E2C4-4107-A889-BF26BB012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4923693"/>
            <a:ext cx="4267200" cy="19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68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294C44-0F2A-4C55-88DB-92A7BC75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D44F727-ED53-468F-B8A2-26E99A89F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42031"/>
            <a:ext cx="9720073" cy="248716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Poruchy přijmu potravy jsou vážné duševní onemocnění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Onemocnění se </a:t>
            </a:r>
            <a:r>
              <a:rPr lang="cs-CZ" dirty="0" smtClean="0"/>
              <a:t>týká obou </a:t>
            </a:r>
            <a:r>
              <a:rPr lang="cs-CZ" dirty="0"/>
              <a:t>pohlaví a téměř všech věkových </a:t>
            </a:r>
            <a:r>
              <a:rPr lang="cs-CZ" dirty="0" smtClean="0"/>
              <a:t>skupin, sociálních i etnických vrstev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Při poruše přijmu potravy není jídlo ta nejpřirozenější věc, ale ta nejvíce ohrožující věc pro člověka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Při léčbě je nezbytná podpora pro tělo i pro duši </a:t>
            </a:r>
            <a:r>
              <a:rPr lang="cs-CZ" dirty="0" smtClean="0"/>
              <a:t>člověka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2080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Užitečné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Metodický pokyn MŠMT pro prevenci rizikového chování – kapitola 3</a:t>
            </a:r>
            <a:r>
              <a:rPr lang="cs-CZ" dirty="0"/>
              <a:t>: poruchy přijmu potravy (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www.msmt.cz/</a:t>
            </a:r>
            <a:r>
              <a:rPr lang="cs-CZ" dirty="0" err="1" smtClean="0">
                <a:hlinkClick r:id="rId2"/>
              </a:rPr>
              <a:t>vzdelavani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socialni</a:t>
            </a:r>
            <a:r>
              <a:rPr lang="cs-CZ" dirty="0" smtClean="0">
                <a:hlinkClick r:id="rId2"/>
              </a:rPr>
              <a:t>-programy/</a:t>
            </a:r>
            <a:r>
              <a:rPr lang="cs-CZ" dirty="0" err="1" smtClean="0">
                <a:hlinkClick r:id="rId2"/>
              </a:rPr>
              <a:t>metodicke</a:t>
            </a:r>
            <a:r>
              <a:rPr lang="cs-CZ" dirty="0" smtClean="0">
                <a:hlinkClick r:id="rId2"/>
              </a:rPr>
              <a:t>-dokumenty-</a:t>
            </a:r>
            <a:r>
              <a:rPr lang="cs-CZ" dirty="0" err="1" smtClean="0">
                <a:hlinkClick r:id="rId2"/>
              </a:rPr>
              <a:t>doporuceni</a:t>
            </a:r>
            <a:r>
              <a:rPr lang="cs-CZ" dirty="0" smtClean="0">
                <a:hlinkClick r:id="rId2"/>
              </a:rPr>
              <a:t>-a-pokyny</a:t>
            </a:r>
            <a:r>
              <a:rPr lang="cs-CZ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Příručka pro </a:t>
            </a:r>
            <a:r>
              <a:rPr lang="cs-CZ" dirty="0" smtClean="0"/>
              <a:t>učitele – SOFIA (</a:t>
            </a: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://www.zkola.cz/sofia/pedagogove/kabinettv/metodickematerialy/Stranky/Poruchy-p%C5%99%C3%ADjmu-potravy-%</a:t>
            </a:r>
            <a:r>
              <a:rPr lang="cs-CZ" dirty="0" smtClean="0">
                <a:hlinkClick r:id="rId3"/>
              </a:rPr>
              <a:t>E2%80%93-p%C5%99%C3%ADru%C4%8Dka-pro-u%C4%8Ditele.aspx</a:t>
            </a:r>
            <a:r>
              <a:rPr lang="cs-CZ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Manuál pro pedagogy – Centrum </a:t>
            </a:r>
            <a:r>
              <a:rPr lang="cs-CZ" dirty="0" err="1" smtClean="0"/>
              <a:t>Anabell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www.anabell.cz/</a:t>
            </a:r>
            <a:r>
              <a:rPr lang="cs-CZ" dirty="0" err="1" smtClean="0">
                <a:hlinkClick r:id="rId4"/>
              </a:rPr>
              <a:t>images</a:t>
            </a:r>
            <a:r>
              <a:rPr lang="cs-CZ" dirty="0" smtClean="0">
                <a:hlinkClick r:id="rId4"/>
              </a:rPr>
              <a:t>/obr/1404371833_manualpropedagogy.pdf</a:t>
            </a:r>
            <a:r>
              <a:rPr lang="cs-CZ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Portál </a:t>
            </a:r>
            <a:r>
              <a:rPr lang="cs-CZ" dirty="0"/>
              <a:t>prevence rizikového chování </a:t>
            </a:r>
            <a:r>
              <a:rPr lang="cs-CZ" dirty="0" smtClean="0"/>
              <a:t> (</a:t>
            </a:r>
            <a:r>
              <a:rPr lang="cs-CZ" dirty="0" smtClean="0">
                <a:hlinkClick r:id="rId5"/>
              </a:rPr>
              <a:t>http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www.prevence-praha.cz/</a:t>
            </a:r>
            <a:r>
              <a:rPr lang="cs-CZ" dirty="0" err="1" smtClean="0">
                <a:hlinkClick r:id="rId5"/>
              </a:rPr>
              <a:t>index.php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poruchy-prijmu-potravy?start</a:t>
            </a:r>
            <a:r>
              <a:rPr lang="cs-CZ" dirty="0" smtClean="0">
                <a:hlinkClick r:id="rId5"/>
              </a:rPr>
              <a:t>=4</a:t>
            </a:r>
            <a:r>
              <a:rPr lang="cs-CZ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6858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89BAA3-5840-4C07-ABFF-9A3A1F12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CENTRUM ANABELL - Kdo </a:t>
            </a:r>
            <a:r>
              <a:rPr lang="cs-CZ" dirty="0"/>
              <a:t>jsme a co děláme?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DAE0A15-ED90-489E-A49F-10A6D3D9A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173959" cy="339918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Nestátní nezisková organizace – sociální služba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Od roku 2002 jediná organizace poskytující sociální služby lidem s PPP a jejich blízkým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Kontaktní centra: Praha, Brno, Ostrava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Základní tým: sociální pracovníci, poradci, nutriční </a:t>
            </a:r>
            <a:r>
              <a:rPr lang="cs-CZ" dirty="0" smtClean="0"/>
              <a:t>terapeuti, peer-konzultanti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Návazný tým: </a:t>
            </a:r>
            <a:r>
              <a:rPr lang="cs-CZ" dirty="0" smtClean="0"/>
              <a:t>psychoterapeuti</a:t>
            </a:r>
            <a:r>
              <a:rPr lang="cs-CZ" dirty="0"/>
              <a:t>, lékaři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037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43EB7CF7-C2D4-4DDB-B965-BD685FC04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</a:p>
        </p:txBody>
      </p:sp>
    </p:spTree>
    <p:extLst>
      <p:ext uri="{BB962C8B-B14F-4D97-AF65-F5344CB8AC3E}">
        <p14:creationId xmlns:p14="http://schemas.microsoft.com/office/powerpoint/2010/main" val="355342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5107" y="4960137"/>
            <a:ext cx="7033846" cy="1463040"/>
          </a:xfrm>
        </p:spPr>
        <p:txBody>
          <a:bodyPr>
            <a:normAutofit/>
          </a:bodyPr>
          <a:lstStyle/>
          <a:p>
            <a:r>
              <a:rPr lang="cs-CZ" sz="6000" dirty="0" smtClean="0"/>
              <a:t>Část I – porozumění PPP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4445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575029F-82FB-45A7-A203-6B49AFF33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5" t="6162" r="12826" b="39125"/>
          <a:stretch/>
        </p:blipFill>
        <p:spPr>
          <a:xfrm>
            <a:off x="749942" y="1180768"/>
            <a:ext cx="10692115" cy="46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9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89BAA3-5840-4C07-ABFF-9A3A1F12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se řekne PPP…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DAE0A15-ED90-489E-A49F-10A6D3D9A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624858"/>
            <a:ext cx="4754880" cy="1499616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/>
              <a:t>Anorexie </a:t>
            </a:r>
            <a:r>
              <a:rPr lang="cs-CZ" dirty="0" smtClean="0"/>
              <a:t> – </a:t>
            </a:r>
            <a:r>
              <a:rPr lang="cs-CZ" dirty="0" smtClean="0"/>
              <a:t>cca 1% v populaci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Bulimie – cca 15% </a:t>
            </a:r>
            <a:r>
              <a:rPr lang="cs-CZ" dirty="0" err="1" smtClean="0"/>
              <a:t>vpopulaci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Záchvatovité přejídání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err="1"/>
              <a:t>Ortorexie</a:t>
            </a:r>
            <a:r>
              <a:rPr lang="cs-CZ" dirty="0"/>
              <a:t>, </a:t>
            </a:r>
            <a:r>
              <a:rPr lang="cs-CZ" dirty="0" err="1"/>
              <a:t>bigorexie</a:t>
            </a:r>
            <a:r>
              <a:rPr lang="cs-CZ" dirty="0"/>
              <a:t>, </a:t>
            </a:r>
            <a:r>
              <a:rPr lang="cs-CZ" dirty="0" err="1"/>
              <a:t>drunkorexie</a:t>
            </a:r>
            <a:r>
              <a:rPr lang="cs-CZ" dirty="0"/>
              <a:t> aj.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4DA7CDC0-FD9D-4147-A3EA-3E77CE0F9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6" t="37099" r="11875" b="20392"/>
          <a:stretch/>
        </p:blipFill>
        <p:spPr>
          <a:xfrm>
            <a:off x="5725053" y="333811"/>
            <a:ext cx="6103532" cy="489034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57199" y="5693082"/>
            <a:ext cx="11371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Nespokojenost s vlastním tělem souvisí často s nespokojeností se sebou, nízkým sebevědomím i porušeným vnímáním vlastního těla spojeným s prožívaným 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stresem, ztrátou pocitu kontroly aj. </a:t>
            </a:r>
            <a:endParaRPr lang="cs-CZ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5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C5F249B-B2A2-4851-89D0-A1CCABDB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Příčiny PPP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D253279E-A585-42A2-A1D0-569F5922B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29893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Vnější: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 smtClean="0"/>
              <a:t> Model </a:t>
            </a:r>
            <a:r>
              <a:rPr lang="cs-CZ" dirty="0"/>
              <a:t>rodiny a výchovy; hodnotový systém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Ideál krásy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Styl života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Nemožnost plnit nároky vnějšího světa – </a:t>
            </a:r>
            <a:r>
              <a:rPr lang="cs-CZ" dirty="0" smtClean="0"/>
              <a:t>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smtClean="0"/>
              <a:t>častý </a:t>
            </a:r>
            <a:r>
              <a:rPr lang="cs-CZ" dirty="0"/>
              <a:t>pocit selhání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Reakce na nepříznivé životní události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Snaha vyhnout se ženské </a:t>
            </a:r>
            <a:r>
              <a:rPr lang="cs-CZ" dirty="0" smtClean="0"/>
              <a:t>roli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 smtClean="0"/>
              <a:t> Medializace úspěchu</a:t>
            </a: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xmlns="" id="{89DCB15F-E145-44D2-A739-FFFBCF201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4207" y="2286000"/>
            <a:ext cx="4754880" cy="40233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Vnitřní: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sz="2000" dirty="0"/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err="1"/>
              <a:t>Resilience</a:t>
            </a:r>
            <a:endParaRPr lang="cs-CZ" dirty="0"/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Touha po dokonalosti a kontrole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Neřešené konflikty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 Nejistota v rolích a vztazích – pocit chaosu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2" name="Obdélník 1"/>
          <p:cNvSpPr/>
          <p:nvPr/>
        </p:nvSpPr>
        <p:spPr>
          <a:xfrm>
            <a:off x="1453661" y="5612234"/>
            <a:ext cx="935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PPP </a:t>
            </a:r>
            <a:r>
              <a:rPr lang="cs-C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vznikla jako strategie, která má člověku v danou chvíli 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anose="020E0702040304020204" pitchFamily="34" charset="0"/>
              </a:rPr>
              <a:t>pomoci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anose="020E07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52E790-877A-4B59-B5E7-1DBBF25A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119" y="279646"/>
            <a:ext cx="2606968" cy="1499616"/>
          </a:xfrm>
        </p:spPr>
        <p:txBody>
          <a:bodyPr/>
          <a:lstStyle/>
          <a:p>
            <a:r>
              <a:rPr lang="cs-CZ" dirty="0"/>
              <a:t>Média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470D83BA-D275-4654-B8CF-CD3684E97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9" y="-84134"/>
            <a:ext cx="5452011" cy="694213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CCA8FCA-110F-4845-9F89-E9D9CA8CF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141" y="0"/>
            <a:ext cx="5587050" cy="691152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A99AF9FC-18F2-439E-933F-8F323C95A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58799">
            <a:off x="2848358" y="-777084"/>
            <a:ext cx="5510927" cy="7311310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DDB3517D-40EC-4D1A-BEFF-854D23DBE4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xmlns="" id="{F04D3D8B-FD0D-470F-97D5-E9CC88D4C2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4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71E532-C921-4A83-A436-9999EB68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 krásy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453A57FA-D61F-4C1A-A6C6-9DD27097B4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63" y="3112141"/>
            <a:ext cx="5623311" cy="316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2637FE4-686B-4059-B0CC-4985639A4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802" y="1378226"/>
            <a:ext cx="2452254" cy="512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D82EE15A-1214-4E18-A1F6-63B17B218539}"/>
              </a:ext>
            </a:extLst>
          </p:cNvPr>
          <p:cNvSpPr txBox="1"/>
          <p:nvPr/>
        </p:nvSpPr>
        <p:spPr>
          <a:xfrm>
            <a:off x="4115472" y="2712031"/>
            <a:ext cx="1643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Miss 2015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0BDD3AEF-9724-4161-880D-64976BB99C04}"/>
              </a:ext>
            </a:extLst>
          </p:cNvPr>
          <p:cNvSpPr txBox="1"/>
          <p:nvPr/>
        </p:nvSpPr>
        <p:spPr>
          <a:xfrm>
            <a:off x="9259311" y="1884777"/>
            <a:ext cx="143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Miss 1970</a:t>
            </a:r>
          </a:p>
        </p:txBody>
      </p:sp>
    </p:spTree>
    <p:extLst>
      <p:ext uri="{BB962C8B-B14F-4D97-AF65-F5344CB8AC3E}">
        <p14:creationId xmlns:p14="http://schemas.microsoft.com/office/powerpoint/2010/main" val="134270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Koš na prádlo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03151"/>
            <a:ext cx="6193143" cy="6193143"/>
          </a:xfrm>
        </p:spPr>
      </p:pic>
    </p:spTree>
    <p:extLst>
      <p:ext uri="{BB962C8B-B14F-4D97-AF65-F5344CB8AC3E}">
        <p14:creationId xmlns:p14="http://schemas.microsoft.com/office/powerpoint/2010/main" val="822582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461</TotalTime>
  <Words>788</Words>
  <Application>Microsoft Office PowerPoint</Application>
  <PresentationFormat>Vlastní</PresentationFormat>
  <Paragraphs>120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Integrál</vt:lpstr>
      <vt:lpstr>PORUCHY PŘIJMU POTRAVY</vt:lpstr>
      <vt:lpstr>CENTRUM ANABELL - Kdo jsme a co děláme?</vt:lpstr>
      <vt:lpstr>Část I – porozumění PPP</vt:lpstr>
      <vt:lpstr>Prezentace aplikace PowerPoint</vt:lpstr>
      <vt:lpstr>Když se řekne PPP…</vt:lpstr>
      <vt:lpstr>Možné Příčiny PPP</vt:lpstr>
      <vt:lpstr>Média</vt:lpstr>
      <vt:lpstr>kult krásy</vt:lpstr>
      <vt:lpstr>Koš na prádlo</vt:lpstr>
      <vt:lpstr>Možnosti léčby PPP v ČR</vt:lpstr>
      <vt:lpstr>Část II – PPP ve škole</vt:lpstr>
      <vt:lpstr>Cíle vzdělávání</vt:lpstr>
      <vt:lpstr>Čeho si mohu ve škole všímat?</vt:lpstr>
      <vt:lpstr>Co mohu jako pedagog dělat 1</vt:lpstr>
      <vt:lpstr>Co mohu jako pedagog dělat 2  </vt:lpstr>
      <vt:lpstr>Co mohu jako pedagog dělat 3</vt:lpstr>
      <vt:lpstr>Co mohu jako pedagog dělat 4</vt:lpstr>
      <vt:lpstr>Shrnutí</vt:lpstr>
      <vt:lpstr>Užitečné odkazy</vt:lpstr>
      <vt:lpstr>Děkuji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Anabell z. ú.</dc:title>
  <dc:creator>Roman Růžička</dc:creator>
  <cp:lastModifiedBy>Slivečková Lucie</cp:lastModifiedBy>
  <cp:revision>31</cp:revision>
  <dcterms:created xsi:type="dcterms:W3CDTF">2017-08-31T19:18:16Z</dcterms:created>
  <dcterms:modified xsi:type="dcterms:W3CDTF">2019-10-15T13:03:30Z</dcterms:modified>
</cp:coreProperties>
</file>