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9"/>
  </p:notesMasterIdLst>
  <p:handoutMasterIdLst>
    <p:handoutMasterId r:id="rId50"/>
  </p:handoutMasterIdLst>
  <p:sldIdLst>
    <p:sldId id="323" r:id="rId2"/>
    <p:sldId id="322" r:id="rId3"/>
    <p:sldId id="258" r:id="rId4"/>
    <p:sldId id="259" r:id="rId5"/>
    <p:sldId id="261" r:id="rId6"/>
    <p:sldId id="268" r:id="rId7"/>
    <p:sldId id="269" r:id="rId8"/>
    <p:sldId id="324" r:id="rId9"/>
    <p:sldId id="274" r:id="rId10"/>
    <p:sldId id="275" r:id="rId11"/>
    <p:sldId id="276" r:id="rId12"/>
    <p:sldId id="277" r:id="rId13"/>
    <p:sldId id="278" r:id="rId14"/>
    <p:sldId id="265" r:id="rId15"/>
    <p:sldId id="266" r:id="rId16"/>
    <p:sldId id="282" r:id="rId17"/>
    <p:sldId id="290" r:id="rId18"/>
    <p:sldId id="272" r:id="rId19"/>
    <p:sldId id="299" r:id="rId20"/>
    <p:sldId id="326" r:id="rId21"/>
    <p:sldId id="325" r:id="rId22"/>
    <p:sldId id="327" r:id="rId23"/>
    <p:sldId id="298" r:id="rId24"/>
    <p:sldId id="300" r:id="rId25"/>
    <p:sldId id="303" r:id="rId26"/>
    <p:sldId id="309" r:id="rId27"/>
    <p:sldId id="311" r:id="rId28"/>
    <p:sldId id="314" r:id="rId29"/>
    <p:sldId id="315" r:id="rId30"/>
    <p:sldId id="347" r:id="rId31"/>
    <p:sldId id="346" r:id="rId32"/>
    <p:sldId id="320" r:id="rId33"/>
    <p:sldId id="337" r:id="rId34"/>
    <p:sldId id="338" r:id="rId35"/>
    <p:sldId id="318" r:id="rId36"/>
    <p:sldId id="331" r:id="rId37"/>
    <p:sldId id="332" r:id="rId38"/>
    <p:sldId id="341" r:id="rId39"/>
    <p:sldId id="345" r:id="rId40"/>
    <p:sldId id="350" r:id="rId41"/>
    <p:sldId id="349" r:id="rId42"/>
    <p:sldId id="348" r:id="rId43"/>
    <p:sldId id="334" r:id="rId44"/>
    <p:sldId id="335" r:id="rId45"/>
    <p:sldId id="336" r:id="rId46"/>
    <p:sldId id="342" r:id="rId47"/>
    <p:sldId id="339" r:id="rId48"/>
  </p:sldIdLst>
  <p:sldSz cx="9144000" cy="6858000" type="screen4x3"/>
  <p:notesSz cx="6858000" cy="9947275"/>
  <p:defaultTextStyle>
    <a:defPPr>
      <a:defRPr lang="cs-CZ"/>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9489A"/>
    <a:srgbClr val="0F18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p:cViewPr varScale="1">
        <p:scale>
          <a:sx n="74" d="100"/>
          <a:sy n="74" d="100"/>
        </p:scale>
        <p:origin x="108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97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6147" name="Rectangle 3"/>
          <p:cNvSpPr>
            <a:spLocks noGrp="1" noChangeArrowheads="1"/>
          </p:cNvSpPr>
          <p:nvPr>
            <p:ph type="dt" sz="quarter" idx="1"/>
          </p:nvPr>
        </p:nvSpPr>
        <p:spPr bwMode="auto">
          <a:xfrm>
            <a:off x="3884613" y="0"/>
            <a:ext cx="2971800" cy="497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31C88B41-2F82-429B-A35B-FDC4323637BA}" type="datetime1">
              <a:rPr lang="cs-CZ" altLang="cs-CZ"/>
              <a:pPr/>
              <a:t>15.10.2019</a:t>
            </a:fld>
            <a:endParaRPr lang="cs-CZ" altLang="cs-CZ"/>
          </a:p>
        </p:txBody>
      </p:sp>
      <p:sp>
        <p:nvSpPr>
          <p:cNvPr id="6148" name="Rectangle 4"/>
          <p:cNvSpPr>
            <a:spLocks noGrp="1" noChangeArrowheads="1"/>
          </p:cNvSpPr>
          <p:nvPr>
            <p:ph type="ftr" sz="quarter" idx="2"/>
          </p:nvPr>
        </p:nvSpPr>
        <p:spPr bwMode="auto">
          <a:xfrm>
            <a:off x="0" y="9448185"/>
            <a:ext cx="2971800" cy="497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6149" name="Rectangle 5"/>
          <p:cNvSpPr>
            <a:spLocks noGrp="1" noChangeArrowheads="1"/>
          </p:cNvSpPr>
          <p:nvPr>
            <p:ph type="sldNum" sz="quarter" idx="3"/>
          </p:nvPr>
        </p:nvSpPr>
        <p:spPr bwMode="auto">
          <a:xfrm>
            <a:off x="3884613" y="9448185"/>
            <a:ext cx="2971800" cy="497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8B90310B-E044-4592-BFEC-9820C3A9AB70}" type="slidenum">
              <a:rPr lang="cs-CZ" altLang="cs-CZ"/>
              <a:pPr/>
              <a:t>‹#›</a:t>
            </a:fld>
            <a:endParaRPr lang="cs-CZ" altLang="cs-CZ"/>
          </a:p>
        </p:txBody>
      </p:sp>
    </p:spTree>
    <p:extLst>
      <p:ext uri="{BB962C8B-B14F-4D97-AF65-F5344CB8AC3E}">
        <p14:creationId xmlns:p14="http://schemas.microsoft.com/office/powerpoint/2010/main" val="11891510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97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4099" name="Rectangle 3"/>
          <p:cNvSpPr>
            <a:spLocks noGrp="1" noChangeArrowheads="1"/>
          </p:cNvSpPr>
          <p:nvPr>
            <p:ph type="dt" idx="1"/>
          </p:nvPr>
        </p:nvSpPr>
        <p:spPr bwMode="auto">
          <a:xfrm>
            <a:off x="3884613" y="0"/>
            <a:ext cx="2971800" cy="497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fld id="{0A888283-29F6-4B38-BED3-5E4C72CC9720}" type="datetime1">
              <a:rPr lang="cs-CZ" altLang="cs-CZ"/>
              <a:pPr/>
              <a:t>15.10.2019</a:t>
            </a:fld>
            <a:endParaRPr lang="cs-CZ" altLang="cs-CZ"/>
          </a:p>
        </p:txBody>
      </p:sp>
      <p:sp>
        <p:nvSpPr>
          <p:cNvPr id="4100" name="Rectangle 4"/>
          <p:cNvSpPr>
            <a:spLocks noGrp="1" noRot="1" noChangeAspect="1" noChangeArrowheads="1" noTextEdit="1"/>
          </p:cNvSpPr>
          <p:nvPr>
            <p:ph type="sldImg" idx="2"/>
          </p:nvPr>
        </p:nvSpPr>
        <p:spPr bwMode="auto">
          <a:xfrm>
            <a:off x="942975" y="746125"/>
            <a:ext cx="4972050" cy="3730625"/>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724956"/>
            <a:ext cx="5486400" cy="44762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4102" name="Rectangle 6"/>
          <p:cNvSpPr>
            <a:spLocks noGrp="1" noChangeArrowheads="1"/>
          </p:cNvSpPr>
          <p:nvPr>
            <p:ph type="ftr" sz="quarter" idx="4"/>
          </p:nvPr>
        </p:nvSpPr>
        <p:spPr bwMode="auto">
          <a:xfrm>
            <a:off x="0" y="9448185"/>
            <a:ext cx="2971800" cy="497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4103" name="Rectangle 7"/>
          <p:cNvSpPr>
            <a:spLocks noGrp="1" noChangeArrowheads="1"/>
          </p:cNvSpPr>
          <p:nvPr>
            <p:ph type="sldNum" sz="quarter" idx="5"/>
          </p:nvPr>
        </p:nvSpPr>
        <p:spPr bwMode="auto">
          <a:xfrm>
            <a:off x="3884613" y="9448185"/>
            <a:ext cx="2971800" cy="4973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AA9A2FE7-41FC-4821-B453-DEDA5CE6E8F2}" type="slidenum">
              <a:rPr lang="cs-CZ" altLang="cs-CZ"/>
              <a:pPr/>
              <a:t>‹#›</a:t>
            </a:fld>
            <a:endParaRPr lang="cs-CZ" altLang="cs-CZ"/>
          </a:p>
        </p:txBody>
      </p:sp>
    </p:spTree>
    <p:extLst>
      <p:ext uri="{BB962C8B-B14F-4D97-AF65-F5344CB8AC3E}">
        <p14:creationId xmlns:p14="http://schemas.microsoft.com/office/powerpoint/2010/main" val="794503284"/>
      </p:ext>
    </p:extLst>
  </p:cSld>
  <p:clrMap bg1="lt1" tx1="dk1" bg2="lt2" tx2="dk2" accent1="accent1" accent2="accent2" accent3="accent3" accent4="accent4" accent5="accent5" accent6="accent6" hlink="hlink" folHlink="folHlink"/>
  <p:hf hdr="0" ftr="0"/>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143000" y="1122363"/>
            <a:ext cx="6858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číslo snímku 3"/>
          <p:cNvSpPr>
            <a:spLocks noGrp="1"/>
          </p:cNvSpPr>
          <p:nvPr>
            <p:ph type="sldNum" sz="quarter" idx="10"/>
          </p:nvPr>
        </p:nvSpPr>
        <p:spPr/>
        <p:txBody>
          <a:bodyPr/>
          <a:lstStyle>
            <a:lvl1pPr>
              <a:defRPr/>
            </a:lvl1pPr>
          </a:lstStyle>
          <a:p>
            <a:fld id="{2B08DF8C-6895-4BDA-AC64-71851D68929A}" type="slidenum">
              <a:rPr lang="cs-CZ" altLang="cs-CZ"/>
              <a:pPr/>
              <a:t>‹#›</a:t>
            </a:fld>
            <a:endParaRPr lang="cs-CZ" altLang="cs-CZ"/>
          </a:p>
        </p:txBody>
      </p:sp>
    </p:spTree>
    <p:extLst>
      <p:ext uri="{BB962C8B-B14F-4D97-AF65-F5344CB8AC3E}">
        <p14:creationId xmlns:p14="http://schemas.microsoft.com/office/powerpoint/2010/main" val="40383904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číslo snímku 3"/>
          <p:cNvSpPr>
            <a:spLocks noGrp="1"/>
          </p:cNvSpPr>
          <p:nvPr>
            <p:ph type="sldNum" sz="quarter" idx="10"/>
          </p:nvPr>
        </p:nvSpPr>
        <p:spPr/>
        <p:txBody>
          <a:bodyPr/>
          <a:lstStyle>
            <a:lvl1pPr>
              <a:defRPr/>
            </a:lvl1pPr>
          </a:lstStyle>
          <a:p>
            <a:fld id="{2839E997-1ACC-4C66-BC14-2BFFE1849584}" type="slidenum">
              <a:rPr lang="cs-CZ" altLang="cs-CZ"/>
              <a:pPr/>
              <a:t>‹#›</a:t>
            </a:fld>
            <a:endParaRPr lang="cs-CZ" altLang="cs-CZ"/>
          </a:p>
        </p:txBody>
      </p:sp>
    </p:spTree>
    <p:extLst>
      <p:ext uri="{BB962C8B-B14F-4D97-AF65-F5344CB8AC3E}">
        <p14:creationId xmlns:p14="http://schemas.microsoft.com/office/powerpoint/2010/main" val="35633021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91313" y="635000"/>
            <a:ext cx="2076450" cy="5491163"/>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457200" y="635000"/>
            <a:ext cx="6081713" cy="5491163"/>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číslo snímku 3"/>
          <p:cNvSpPr>
            <a:spLocks noGrp="1"/>
          </p:cNvSpPr>
          <p:nvPr>
            <p:ph type="sldNum" sz="quarter" idx="10"/>
          </p:nvPr>
        </p:nvSpPr>
        <p:spPr/>
        <p:txBody>
          <a:bodyPr/>
          <a:lstStyle>
            <a:lvl1pPr>
              <a:defRPr/>
            </a:lvl1pPr>
          </a:lstStyle>
          <a:p>
            <a:fld id="{396847D1-2E3C-4893-8880-B6EE71769CC7}" type="slidenum">
              <a:rPr lang="cs-CZ" altLang="cs-CZ"/>
              <a:pPr/>
              <a:t>‹#›</a:t>
            </a:fld>
            <a:endParaRPr lang="cs-CZ" altLang="cs-CZ"/>
          </a:p>
        </p:txBody>
      </p:sp>
    </p:spTree>
    <p:extLst>
      <p:ext uri="{BB962C8B-B14F-4D97-AF65-F5344CB8AC3E}">
        <p14:creationId xmlns:p14="http://schemas.microsoft.com/office/powerpoint/2010/main" val="3844061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číslo snímku 3"/>
          <p:cNvSpPr>
            <a:spLocks noGrp="1"/>
          </p:cNvSpPr>
          <p:nvPr>
            <p:ph type="sldNum" sz="quarter" idx="10"/>
          </p:nvPr>
        </p:nvSpPr>
        <p:spPr/>
        <p:txBody>
          <a:bodyPr/>
          <a:lstStyle>
            <a:lvl1pPr>
              <a:defRPr/>
            </a:lvl1pPr>
          </a:lstStyle>
          <a:p>
            <a:fld id="{A3E4EDF5-D58E-41AA-A09B-4067D5BB5052}" type="slidenum">
              <a:rPr lang="cs-CZ" altLang="cs-CZ"/>
              <a:pPr/>
              <a:t>‹#›</a:t>
            </a:fld>
            <a:endParaRPr lang="cs-CZ" altLang="cs-CZ"/>
          </a:p>
        </p:txBody>
      </p:sp>
    </p:spTree>
    <p:extLst>
      <p:ext uri="{BB962C8B-B14F-4D97-AF65-F5344CB8AC3E}">
        <p14:creationId xmlns:p14="http://schemas.microsoft.com/office/powerpoint/2010/main" val="40526403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623888" y="1709738"/>
            <a:ext cx="78867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cs-CZ"/>
              <a:t>Kliknutím lze upravit styly předlohy textu.</a:t>
            </a:r>
          </a:p>
        </p:txBody>
      </p:sp>
      <p:sp>
        <p:nvSpPr>
          <p:cNvPr id="4" name="Zástupný symbol pro číslo snímku 3"/>
          <p:cNvSpPr>
            <a:spLocks noGrp="1"/>
          </p:cNvSpPr>
          <p:nvPr>
            <p:ph type="sldNum" sz="quarter" idx="10"/>
          </p:nvPr>
        </p:nvSpPr>
        <p:spPr/>
        <p:txBody>
          <a:bodyPr/>
          <a:lstStyle>
            <a:lvl1pPr>
              <a:defRPr/>
            </a:lvl1pPr>
          </a:lstStyle>
          <a:p>
            <a:fld id="{7278E670-1D4B-4D8E-83E6-3BD0E051F178}" type="slidenum">
              <a:rPr lang="cs-CZ" altLang="cs-CZ"/>
              <a:pPr/>
              <a:t>‹#›</a:t>
            </a:fld>
            <a:endParaRPr lang="cs-CZ" altLang="cs-CZ"/>
          </a:p>
        </p:txBody>
      </p:sp>
    </p:spTree>
    <p:extLst>
      <p:ext uri="{BB962C8B-B14F-4D97-AF65-F5344CB8AC3E}">
        <p14:creationId xmlns:p14="http://schemas.microsoft.com/office/powerpoint/2010/main" val="7680488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844675"/>
            <a:ext cx="4038600" cy="42814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844675"/>
            <a:ext cx="4038600" cy="42814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číslo snímku 4"/>
          <p:cNvSpPr>
            <a:spLocks noGrp="1"/>
          </p:cNvSpPr>
          <p:nvPr>
            <p:ph type="sldNum" sz="quarter" idx="10"/>
          </p:nvPr>
        </p:nvSpPr>
        <p:spPr/>
        <p:txBody>
          <a:bodyPr/>
          <a:lstStyle>
            <a:lvl1pPr>
              <a:defRPr/>
            </a:lvl1pPr>
          </a:lstStyle>
          <a:p>
            <a:fld id="{27F29B33-3377-4F12-B62F-F2BDFBF25D75}" type="slidenum">
              <a:rPr lang="cs-CZ" altLang="cs-CZ"/>
              <a:pPr/>
              <a:t>‹#›</a:t>
            </a:fld>
            <a:endParaRPr lang="cs-CZ" altLang="cs-CZ"/>
          </a:p>
        </p:txBody>
      </p:sp>
    </p:spTree>
    <p:extLst>
      <p:ext uri="{BB962C8B-B14F-4D97-AF65-F5344CB8AC3E}">
        <p14:creationId xmlns:p14="http://schemas.microsoft.com/office/powerpoint/2010/main" val="12497603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630238" y="365125"/>
            <a:ext cx="7886700" cy="1325563"/>
          </a:xfrm>
        </p:spPr>
        <p:txBody>
          <a:bodyPr/>
          <a:lstStyle/>
          <a:p>
            <a:r>
              <a:rPr lang="cs-CZ"/>
              <a:t>Kliknutím lze upravit styl.</a:t>
            </a:r>
          </a:p>
        </p:txBody>
      </p:sp>
      <p:sp>
        <p:nvSpPr>
          <p:cNvPr id="3" name="Zástupný symbol pro text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630238" y="2505075"/>
            <a:ext cx="386873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4629150" y="2505075"/>
            <a:ext cx="38877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číslo snímku 6"/>
          <p:cNvSpPr>
            <a:spLocks noGrp="1"/>
          </p:cNvSpPr>
          <p:nvPr>
            <p:ph type="sldNum" sz="quarter" idx="10"/>
          </p:nvPr>
        </p:nvSpPr>
        <p:spPr/>
        <p:txBody>
          <a:bodyPr/>
          <a:lstStyle>
            <a:lvl1pPr>
              <a:defRPr/>
            </a:lvl1pPr>
          </a:lstStyle>
          <a:p>
            <a:fld id="{366E92B1-881D-4586-A126-D388B226A138}" type="slidenum">
              <a:rPr lang="cs-CZ" altLang="cs-CZ"/>
              <a:pPr/>
              <a:t>‹#›</a:t>
            </a:fld>
            <a:endParaRPr lang="cs-CZ" altLang="cs-CZ"/>
          </a:p>
        </p:txBody>
      </p:sp>
    </p:spTree>
    <p:extLst>
      <p:ext uri="{BB962C8B-B14F-4D97-AF65-F5344CB8AC3E}">
        <p14:creationId xmlns:p14="http://schemas.microsoft.com/office/powerpoint/2010/main" val="41529831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číslo snímku 2"/>
          <p:cNvSpPr>
            <a:spLocks noGrp="1"/>
          </p:cNvSpPr>
          <p:nvPr>
            <p:ph type="sldNum" sz="quarter" idx="10"/>
          </p:nvPr>
        </p:nvSpPr>
        <p:spPr/>
        <p:txBody>
          <a:bodyPr/>
          <a:lstStyle>
            <a:lvl1pPr>
              <a:defRPr/>
            </a:lvl1pPr>
          </a:lstStyle>
          <a:p>
            <a:fld id="{AB5F1426-AC6D-461B-8B41-3D17602A0FED}" type="slidenum">
              <a:rPr lang="cs-CZ" altLang="cs-CZ"/>
              <a:pPr/>
              <a:t>‹#›</a:t>
            </a:fld>
            <a:endParaRPr lang="cs-CZ" altLang="cs-CZ"/>
          </a:p>
        </p:txBody>
      </p:sp>
    </p:spTree>
    <p:extLst>
      <p:ext uri="{BB962C8B-B14F-4D97-AF65-F5344CB8AC3E}">
        <p14:creationId xmlns:p14="http://schemas.microsoft.com/office/powerpoint/2010/main" val="13307895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0"/>
          </p:nvPr>
        </p:nvSpPr>
        <p:spPr/>
        <p:txBody>
          <a:bodyPr/>
          <a:lstStyle>
            <a:lvl1pPr>
              <a:defRPr/>
            </a:lvl1pPr>
          </a:lstStyle>
          <a:p>
            <a:fld id="{F18C1090-F589-4A9D-B4A8-C054E5E8B029}" type="slidenum">
              <a:rPr lang="cs-CZ" altLang="cs-CZ"/>
              <a:pPr/>
              <a:t>‹#›</a:t>
            </a:fld>
            <a:endParaRPr lang="cs-CZ" altLang="cs-CZ"/>
          </a:p>
        </p:txBody>
      </p:sp>
    </p:spTree>
    <p:extLst>
      <p:ext uri="{BB962C8B-B14F-4D97-AF65-F5344CB8AC3E}">
        <p14:creationId xmlns:p14="http://schemas.microsoft.com/office/powerpoint/2010/main" val="22597667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číslo snímku 4"/>
          <p:cNvSpPr>
            <a:spLocks noGrp="1"/>
          </p:cNvSpPr>
          <p:nvPr>
            <p:ph type="sldNum" sz="quarter" idx="10"/>
          </p:nvPr>
        </p:nvSpPr>
        <p:spPr/>
        <p:txBody>
          <a:bodyPr/>
          <a:lstStyle>
            <a:lvl1pPr>
              <a:defRPr/>
            </a:lvl1pPr>
          </a:lstStyle>
          <a:p>
            <a:fld id="{DF8D542D-08C8-496B-A08B-8F9BB50540EB}" type="slidenum">
              <a:rPr lang="cs-CZ" altLang="cs-CZ"/>
              <a:pPr/>
              <a:t>‹#›</a:t>
            </a:fld>
            <a:endParaRPr lang="cs-CZ" altLang="cs-CZ"/>
          </a:p>
        </p:txBody>
      </p:sp>
    </p:spTree>
    <p:extLst>
      <p:ext uri="{BB962C8B-B14F-4D97-AF65-F5344CB8AC3E}">
        <p14:creationId xmlns:p14="http://schemas.microsoft.com/office/powerpoint/2010/main" val="2574022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630238" y="457200"/>
            <a:ext cx="2949575"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p>
        </p:txBody>
      </p:sp>
      <p:sp>
        <p:nvSpPr>
          <p:cNvPr id="4" name="Zástupný symbol pro text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číslo snímku 4"/>
          <p:cNvSpPr>
            <a:spLocks noGrp="1"/>
          </p:cNvSpPr>
          <p:nvPr>
            <p:ph type="sldNum" sz="quarter" idx="10"/>
          </p:nvPr>
        </p:nvSpPr>
        <p:spPr/>
        <p:txBody>
          <a:bodyPr/>
          <a:lstStyle>
            <a:lvl1pPr>
              <a:defRPr/>
            </a:lvl1pPr>
          </a:lstStyle>
          <a:p>
            <a:fld id="{6CFC7FB9-8B1B-498A-8D7D-43F2E85DB065}" type="slidenum">
              <a:rPr lang="cs-CZ" altLang="cs-CZ"/>
              <a:pPr/>
              <a:t>‹#›</a:t>
            </a:fld>
            <a:endParaRPr lang="cs-CZ" altLang="cs-CZ"/>
          </a:p>
        </p:txBody>
      </p:sp>
    </p:spTree>
    <p:extLst>
      <p:ext uri="{BB962C8B-B14F-4D97-AF65-F5344CB8AC3E}">
        <p14:creationId xmlns:p14="http://schemas.microsoft.com/office/powerpoint/2010/main" val="2439041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6" name="Picture 12" descr="lista_I"/>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0" y="5043488"/>
            <a:ext cx="9144000" cy="1841500"/>
          </a:xfrm>
          <a:prstGeom prst="rect">
            <a:avLst/>
          </a:prstGeom>
          <a:noFill/>
          <a:extLst>
            <a:ext uri="{909E8E84-426E-40DD-AFC4-6F175D3DCCD1}">
              <a14:hiddenFill xmlns:a14="http://schemas.microsoft.com/office/drawing/2010/main">
                <a:solidFill>
                  <a:srgbClr val="FFFFFF"/>
                </a:solidFill>
              </a14:hiddenFill>
            </a:ext>
          </a:extLst>
        </p:spPr>
      </p:pic>
      <p:sp>
        <p:nvSpPr>
          <p:cNvPr id="1027" name="Rectangle 3"/>
          <p:cNvSpPr>
            <a:spLocks noGrp="1" noChangeArrowheads="1"/>
          </p:cNvSpPr>
          <p:nvPr>
            <p:ph type="body" idx="1"/>
          </p:nvPr>
        </p:nvSpPr>
        <p:spPr bwMode="auto">
          <a:xfrm>
            <a:off x="457200" y="1844675"/>
            <a:ext cx="8229600" cy="4281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30" name="Rectangle 6"/>
          <p:cNvSpPr>
            <a:spLocks noGrp="1" noChangeArrowheads="1"/>
          </p:cNvSpPr>
          <p:nvPr>
            <p:ph type="sldNum" sz="quarter" idx="4"/>
          </p:nvPr>
        </p:nvSpPr>
        <p:spPr bwMode="auto">
          <a:xfrm>
            <a:off x="133350" y="5300663"/>
            <a:ext cx="477838" cy="3603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b="1">
                <a:solidFill>
                  <a:srgbClr val="19489A"/>
                </a:solidFill>
                <a:latin typeface="Arial Black" panose="020B0A04020102020204" pitchFamily="34" charset="0"/>
              </a:defRPr>
            </a:lvl1pPr>
          </a:lstStyle>
          <a:p>
            <a:fld id="{019B9A65-224B-41CF-8E63-AC2ACB3D55BC}" type="slidenum">
              <a:rPr lang="cs-CZ" altLang="cs-CZ"/>
              <a:pPr/>
              <a:t>‹#›</a:t>
            </a:fld>
            <a:endParaRPr lang="cs-CZ" altLang="cs-CZ"/>
          </a:p>
        </p:txBody>
      </p:sp>
      <p:sp>
        <p:nvSpPr>
          <p:cNvPr id="1035" name="Rectangle 11"/>
          <p:cNvSpPr>
            <a:spLocks noGrp="1" noChangeArrowheads="1"/>
          </p:cNvSpPr>
          <p:nvPr>
            <p:ph type="title"/>
          </p:nvPr>
        </p:nvSpPr>
        <p:spPr bwMode="auto">
          <a:xfrm>
            <a:off x="611188" y="635000"/>
            <a:ext cx="8156575" cy="6334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cs-CZ" altLang="cs-CZ"/>
              <a:t>Klepnutím lze upravit styl předlohy nadpisů.</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eaLnBrk="1" fontAlgn="base" hangingPunct="1">
        <a:spcBef>
          <a:spcPct val="0"/>
        </a:spcBef>
        <a:spcAft>
          <a:spcPct val="0"/>
        </a:spcAft>
        <a:defRPr sz="2800" b="1" kern="1200">
          <a:solidFill>
            <a:srgbClr val="19489A"/>
          </a:solidFill>
          <a:latin typeface="+mj-lt"/>
          <a:ea typeface="+mj-ea"/>
          <a:cs typeface="+mj-cs"/>
        </a:defRPr>
      </a:lvl1pPr>
      <a:lvl2pPr algn="l" rtl="0" eaLnBrk="1" fontAlgn="base" hangingPunct="1">
        <a:spcBef>
          <a:spcPct val="0"/>
        </a:spcBef>
        <a:spcAft>
          <a:spcPct val="0"/>
        </a:spcAft>
        <a:defRPr sz="2800" b="1">
          <a:solidFill>
            <a:srgbClr val="19489A"/>
          </a:solidFill>
          <a:latin typeface="Arial" panose="020B0604020202020204" pitchFamily="34" charset="0"/>
        </a:defRPr>
      </a:lvl2pPr>
      <a:lvl3pPr algn="l" rtl="0" eaLnBrk="1" fontAlgn="base" hangingPunct="1">
        <a:spcBef>
          <a:spcPct val="0"/>
        </a:spcBef>
        <a:spcAft>
          <a:spcPct val="0"/>
        </a:spcAft>
        <a:defRPr sz="2800" b="1">
          <a:solidFill>
            <a:srgbClr val="19489A"/>
          </a:solidFill>
          <a:latin typeface="Arial" panose="020B0604020202020204" pitchFamily="34" charset="0"/>
        </a:defRPr>
      </a:lvl3pPr>
      <a:lvl4pPr algn="l" rtl="0" eaLnBrk="1" fontAlgn="base" hangingPunct="1">
        <a:spcBef>
          <a:spcPct val="0"/>
        </a:spcBef>
        <a:spcAft>
          <a:spcPct val="0"/>
        </a:spcAft>
        <a:defRPr sz="2800" b="1">
          <a:solidFill>
            <a:srgbClr val="19489A"/>
          </a:solidFill>
          <a:latin typeface="Arial" panose="020B0604020202020204" pitchFamily="34" charset="0"/>
        </a:defRPr>
      </a:lvl4pPr>
      <a:lvl5pPr algn="l" rtl="0" eaLnBrk="1" fontAlgn="base" hangingPunct="1">
        <a:spcBef>
          <a:spcPct val="0"/>
        </a:spcBef>
        <a:spcAft>
          <a:spcPct val="0"/>
        </a:spcAft>
        <a:defRPr sz="2800" b="1">
          <a:solidFill>
            <a:srgbClr val="19489A"/>
          </a:solidFill>
          <a:latin typeface="Arial" panose="020B0604020202020204" pitchFamily="34" charset="0"/>
        </a:defRPr>
      </a:lvl5pPr>
      <a:lvl6pPr marL="457200" algn="l" rtl="0" eaLnBrk="1" fontAlgn="base" hangingPunct="1">
        <a:spcBef>
          <a:spcPct val="0"/>
        </a:spcBef>
        <a:spcAft>
          <a:spcPct val="0"/>
        </a:spcAft>
        <a:defRPr sz="2800" b="1">
          <a:solidFill>
            <a:srgbClr val="19489A"/>
          </a:solidFill>
          <a:latin typeface="Arial" panose="020B0604020202020204" pitchFamily="34" charset="0"/>
        </a:defRPr>
      </a:lvl6pPr>
      <a:lvl7pPr marL="914400" algn="l" rtl="0" eaLnBrk="1" fontAlgn="base" hangingPunct="1">
        <a:spcBef>
          <a:spcPct val="0"/>
        </a:spcBef>
        <a:spcAft>
          <a:spcPct val="0"/>
        </a:spcAft>
        <a:defRPr sz="2800" b="1">
          <a:solidFill>
            <a:srgbClr val="19489A"/>
          </a:solidFill>
          <a:latin typeface="Arial" panose="020B0604020202020204" pitchFamily="34" charset="0"/>
        </a:defRPr>
      </a:lvl7pPr>
      <a:lvl8pPr marL="1371600" algn="l" rtl="0" eaLnBrk="1" fontAlgn="base" hangingPunct="1">
        <a:spcBef>
          <a:spcPct val="0"/>
        </a:spcBef>
        <a:spcAft>
          <a:spcPct val="0"/>
        </a:spcAft>
        <a:defRPr sz="2800" b="1">
          <a:solidFill>
            <a:srgbClr val="19489A"/>
          </a:solidFill>
          <a:latin typeface="Arial" panose="020B0604020202020204" pitchFamily="34" charset="0"/>
        </a:defRPr>
      </a:lvl8pPr>
      <a:lvl9pPr marL="1828800" algn="l" rtl="0" eaLnBrk="1" fontAlgn="base" hangingPunct="1">
        <a:spcBef>
          <a:spcPct val="0"/>
        </a:spcBef>
        <a:spcAft>
          <a:spcPct val="0"/>
        </a:spcAft>
        <a:defRPr sz="2800" b="1">
          <a:solidFill>
            <a:srgbClr val="19489A"/>
          </a:solidFill>
          <a:latin typeface="Arial" panose="020B0604020202020204" pitchFamily="34" charset="0"/>
        </a:defRPr>
      </a:lvl9pPr>
    </p:titleStyle>
    <p:bodyStyle>
      <a:lvl1pPr marL="342900" indent="-342900" algn="l" rtl="0" eaLnBrk="1" fontAlgn="base" hangingPunct="1">
        <a:spcBef>
          <a:spcPct val="20000"/>
        </a:spcBef>
        <a:spcAft>
          <a:spcPct val="0"/>
        </a:spcAft>
        <a:buChar char="•"/>
        <a:defRPr sz="2800" kern="1200">
          <a:solidFill>
            <a:srgbClr val="19489A"/>
          </a:solidFill>
          <a:latin typeface="+mn-lt"/>
          <a:ea typeface="+mn-ea"/>
          <a:cs typeface="+mn-cs"/>
        </a:defRPr>
      </a:lvl1pPr>
      <a:lvl2pPr marL="742950" indent="-285750" algn="l" rtl="0" eaLnBrk="1" fontAlgn="base" hangingPunct="1">
        <a:spcBef>
          <a:spcPct val="20000"/>
        </a:spcBef>
        <a:spcAft>
          <a:spcPct val="0"/>
        </a:spcAft>
        <a:buChar char="–"/>
        <a:defRPr sz="2800" kern="1200">
          <a:solidFill>
            <a:srgbClr val="19489A"/>
          </a:solidFill>
          <a:latin typeface="+mn-lt"/>
          <a:ea typeface="+mn-ea"/>
          <a:cs typeface="+mn-cs"/>
        </a:defRPr>
      </a:lvl2pPr>
      <a:lvl3pPr marL="1143000" indent="-228600" algn="l" rtl="0" eaLnBrk="1" fontAlgn="base" hangingPunct="1">
        <a:spcBef>
          <a:spcPct val="20000"/>
        </a:spcBef>
        <a:spcAft>
          <a:spcPct val="0"/>
        </a:spcAft>
        <a:buChar char="•"/>
        <a:defRPr sz="2800" kern="1200">
          <a:solidFill>
            <a:srgbClr val="19489A"/>
          </a:solidFill>
          <a:latin typeface="+mn-lt"/>
          <a:ea typeface="+mn-ea"/>
          <a:cs typeface="+mn-cs"/>
        </a:defRPr>
      </a:lvl3pPr>
      <a:lvl4pPr marL="1600200" indent="-228600" algn="l" rtl="0" eaLnBrk="1" fontAlgn="base" hangingPunct="1">
        <a:spcBef>
          <a:spcPct val="20000"/>
        </a:spcBef>
        <a:spcAft>
          <a:spcPct val="0"/>
        </a:spcAft>
        <a:buChar char="–"/>
        <a:defRPr sz="2800" kern="1200">
          <a:solidFill>
            <a:srgbClr val="19489A"/>
          </a:solidFill>
          <a:latin typeface="+mn-lt"/>
          <a:ea typeface="+mn-ea"/>
          <a:cs typeface="+mn-cs"/>
        </a:defRPr>
      </a:lvl4pPr>
      <a:lvl5pPr marL="2057400" indent="-228600" algn="l" rtl="0" eaLnBrk="1" fontAlgn="base" hangingPunct="1">
        <a:spcBef>
          <a:spcPct val="20000"/>
        </a:spcBef>
        <a:spcAft>
          <a:spcPct val="0"/>
        </a:spcAft>
        <a:buChar char="»"/>
        <a:defRPr sz="2800" kern="1200">
          <a:solidFill>
            <a:srgbClr val="19489A"/>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www.preventivni-aktivity.cz/"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8" Type="http://schemas.openxmlformats.org/officeDocument/2006/relationships/hyperlink" Target="http://www.kpbi.cz/" TargetMode="External"/><Relationship Id="rId3" Type="http://schemas.openxmlformats.org/officeDocument/2006/relationships/hyperlink" Target="http://www.o2chytraskola.cz/" TargetMode="External"/><Relationship Id="rId7" Type="http://schemas.openxmlformats.org/officeDocument/2006/relationships/hyperlink" Target="https://knihy.nic.cz/" TargetMode="External"/><Relationship Id="rId2" Type="http://schemas.openxmlformats.org/officeDocument/2006/relationships/hyperlink" Target="http://www.hasiciproskoly.cz/" TargetMode="External"/><Relationship Id="rId1" Type="http://schemas.openxmlformats.org/officeDocument/2006/relationships/slideLayout" Target="../slideLayouts/slideLayout2.xml"/><Relationship Id="rId6" Type="http://schemas.openxmlformats.org/officeDocument/2006/relationships/hyperlink" Target="http://www.jaknainternet.cz/" TargetMode="External"/><Relationship Id="rId5" Type="http://schemas.openxmlformats.org/officeDocument/2006/relationships/hyperlink" Target="http://www.pribehynasichsousedu.cz/" TargetMode="External"/><Relationship Id="rId10" Type="http://schemas.openxmlformats.org/officeDocument/2006/relationships/hyperlink" Target="https://utocnik.kraj-jihocesky.cz/?aktuality" TargetMode="External"/><Relationship Id="rId4" Type="http://schemas.openxmlformats.org/officeDocument/2006/relationships/hyperlink" Target="http://www.pravonadetstvi.cz/" TargetMode="External"/><Relationship Id="rId9" Type="http://schemas.openxmlformats.org/officeDocument/2006/relationships/hyperlink" Target="http://www.e-bezpeci.cz/"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7" name="Picture 9" descr="titul_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71400"/>
            <a:ext cx="9234488" cy="6932613"/>
          </a:xfrm>
          <a:prstGeom prst="rect">
            <a:avLst/>
          </a:prstGeom>
          <a:noFill/>
          <a:extLst>
            <a:ext uri="{909E8E84-426E-40DD-AFC4-6F175D3DCCD1}">
              <a14:hiddenFill xmlns:a14="http://schemas.microsoft.com/office/drawing/2010/main">
                <a:solidFill>
                  <a:srgbClr val="FFFFFF"/>
                </a:solidFill>
              </a14:hiddenFill>
            </a:ext>
          </a:extLst>
        </p:spPr>
      </p:pic>
      <p:sp>
        <p:nvSpPr>
          <p:cNvPr id="2059" name="Rectangle 11"/>
          <p:cNvSpPr>
            <a:spLocks noChangeArrowheads="1"/>
          </p:cNvSpPr>
          <p:nvPr/>
        </p:nvSpPr>
        <p:spPr bwMode="auto">
          <a:xfrm>
            <a:off x="684212" y="446088"/>
            <a:ext cx="5832003" cy="966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2800" b="1">
                <a:solidFill>
                  <a:srgbClr val="19489A"/>
                </a:solidFill>
                <a:latin typeface="Arial" panose="020B0604020202020204" pitchFamily="34" charset="0"/>
              </a:defRPr>
            </a:lvl1pPr>
            <a:lvl2pPr>
              <a:defRPr sz="2800" b="1">
                <a:solidFill>
                  <a:srgbClr val="19489A"/>
                </a:solidFill>
                <a:latin typeface="Arial" panose="020B0604020202020204" pitchFamily="34" charset="0"/>
              </a:defRPr>
            </a:lvl2pPr>
            <a:lvl3pPr>
              <a:defRPr sz="2800" b="1">
                <a:solidFill>
                  <a:srgbClr val="19489A"/>
                </a:solidFill>
                <a:latin typeface="Arial" panose="020B0604020202020204" pitchFamily="34" charset="0"/>
              </a:defRPr>
            </a:lvl3pPr>
            <a:lvl4pPr>
              <a:defRPr sz="2800" b="1">
                <a:solidFill>
                  <a:srgbClr val="19489A"/>
                </a:solidFill>
                <a:latin typeface="Arial" panose="020B0604020202020204" pitchFamily="34" charset="0"/>
              </a:defRPr>
            </a:lvl4pPr>
            <a:lvl5pPr>
              <a:defRPr sz="2800" b="1">
                <a:solidFill>
                  <a:srgbClr val="19489A"/>
                </a:solidFill>
                <a:latin typeface="Arial" panose="020B0604020202020204" pitchFamily="34" charset="0"/>
              </a:defRPr>
            </a:lvl5pPr>
            <a:lvl6pPr marL="457200" fontAlgn="base">
              <a:spcBef>
                <a:spcPct val="0"/>
              </a:spcBef>
              <a:spcAft>
                <a:spcPct val="0"/>
              </a:spcAft>
              <a:defRPr sz="2800" b="1">
                <a:solidFill>
                  <a:srgbClr val="19489A"/>
                </a:solidFill>
                <a:latin typeface="Arial" panose="020B0604020202020204" pitchFamily="34" charset="0"/>
              </a:defRPr>
            </a:lvl6pPr>
            <a:lvl7pPr marL="914400" fontAlgn="base">
              <a:spcBef>
                <a:spcPct val="0"/>
              </a:spcBef>
              <a:spcAft>
                <a:spcPct val="0"/>
              </a:spcAft>
              <a:defRPr sz="2800" b="1">
                <a:solidFill>
                  <a:srgbClr val="19489A"/>
                </a:solidFill>
                <a:latin typeface="Arial" panose="020B0604020202020204" pitchFamily="34" charset="0"/>
              </a:defRPr>
            </a:lvl7pPr>
            <a:lvl8pPr marL="1371600" fontAlgn="base">
              <a:spcBef>
                <a:spcPct val="0"/>
              </a:spcBef>
              <a:spcAft>
                <a:spcPct val="0"/>
              </a:spcAft>
              <a:defRPr sz="2800" b="1">
                <a:solidFill>
                  <a:srgbClr val="19489A"/>
                </a:solidFill>
                <a:latin typeface="Arial" panose="020B0604020202020204" pitchFamily="34" charset="0"/>
              </a:defRPr>
            </a:lvl8pPr>
            <a:lvl9pPr marL="1828800" fontAlgn="base">
              <a:spcBef>
                <a:spcPct val="0"/>
              </a:spcBef>
              <a:spcAft>
                <a:spcPct val="0"/>
              </a:spcAft>
              <a:defRPr sz="2800" b="1">
                <a:solidFill>
                  <a:srgbClr val="19489A"/>
                </a:solidFill>
                <a:latin typeface="Arial" panose="020B0604020202020204" pitchFamily="34" charset="0"/>
              </a:defRPr>
            </a:lvl9pPr>
          </a:lstStyle>
          <a:p>
            <a:pPr>
              <a:lnSpc>
                <a:spcPct val="90000"/>
              </a:lnSpc>
            </a:pPr>
            <a:endParaRPr lang="cs-CZ" altLang="cs-CZ" sz="3200" dirty="0"/>
          </a:p>
        </p:txBody>
      </p:sp>
      <p:sp>
        <p:nvSpPr>
          <p:cNvPr id="5" name="TextovéPole 4">
            <a:extLst>
              <a:ext uri="{FF2B5EF4-FFF2-40B4-BE49-F238E27FC236}">
                <a16:creationId xmlns:a16="http://schemas.microsoft.com/office/drawing/2014/main" xmlns="" id="{ED019597-CD94-41F5-A1AF-77AD0AB2E862}"/>
              </a:ext>
            </a:extLst>
          </p:cNvPr>
          <p:cNvSpPr txBox="1"/>
          <p:nvPr/>
        </p:nvSpPr>
        <p:spPr>
          <a:xfrm>
            <a:off x="467544" y="1366897"/>
            <a:ext cx="7344816" cy="2062103"/>
          </a:xfrm>
          <a:prstGeom prst="rect">
            <a:avLst/>
          </a:prstGeom>
          <a:noFill/>
        </p:spPr>
        <p:txBody>
          <a:bodyPr wrap="square">
            <a:spAutoFit/>
          </a:bodyPr>
          <a:lstStyle/>
          <a:p>
            <a:pPr algn="ctr"/>
            <a:r>
              <a:rPr lang="cs" altLang="cs-CZ" sz="3200" b="1" dirty="0" smtClean="0"/>
              <a:t>III. </a:t>
            </a:r>
            <a:r>
              <a:rPr lang="cs-CZ" altLang="cs-CZ" sz="3200" b="1" dirty="0" smtClean="0"/>
              <a:t>O</a:t>
            </a:r>
            <a:r>
              <a:rPr lang="cs" altLang="cs-CZ" sz="3200" b="1" dirty="0" smtClean="0"/>
              <a:t>dborná konference </a:t>
            </a:r>
          </a:p>
          <a:p>
            <a:pPr algn="ctr"/>
            <a:r>
              <a:rPr lang="cs" altLang="cs-CZ" sz="3200" b="1" dirty="0" smtClean="0"/>
              <a:t>,,Bezpečné klima ve školách  Pardubického kraje“</a:t>
            </a:r>
          </a:p>
          <a:p>
            <a:pPr algn="ctr"/>
            <a:r>
              <a:rPr lang="cs" altLang="cs-CZ" sz="3200" b="1" dirty="0" smtClean="0"/>
              <a:t> 16 . 10. 2019</a:t>
            </a:r>
            <a:endParaRPr lang="cs" altLang="cs-CZ" sz="3200" b="1" dirty="0"/>
          </a:p>
        </p:txBody>
      </p:sp>
    </p:spTree>
    <p:extLst>
      <p:ext uri="{BB962C8B-B14F-4D97-AF65-F5344CB8AC3E}">
        <p14:creationId xmlns:p14="http://schemas.microsoft.com/office/powerpoint/2010/main" val="40612317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16736074-C4D7-4C97-AB3E-ADB3FE5F16F4}"/>
              </a:ext>
            </a:extLst>
          </p:cNvPr>
          <p:cNvSpPr>
            <a:spLocks noGrp="1"/>
          </p:cNvSpPr>
          <p:nvPr>
            <p:ph type="title"/>
          </p:nvPr>
        </p:nvSpPr>
        <p:spPr>
          <a:xfrm>
            <a:off x="674362" y="268635"/>
            <a:ext cx="7710052" cy="926404"/>
          </a:xfrm>
        </p:spPr>
        <p:txBody>
          <a:bodyPr/>
          <a:lstStyle/>
          <a:p>
            <a:r>
              <a:rPr lang="cs" dirty="0" smtClean="0"/>
              <a:t>b) </a:t>
            </a:r>
            <a:r>
              <a:rPr lang="cs-CZ" dirty="0"/>
              <a:t>S</a:t>
            </a:r>
            <a:r>
              <a:rPr lang="cs" dirty="0"/>
              <a:t>elektivní pimární prevence</a:t>
            </a:r>
            <a:endParaRPr lang="cs-CZ" dirty="0"/>
          </a:p>
        </p:txBody>
      </p:sp>
      <p:sp>
        <p:nvSpPr>
          <p:cNvPr id="3" name="Zástupný obsah 2">
            <a:extLst>
              <a:ext uri="{FF2B5EF4-FFF2-40B4-BE49-F238E27FC236}">
                <a16:creationId xmlns:a16="http://schemas.microsoft.com/office/drawing/2014/main" xmlns="" id="{790BFA0A-487B-4C38-91CA-ADF86EF0123D}"/>
              </a:ext>
            </a:extLst>
          </p:cNvPr>
          <p:cNvSpPr>
            <a:spLocks noGrp="1"/>
          </p:cNvSpPr>
          <p:nvPr>
            <p:ph idx="1"/>
          </p:nvPr>
        </p:nvSpPr>
        <p:spPr>
          <a:xfrm>
            <a:off x="457200" y="1370034"/>
            <a:ext cx="8229600" cy="4756129"/>
          </a:xfrm>
        </p:spPr>
        <p:txBody>
          <a:bodyPr/>
          <a:lstStyle/>
          <a:p>
            <a:r>
              <a:rPr lang="cs" dirty="0"/>
              <a:t>Zaměření na skupiny osob, u kterých jsou ve zvýšené míře přítomny rizikové faktory pro vznik a vývoj různých forem rizikového chování</a:t>
            </a:r>
          </a:p>
          <a:p>
            <a:r>
              <a:rPr lang="cs" dirty="0"/>
              <a:t>Identifikace skupin na základě biologických, psychologických, sociálních nebo enviromentálních </a:t>
            </a:r>
            <a:r>
              <a:rPr lang="cs" dirty="0" smtClean="0"/>
              <a:t>rizikových </a:t>
            </a:r>
            <a:r>
              <a:rPr lang="cs" dirty="0"/>
              <a:t>faktorů, věku, pohlaví, rodinné historie, místa bydliště nebo úrovně sociálního znevýhodnění</a:t>
            </a:r>
            <a:endParaRPr lang="cs-CZ" dirty="0"/>
          </a:p>
        </p:txBody>
      </p:sp>
      <p:sp>
        <p:nvSpPr>
          <p:cNvPr id="4" name="Zástupný symbol pro číslo snímku 3">
            <a:extLst>
              <a:ext uri="{FF2B5EF4-FFF2-40B4-BE49-F238E27FC236}">
                <a16:creationId xmlns:a16="http://schemas.microsoft.com/office/drawing/2014/main" xmlns="" id="{EB1BDF5C-3B5E-4910-9D27-413B4E3335E9}"/>
              </a:ext>
            </a:extLst>
          </p:cNvPr>
          <p:cNvSpPr>
            <a:spLocks noGrp="1"/>
          </p:cNvSpPr>
          <p:nvPr>
            <p:ph type="sldNum" sz="quarter" idx="10"/>
          </p:nvPr>
        </p:nvSpPr>
        <p:spPr/>
        <p:txBody>
          <a:bodyPr/>
          <a:lstStyle/>
          <a:p>
            <a:fld id="{A3E4EDF5-D58E-41AA-A09B-4067D5BB5052}" type="slidenum">
              <a:rPr lang="cs-CZ" altLang="cs-CZ" smtClean="0"/>
              <a:pPr/>
              <a:t>10</a:t>
            </a:fld>
            <a:endParaRPr lang="cs-CZ" altLang="cs-CZ"/>
          </a:p>
        </p:txBody>
      </p:sp>
    </p:spTree>
    <p:extLst>
      <p:ext uri="{BB962C8B-B14F-4D97-AF65-F5344CB8AC3E}">
        <p14:creationId xmlns:p14="http://schemas.microsoft.com/office/powerpoint/2010/main" val="25494489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F8845964-2412-49B6-BC4E-334845C12E2E}"/>
              </a:ext>
            </a:extLst>
          </p:cNvPr>
          <p:cNvSpPr>
            <a:spLocks noGrp="1"/>
          </p:cNvSpPr>
          <p:nvPr>
            <p:ph type="title"/>
          </p:nvPr>
        </p:nvSpPr>
        <p:spPr>
          <a:xfrm>
            <a:off x="611188" y="300104"/>
            <a:ext cx="8156575" cy="431733"/>
          </a:xfrm>
        </p:spPr>
        <p:txBody>
          <a:bodyPr/>
          <a:lstStyle/>
          <a:p>
            <a:r>
              <a:rPr lang="cs" dirty="0"/>
              <a:t>Selektivní prevence</a:t>
            </a:r>
            <a:endParaRPr lang="cs-CZ" dirty="0"/>
          </a:p>
        </p:txBody>
      </p:sp>
      <p:sp>
        <p:nvSpPr>
          <p:cNvPr id="3" name="Zástupný obsah 2">
            <a:extLst>
              <a:ext uri="{FF2B5EF4-FFF2-40B4-BE49-F238E27FC236}">
                <a16:creationId xmlns:a16="http://schemas.microsoft.com/office/drawing/2014/main" xmlns="" id="{A42B9832-A40C-4404-804D-CB1A4D900543}"/>
              </a:ext>
            </a:extLst>
          </p:cNvPr>
          <p:cNvSpPr>
            <a:spLocks noGrp="1"/>
          </p:cNvSpPr>
          <p:nvPr>
            <p:ph idx="1"/>
          </p:nvPr>
        </p:nvSpPr>
        <p:spPr>
          <a:xfrm>
            <a:off x="457200" y="978595"/>
            <a:ext cx="8229600" cy="5147567"/>
          </a:xfrm>
        </p:spPr>
        <p:txBody>
          <a:bodyPr/>
          <a:lstStyle/>
          <a:p>
            <a:r>
              <a:rPr lang="cs" dirty="0"/>
              <a:t>Není posuzována aktuální situace jedince, hodnotí se pouze na základě své příslušnosti k popisované skupině (</a:t>
            </a:r>
            <a:r>
              <a:rPr lang="cs" dirty="0" smtClean="0"/>
              <a:t>Romové</a:t>
            </a:r>
            <a:r>
              <a:rPr lang="cs" dirty="0"/>
              <a:t>, </a:t>
            </a:r>
            <a:r>
              <a:rPr lang="cs" dirty="0" smtClean="0"/>
              <a:t>účiliště, třída </a:t>
            </a:r>
            <a:r>
              <a:rPr lang="cs" dirty="0"/>
              <a:t>ZŠ praktické….)</a:t>
            </a:r>
          </a:p>
          <a:p>
            <a:r>
              <a:rPr lang="cs" dirty="0"/>
              <a:t>Menší skupiny či jednotlivci</a:t>
            </a:r>
          </a:p>
          <a:p>
            <a:r>
              <a:rPr lang="cs" dirty="0"/>
              <a:t>Větší důraz na vzdělání preventisty – vhodná speciální pedagogika, psychologie, adiktologie</a:t>
            </a:r>
          </a:p>
          <a:p>
            <a:r>
              <a:rPr lang="cs" dirty="0"/>
              <a:t>Minimálně Bc., rozsáhlejší speciální trénink,</a:t>
            </a:r>
          </a:p>
          <a:p>
            <a:r>
              <a:rPr lang="cs-CZ" dirty="0"/>
              <a:t>S</a:t>
            </a:r>
            <a:r>
              <a:rPr lang="cs" dirty="0"/>
              <a:t>pecializační studium ŠMP</a:t>
            </a:r>
          </a:p>
          <a:p>
            <a:endParaRPr lang="cs-CZ" dirty="0"/>
          </a:p>
        </p:txBody>
      </p:sp>
      <p:sp>
        <p:nvSpPr>
          <p:cNvPr id="4" name="Zástupný symbol pro číslo snímku 3">
            <a:extLst>
              <a:ext uri="{FF2B5EF4-FFF2-40B4-BE49-F238E27FC236}">
                <a16:creationId xmlns:a16="http://schemas.microsoft.com/office/drawing/2014/main" xmlns="" id="{459FEC65-A6D1-4703-9EE3-BDEAE5E95585}"/>
              </a:ext>
            </a:extLst>
          </p:cNvPr>
          <p:cNvSpPr>
            <a:spLocks noGrp="1"/>
          </p:cNvSpPr>
          <p:nvPr>
            <p:ph type="sldNum" sz="quarter" idx="10"/>
          </p:nvPr>
        </p:nvSpPr>
        <p:spPr/>
        <p:txBody>
          <a:bodyPr/>
          <a:lstStyle/>
          <a:p>
            <a:fld id="{A3E4EDF5-D58E-41AA-A09B-4067D5BB5052}" type="slidenum">
              <a:rPr lang="cs-CZ" altLang="cs-CZ" smtClean="0"/>
              <a:pPr/>
              <a:t>11</a:t>
            </a:fld>
            <a:endParaRPr lang="cs-CZ" altLang="cs-CZ"/>
          </a:p>
        </p:txBody>
      </p:sp>
    </p:spTree>
    <p:extLst>
      <p:ext uri="{BB962C8B-B14F-4D97-AF65-F5344CB8AC3E}">
        <p14:creationId xmlns:p14="http://schemas.microsoft.com/office/powerpoint/2010/main" val="42156558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B0447E07-C3EB-4F44-8C57-058F47AEEDD4}"/>
              </a:ext>
            </a:extLst>
          </p:cNvPr>
          <p:cNvSpPr>
            <a:spLocks noGrp="1"/>
          </p:cNvSpPr>
          <p:nvPr>
            <p:ph type="title"/>
          </p:nvPr>
        </p:nvSpPr>
        <p:spPr>
          <a:xfrm>
            <a:off x="611188" y="1"/>
            <a:ext cx="8156575" cy="1043836"/>
          </a:xfrm>
        </p:spPr>
        <p:txBody>
          <a:bodyPr/>
          <a:lstStyle/>
          <a:p>
            <a:r>
              <a:rPr lang="cs" dirty="0" smtClean="0"/>
              <a:t>c) </a:t>
            </a:r>
            <a:r>
              <a:rPr lang="cs" dirty="0"/>
              <a:t>Indikovaná primární prevence</a:t>
            </a:r>
            <a:endParaRPr lang="cs-CZ" dirty="0"/>
          </a:p>
        </p:txBody>
      </p:sp>
      <p:sp>
        <p:nvSpPr>
          <p:cNvPr id="3" name="Zástupný obsah 2">
            <a:extLst>
              <a:ext uri="{FF2B5EF4-FFF2-40B4-BE49-F238E27FC236}">
                <a16:creationId xmlns:a16="http://schemas.microsoft.com/office/drawing/2014/main" xmlns="" id="{3FE19916-7EFB-4CB7-BC23-346A23278906}"/>
              </a:ext>
            </a:extLst>
          </p:cNvPr>
          <p:cNvSpPr>
            <a:spLocks noGrp="1"/>
          </p:cNvSpPr>
          <p:nvPr>
            <p:ph idx="1"/>
          </p:nvPr>
        </p:nvSpPr>
        <p:spPr>
          <a:xfrm>
            <a:off x="457200" y="1196975"/>
            <a:ext cx="8229600" cy="4929188"/>
          </a:xfrm>
        </p:spPr>
        <p:txBody>
          <a:bodyPr/>
          <a:lstStyle/>
          <a:p>
            <a:r>
              <a:rPr lang="cs" dirty="0"/>
              <a:t>Zaměření na jedince či skupinu vystavenou výrazně rizikovým faktorům, nebo již s výskytem projevů rizikového chování</a:t>
            </a:r>
          </a:p>
          <a:p>
            <a:r>
              <a:rPr lang="cs-CZ" dirty="0"/>
              <a:t>P</a:t>
            </a:r>
            <a:r>
              <a:rPr lang="cs" dirty="0"/>
              <a:t>otřeba okamžitého působení po zjištění ohrožení</a:t>
            </a:r>
          </a:p>
          <a:p>
            <a:r>
              <a:rPr lang="cs" dirty="0"/>
              <a:t>Jedinec vybrán po posouzení své individuální situace</a:t>
            </a:r>
          </a:p>
          <a:p>
            <a:r>
              <a:rPr lang="cs" dirty="0"/>
              <a:t>Cílem není jen oddálení výskytu rizikového chování, ale také snížení frekvence a </a:t>
            </a:r>
            <a:r>
              <a:rPr lang="cs" dirty="0" smtClean="0"/>
              <a:t>objemu, </a:t>
            </a:r>
            <a:r>
              <a:rPr lang="cs" dirty="0"/>
              <a:t>zmírnění následků (např. užívání drog)</a:t>
            </a:r>
            <a:endParaRPr lang="cs-CZ" dirty="0"/>
          </a:p>
        </p:txBody>
      </p:sp>
      <p:sp>
        <p:nvSpPr>
          <p:cNvPr id="4" name="Zástupný symbol pro číslo snímku 3">
            <a:extLst>
              <a:ext uri="{FF2B5EF4-FFF2-40B4-BE49-F238E27FC236}">
                <a16:creationId xmlns:a16="http://schemas.microsoft.com/office/drawing/2014/main" xmlns="" id="{1953C491-B0E0-4506-8E1A-FCB07352BCF2}"/>
              </a:ext>
            </a:extLst>
          </p:cNvPr>
          <p:cNvSpPr>
            <a:spLocks noGrp="1"/>
          </p:cNvSpPr>
          <p:nvPr>
            <p:ph type="sldNum" sz="quarter" idx="10"/>
          </p:nvPr>
        </p:nvSpPr>
        <p:spPr/>
        <p:txBody>
          <a:bodyPr/>
          <a:lstStyle/>
          <a:p>
            <a:fld id="{A3E4EDF5-D58E-41AA-A09B-4067D5BB5052}" type="slidenum">
              <a:rPr lang="cs-CZ" altLang="cs-CZ" smtClean="0"/>
              <a:pPr/>
              <a:t>12</a:t>
            </a:fld>
            <a:endParaRPr lang="cs-CZ" altLang="cs-CZ"/>
          </a:p>
        </p:txBody>
      </p:sp>
    </p:spTree>
    <p:extLst>
      <p:ext uri="{BB962C8B-B14F-4D97-AF65-F5344CB8AC3E}">
        <p14:creationId xmlns:p14="http://schemas.microsoft.com/office/powerpoint/2010/main" val="4223884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83AEE0D3-1FA6-4F6E-B2D9-0730D34F05F0}"/>
              </a:ext>
            </a:extLst>
          </p:cNvPr>
          <p:cNvSpPr>
            <a:spLocks noGrp="1"/>
          </p:cNvSpPr>
          <p:nvPr>
            <p:ph type="title"/>
          </p:nvPr>
        </p:nvSpPr>
        <p:spPr/>
        <p:txBody>
          <a:bodyPr/>
          <a:lstStyle/>
          <a:p>
            <a:r>
              <a:rPr lang="cs" dirty="0"/>
              <a:t>Indikovaná primární prevence</a:t>
            </a:r>
            <a:endParaRPr lang="cs-CZ" dirty="0"/>
          </a:p>
        </p:txBody>
      </p:sp>
      <p:sp>
        <p:nvSpPr>
          <p:cNvPr id="3" name="Zástupný obsah 2">
            <a:extLst>
              <a:ext uri="{FF2B5EF4-FFF2-40B4-BE49-F238E27FC236}">
                <a16:creationId xmlns:a16="http://schemas.microsoft.com/office/drawing/2014/main" xmlns="" id="{598C7480-F0D1-458B-937A-B10657206371}"/>
              </a:ext>
            </a:extLst>
          </p:cNvPr>
          <p:cNvSpPr>
            <a:spLocks noGrp="1"/>
          </p:cNvSpPr>
          <p:nvPr>
            <p:ph idx="1"/>
          </p:nvPr>
        </p:nvSpPr>
        <p:spPr/>
        <p:txBody>
          <a:bodyPr/>
          <a:lstStyle/>
          <a:p>
            <a:r>
              <a:rPr lang="cs" dirty="0"/>
              <a:t>Porozumnění rizikovému chování prostřednictvím vymezení rizikových a protektivních faktorů </a:t>
            </a:r>
            <a:r>
              <a:rPr lang="cs" dirty="0" smtClean="0"/>
              <a:t>vztahujících </a:t>
            </a:r>
            <a:r>
              <a:rPr lang="cs" dirty="0"/>
              <a:t>se k duševním problémům (děti s ADHD…)</a:t>
            </a:r>
          </a:p>
          <a:p>
            <a:r>
              <a:rPr lang="cs" dirty="0"/>
              <a:t>Vyžaduje speciální pedagogické, psychologické, adiktologické nebo jiné vzdělání preventisty – Mgr., speciální trénink a dvouletá praxe pro samostatnou práci</a:t>
            </a:r>
            <a:endParaRPr lang="cs-CZ" dirty="0"/>
          </a:p>
        </p:txBody>
      </p:sp>
      <p:sp>
        <p:nvSpPr>
          <p:cNvPr id="4" name="Zástupný symbol pro číslo snímku 3">
            <a:extLst>
              <a:ext uri="{FF2B5EF4-FFF2-40B4-BE49-F238E27FC236}">
                <a16:creationId xmlns:a16="http://schemas.microsoft.com/office/drawing/2014/main" xmlns="" id="{A71B25E3-23FB-4376-9AA8-FCCFFCD41F68}"/>
              </a:ext>
            </a:extLst>
          </p:cNvPr>
          <p:cNvSpPr>
            <a:spLocks noGrp="1"/>
          </p:cNvSpPr>
          <p:nvPr>
            <p:ph type="sldNum" sz="quarter" idx="10"/>
          </p:nvPr>
        </p:nvSpPr>
        <p:spPr/>
        <p:txBody>
          <a:bodyPr/>
          <a:lstStyle/>
          <a:p>
            <a:fld id="{A3E4EDF5-D58E-41AA-A09B-4067D5BB5052}" type="slidenum">
              <a:rPr lang="cs-CZ" altLang="cs-CZ" smtClean="0"/>
              <a:pPr/>
              <a:t>13</a:t>
            </a:fld>
            <a:endParaRPr lang="cs-CZ" altLang="cs-CZ"/>
          </a:p>
        </p:txBody>
      </p:sp>
    </p:spTree>
    <p:extLst>
      <p:ext uri="{BB962C8B-B14F-4D97-AF65-F5344CB8AC3E}">
        <p14:creationId xmlns:p14="http://schemas.microsoft.com/office/powerpoint/2010/main" val="188184201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CBB152AF-66C2-4507-9E40-56FA6F42AC5E}"/>
              </a:ext>
            </a:extLst>
          </p:cNvPr>
          <p:cNvSpPr>
            <a:spLocks noGrp="1"/>
          </p:cNvSpPr>
          <p:nvPr>
            <p:ph type="title"/>
          </p:nvPr>
        </p:nvSpPr>
        <p:spPr>
          <a:xfrm>
            <a:off x="611188" y="287056"/>
            <a:ext cx="8156575" cy="665444"/>
          </a:xfrm>
        </p:spPr>
        <p:txBody>
          <a:bodyPr/>
          <a:lstStyle/>
          <a:p>
            <a:r>
              <a:rPr lang="cs" dirty="0"/>
              <a:t>Druhy rizikového chování</a:t>
            </a:r>
            <a:endParaRPr lang="cs-CZ" dirty="0"/>
          </a:p>
        </p:txBody>
      </p:sp>
      <p:sp>
        <p:nvSpPr>
          <p:cNvPr id="3" name="Zástupný obsah 2">
            <a:extLst>
              <a:ext uri="{FF2B5EF4-FFF2-40B4-BE49-F238E27FC236}">
                <a16:creationId xmlns:a16="http://schemas.microsoft.com/office/drawing/2014/main" xmlns="" id="{3BFEDB4E-B1D2-4CC5-95C3-D0859E4F3F9A}"/>
              </a:ext>
            </a:extLst>
          </p:cNvPr>
          <p:cNvSpPr>
            <a:spLocks noGrp="1"/>
          </p:cNvSpPr>
          <p:nvPr>
            <p:ph idx="1"/>
          </p:nvPr>
        </p:nvSpPr>
        <p:spPr>
          <a:xfrm>
            <a:off x="457200" y="1196975"/>
            <a:ext cx="8229600" cy="4929188"/>
          </a:xfrm>
        </p:spPr>
        <p:txBody>
          <a:bodyPr/>
          <a:lstStyle/>
          <a:p>
            <a:pPr marL="514350" indent="-514350">
              <a:buFont typeface="+mj-lt"/>
              <a:buAutoNum type="arabicPeriod"/>
            </a:pPr>
            <a:r>
              <a:rPr lang="cs" dirty="0"/>
              <a:t>Agrese, šikana,kyberšikana a další rizikové formy komunikace prostřednictvím multimédií, násilí, </a:t>
            </a:r>
            <a:r>
              <a:rPr lang="cs"/>
              <a:t>vandalismus, intolerance</a:t>
            </a:r>
            <a:r>
              <a:rPr lang="cs" dirty="0"/>
              <a:t>, antisemitismus, extremismus, rasismus a xenofobie, homofobie</a:t>
            </a:r>
          </a:p>
          <a:p>
            <a:pPr marL="514350" indent="-514350">
              <a:buFont typeface="+mj-lt"/>
              <a:buAutoNum type="arabicPeriod"/>
            </a:pPr>
            <a:r>
              <a:rPr lang="cs" dirty="0"/>
              <a:t>Záškoláctví</a:t>
            </a:r>
          </a:p>
          <a:p>
            <a:pPr marL="514350" indent="-514350">
              <a:buFont typeface="+mj-lt"/>
              <a:buAutoNum type="arabicPeriod"/>
            </a:pPr>
            <a:r>
              <a:rPr lang="cs" dirty="0"/>
              <a:t>Závislostní chování, užívání všech návykových látek, netolismus, gambling</a:t>
            </a:r>
          </a:p>
          <a:p>
            <a:pPr marL="514350" indent="-514350">
              <a:buFont typeface="+mj-lt"/>
              <a:buAutoNum type="arabicPeriod"/>
            </a:pPr>
            <a:r>
              <a:rPr lang="cs" dirty="0"/>
              <a:t>Rizikové sporty a rizikové chování v dopravě, prevence úrazů</a:t>
            </a:r>
            <a:endParaRPr lang="cs-CZ" dirty="0"/>
          </a:p>
        </p:txBody>
      </p:sp>
      <p:sp>
        <p:nvSpPr>
          <p:cNvPr id="4" name="Zástupný symbol pro číslo snímku 3">
            <a:extLst>
              <a:ext uri="{FF2B5EF4-FFF2-40B4-BE49-F238E27FC236}">
                <a16:creationId xmlns:a16="http://schemas.microsoft.com/office/drawing/2014/main" xmlns="" id="{9753987D-9621-46C1-AC7E-1426D8F124BA}"/>
              </a:ext>
            </a:extLst>
          </p:cNvPr>
          <p:cNvSpPr>
            <a:spLocks noGrp="1"/>
          </p:cNvSpPr>
          <p:nvPr>
            <p:ph type="sldNum" sz="quarter" idx="10"/>
          </p:nvPr>
        </p:nvSpPr>
        <p:spPr/>
        <p:txBody>
          <a:bodyPr/>
          <a:lstStyle/>
          <a:p>
            <a:fld id="{A3E4EDF5-D58E-41AA-A09B-4067D5BB5052}" type="slidenum">
              <a:rPr lang="cs-CZ" altLang="cs-CZ" smtClean="0"/>
              <a:pPr/>
              <a:t>14</a:t>
            </a:fld>
            <a:endParaRPr lang="cs-CZ" altLang="cs-CZ"/>
          </a:p>
        </p:txBody>
      </p:sp>
    </p:spTree>
    <p:extLst>
      <p:ext uri="{BB962C8B-B14F-4D97-AF65-F5344CB8AC3E}">
        <p14:creationId xmlns:p14="http://schemas.microsoft.com/office/powerpoint/2010/main" val="12578541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98D54CFB-0208-41D7-8B7D-345A842B00AD}"/>
              </a:ext>
            </a:extLst>
          </p:cNvPr>
          <p:cNvSpPr>
            <a:spLocks noGrp="1"/>
          </p:cNvSpPr>
          <p:nvPr>
            <p:ph type="title"/>
          </p:nvPr>
        </p:nvSpPr>
        <p:spPr/>
        <p:txBody>
          <a:bodyPr/>
          <a:lstStyle/>
          <a:p>
            <a:r>
              <a:rPr lang="cs" dirty="0"/>
              <a:t>Druhy rizikového chování</a:t>
            </a:r>
            <a:endParaRPr lang="cs-CZ" dirty="0"/>
          </a:p>
        </p:txBody>
      </p:sp>
      <p:sp>
        <p:nvSpPr>
          <p:cNvPr id="3" name="Zástupný obsah 2">
            <a:extLst>
              <a:ext uri="{FF2B5EF4-FFF2-40B4-BE49-F238E27FC236}">
                <a16:creationId xmlns:a16="http://schemas.microsoft.com/office/drawing/2014/main" xmlns="" id="{78A08F3F-2FE3-4C57-B564-ED14412E26DF}"/>
              </a:ext>
            </a:extLst>
          </p:cNvPr>
          <p:cNvSpPr>
            <a:spLocks noGrp="1"/>
          </p:cNvSpPr>
          <p:nvPr>
            <p:ph idx="1"/>
          </p:nvPr>
        </p:nvSpPr>
        <p:spPr/>
        <p:txBody>
          <a:bodyPr/>
          <a:lstStyle/>
          <a:p>
            <a:pPr marL="0" indent="0">
              <a:buNone/>
            </a:pPr>
            <a:r>
              <a:rPr lang="cs" dirty="0"/>
              <a:t>5. Spektrum poruch příjmu potravy</a:t>
            </a:r>
          </a:p>
          <a:p>
            <a:pPr marL="0" indent="0">
              <a:buNone/>
            </a:pPr>
            <a:r>
              <a:rPr lang="cs" dirty="0"/>
              <a:t>6. Negativní působení sekt</a:t>
            </a:r>
          </a:p>
          <a:p>
            <a:pPr marL="0" indent="0">
              <a:buNone/>
            </a:pPr>
            <a:r>
              <a:rPr lang="cs" dirty="0"/>
              <a:t>7. Sexuální rizikové chování </a:t>
            </a:r>
            <a:endParaRPr lang="cs-CZ" dirty="0"/>
          </a:p>
        </p:txBody>
      </p:sp>
      <p:sp>
        <p:nvSpPr>
          <p:cNvPr id="4" name="Zástupný symbol pro číslo snímku 3">
            <a:extLst>
              <a:ext uri="{FF2B5EF4-FFF2-40B4-BE49-F238E27FC236}">
                <a16:creationId xmlns:a16="http://schemas.microsoft.com/office/drawing/2014/main" xmlns="" id="{AF80466A-1262-4598-B9DA-EF0DE984E37D}"/>
              </a:ext>
            </a:extLst>
          </p:cNvPr>
          <p:cNvSpPr>
            <a:spLocks noGrp="1"/>
          </p:cNvSpPr>
          <p:nvPr>
            <p:ph type="sldNum" sz="quarter" idx="10"/>
          </p:nvPr>
        </p:nvSpPr>
        <p:spPr/>
        <p:txBody>
          <a:bodyPr/>
          <a:lstStyle/>
          <a:p>
            <a:fld id="{A3E4EDF5-D58E-41AA-A09B-4067D5BB5052}" type="slidenum">
              <a:rPr lang="cs-CZ" altLang="cs-CZ" smtClean="0"/>
              <a:pPr/>
              <a:t>15</a:t>
            </a:fld>
            <a:endParaRPr lang="cs-CZ" altLang="cs-CZ"/>
          </a:p>
        </p:txBody>
      </p:sp>
    </p:spTree>
    <p:extLst>
      <p:ext uri="{BB962C8B-B14F-4D97-AF65-F5344CB8AC3E}">
        <p14:creationId xmlns:p14="http://schemas.microsoft.com/office/powerpoint/2010/main" val="39142373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C3A9F3AB-B1CD-4F3B-A8BF-6D5BD5FDC604}"/>
              </a:ext>
            </a:extLst>
          </p:cNvPr>
          <p:cNvSpPr>
            <a:spLocks noGrp="1"/>
          </p:cNvSpPr>
          <p:nvPr>
            <p:ph type="title"/>
          </p:nvPr>
        </p:nvSpPr>
        <p:spPr>
          <a:xfrm>
            <a:off x="611188" y="182672"/>
            <a:ext cx="8156575" cy="704588"/>
          </a:xfrm>
        </p:spPr>
        <p:txBody>
          <a:bodyPr/>
          <a:lstStyle/>
          <a:p>
            <a:r>
              <a:rPr lang="cs" dirty="0" smtClean="0"/>
              <a:t>B. Koordinace</a:t>
            </a:r>
            <a:endParaRPr lang="cs-CZ" dirty="0"/>
          </a:p>
        </p:txBody>
      </p:sp>
      <p:sp>
        <p:nvSpPr>
          <p:cNvPr id="3" name="Zástupný obsah 2">
            <a:extLst>
              <a:ext uri="{FF2B5EF4-FFF2-40B4-BE49-F238E27FC236}">
                <a16:creationId xmlns:a16="http://schemas.microsoft.com/office/drawing/2014/main" xmlns="" id="{7F910744-8A76-4EEF-AF5E-2EA570FDABE7}"/>
              </a:ext>
            </a:extLst>
          </p:cNvPr>
          <p:cNvSpPr>
            <a:spLocks noGrp="1"/>
          </p:cNvSpPr>
          <p:nvPr>
            <p:ph idx="1"/>
          </p:nvPr>
        </p:nvSpPr>
        <p:spPr>
          <a:xfrm>
            <a:off x="457200" y="887260"/>
            <a:ext cx="8229600" cy="5238903"/>
          </a:xfrm>
        </p:spPr>
        <p:txBody>
          <a:bodyPr/>
          <a:lstStyle/>
          <a:p>
            <a:r>
              <a:rPr lang="cs" dirty="0"/>
              <a:t>Efektivní PP musí být realizovaná v úzké spolupráci různých subjektů – </a:t>
            </a:r>
            <a:r>
              <a:rPr lang="cs" dirty="0" smtClean="0"/>
              <a:t>Š/ŠZ, </a:t>
            </a:r>
            <a:r>
              <a:rPr lang="cs" dirty="0"/>
              <a:t>školských poradenských zařízeních, zákonných </a:t>
            </a:r>
            <a:r>
              <a:rPr lang="cs" dirty="0" smtClean="0"/>
              <a:t>zástupců</a:t>
            </a:r>
            <a:r>
              <a:rPr lang="cs" dirty="0"/>
              <a:t>, NNO pracujících s dětmi a mládeží, OSPODů, Policie ČR, VŠ a dalších.</a:t>
            </a:r>
          </a:p>
          <a:p>
            <a:r>
              <a:rPr lang="cs" dirty="0"/>
              <a:t>Cílem je implementace programů, které jasně zjistitelnou efektivitou usilují o předcházení rizikového chování dětí a mládeže.</a:t>
            </a:r>
          </a:p>
          <a:p>
            <a:r>
              <a:rPr lang="cs" dirty="0"/>
              <a:t>Probíhá na centrální - státní úrovni a regionální – krajské a obecní úrovni</a:t>
            </a:r>
          </a:p>
          <a:p>
            <a:endParaRPr lang="cs-CZ" dirty="0"/>
          </a:p>
        </p:txBody>
      </p:sp>
      <p:sp>
        <p:nvSpPr>
          <p:cNvPr id="4" name="Zástupný symbol pro číslo snímku 3">
            <a:extLst>
              <a:ext uri="{FF2B5EF4-FFF2-40B4-BE49-F238E27FC236}">
                <a16:creationId xmlns:a16="http://schemas.microsoft.com/office/drawing/2014/main" xmlns="" id="{9818B76B-A1FC-46A3-B32B-6D7F4F5E390F}"/>
              </a:ext>
            </a:extLst>
          </p:cNvPr>
          <p:cNvSpPr>
            <a:spLocks noGrp="1"/>
          </p:cNvSpPr>
          <p:nvPr>
            <p:ph type="sldNum" sz="quarter" idx="10"/>
          </p:nvPr>
        </p:nvSpPr>
        <p:spPr/>
        <p:txBody>
          <a:bodyPr/>
          <a:lstStyle/>
          <a:p>
            <a:fld id="{A3E4EDF5-D58E-41AA-A09B-4067D5BB5052}" type="slidenum">
              <a:rPr lang="cs-CZ" altLang="cs-CZ" smtClean="0"/>
              <a:pPr/>
              <a:t>16</a:t>
            </a:fld>
            <a:endParaRPr lang="cs-CZ" altLang="cs-CZ"/>
          </a:p>
        </p:txBody>
      </p:sp>
    </p:spTree>
    <p:extLst>
      <p:ext uri="{BB962C8B-B14F-4D97-AF65-F5344CB8AC3E}">
        <p14:creationId xmlns:p14="http://schemas.microsoft.com/office/powerpoint/2010/main" val="312518815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8BC9452D-0E89-4B34-87D4-86E2E4B336DC}"/>
              </a:ext>
            </a:extLst>
          </p:cNvPr>
          <p:cNvSpPr>
            <a:spLocks noGrp="1"/>
          </p:cNvSpPr>
          <p:nvPr>
            <p:ph type="title"/>
          </p:nvPr>
        </p:nvSpPr>
        <p:spPr>
          <a:xfrm>
            <a:off x="611188" y="130480"/>
            <a:ext cx="8156575" cy="756780"/>
          </a:xfrm>
        </p:spPr>
        <p:txBody>
          <a:bodyPr/>
          <a:lstStyle/>
          <a:p>
            <a:r>
              <a:rPr lang="cs" dirty="0"/>
              <a:t>Vertikální úroveň koordinace</a:t>
            </a:r>
            <a:endParaRPr lang="cs-CZ" dirty="0"/>
          </a:p>
        </p:txBody>
      </p:sp>
      <p:sp>
        <p:nvSpPr>
          <p:cNvPr id="3" name="Zástupný obsah 2">
            <a:extLst>
              <a:ext uri="{FF2B5EF4-FFF2-40B4-BE49-F238E27FC236}">
                <a16:creationId xmlns:a16="http://schemas.microsoft.com/office/drawing/2014/main" xmlns="" id="{D4226847-968B-474A-99C0-348335500568}"/>
              </a:ext>
            </a:extLst>
          </p:cNvPr>
          <p:cNvSpPr>
            <a:spLocks noGrp="1"/>
          </p:cNvSpPr>
          <p:nvPr>
            <p:ph idx="1"/>
          </p:nvPr>
        </p:nvSpPr>
        <p:spPr>
          <a:xfrm>
            <a:off x="457200" y="1196975"/>
            <a:ext cx="8229600" cy="4929188"/>
          </a:xfrm>
        </p:spPr>
        <p:txBody>
          <a:bodyPr/>
          <a:lstStyle/>
          <a:p>
            <a:r>
              <a:rPr lang="cs" dirty="0"/>
              <a:t>MŠMT – metodické vedení – Odbor speciálního vzdělávání a institucionální výchovy</a:t>
            </a:r>
          </a:p>
          <a:p>
            <a:r>
              <a:rPr lang="cs" dirty="0"/>
              <a:t>Krajský školský koordinátor primární prevence</a:t>
            </a:r>
          </a:p>
          <a:p>
            <a:r>
              <a:rPr lang="cs" dirty="0"/>
              <a:t>Metodik prevence v PPP </a:t>
            </a:r>
            <a:r>
              <a:rPr lang="cs" dirty="0" smtClean="0"/>
              <a:t>- Vyhláška  </a:t>
            </a:r>
            <a:r>
              <a:rPr lang="cs" dirty="0"/>
              <a:t>č. 72/2005 Sb., o poskytování poradenských služeb ve školách a ŠZ</a:t>
            </a:r>
          </a:p>
          <a:p>
            <a:r>
              <a:rPr lang="cs" dirty="0" smtClean="0"/>
              <a:t>Školní </a:t>
            </a:r>
            <a:r>
              <a:rPr lang="cs" dirty="0"/>
              <a:t>metodik prevence</a:t>
            </a:r>
          </a:p>
          <a:p>
            <a:pPr marL="0" indent="0">
              <a:buNone/>
            </a:pPr>
            <a:r>
              <a:rPr lang="cs" dirty="0"/>
              <a:t> </a:t>
            </a:r>
            <a:r>
              <a:rPr lang="cs" dirty="0" smtClean="0"/>
              <a:t>   Zohlednění </a:t>
            </a:r>
            <a:r>
              <a:rPr lang="cs" dirty="0"/>
              <a:t>místních podmínek a potřeb</a:t>
            </a:r>
          </a:p>
          <a:p>
            <a:pPr marL="0" indent="0">
              <a:buNone/>
            </a:pPr>
            <a:r>
              <a:rPr lang="cs" dirty="0" smtClean="0"/>
              <a:t>    Soulad </a:t>
            </a:r>
            <a:r>
              <a:rPr lang="cs" dirty="0"/>
              <a:t>s hlavními cíli, principy a postupy </a:t>
            </a:r>
            <a:r>
              <a:rPr lang="cs" dirty="0" smtClean="0"/>
              <a:t> </a:t>
            </a:r>
          </a:p>
          <a:p>
            <a:pPr marL="0" indent="0">
              <a:buNone/>
            </a:pPr>
            <a:r>
              <a:rPr lang="cs" dirty="0"/>
              <a:t> </a:t>
            </a:r>
            <a:r>
              <a:rPr lang="cs" dirty="0" smtClean="0"/>
              <a:t>  doporučenými </a:t>
            </a:r>
            <a:r>
              <a:rPr lang="cs" dirty="0"/>
              <a:t>Národní strategií primární </a:t>
            </a:r>
            <a:r>
              <a:rPr lang="cs" dirty="0" smtClean="0"/>
              <a:t>pr.</a:t>
            </a:r>
            <a:endParaRPr lang="cs-CZ" dirty="0"/>
          </a:p>
        </p:txBody>
      </p:sp>
      <p:sp>
        <p:nvSpPr>
          <p:cNvPr id="4" name="Zástupný symbol pro číslo snímku 3">
            <a:extLst>
              <a:ext uri="{FF2B5EF4-FFF2-40B4-BE49-F238E27FC236}">
                <a16:creationId xmlns:a16="http://schemas.microsoft.com/office/drawing/2014/main" xmlns="" id="{38E2FB82-F5AC-4132-B57F-CB649C0785B0}"/>
              </a:ext>
            </a:extLst>
          </p:cNvPr>
          <p:cNvSpPr>
            <a:spLocks noGrp="1"/>
          </p:cNvSpPr>
          <p:nvPr>
            <p:ph type="sldNum" sz="quarter" idx="10"/>
          </p:nvPr>
        </p:nvSpPr>
        <p:spPr/>
        <p:txBody>
          <a:bodyPr/>
          <a:lstStyle/>
          <a:p>
            <a:fld id="{A3E4EDF5-D58E-41AA-A09B-4067D5BB5052}" type="slidenum">
              <a:rPr lang="cs-CZ" altLang="cs-CZ" smtClean="0"/>
              <a:pPr/>
              <a:t>17</a:t>
            </a:fld>
            <a:endParaRPr lang="cs-CZ" altLang="cs-CZ"/>
          </a:p>
        </p:txBody>
      </p:sp>
    </p:spTree>
    <p:extLst>
      <p:ext uri="{BB962C8B-B14F-4D97-AF65-F5344CB8AC3E}">
        <p14:creationId xmlns:p14="http://schemas.microsoft.com/office/powerpoint/2010/main" val="279795179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5C378EFD-06EB-4101-9F77-A6E62522B7BA}"/>
              </a:ext>
            </a:extLst>
          </p:cNvPr>
          <p:cNvSpPr>
            <a:spLocks noGrp="1"/>
          </p:cNvSpPr>
          <p:nvPr>
            <p:ph type="title"/>
          </p:nvPr>
        </p:nvSpPr>
        <p:spPr>
          <a:xfrm>
            <a:off x="611188" y="143528"/>
            <a:ext cx="8156575" cy="588309"/>
          </a:xfrm>
        </p:spPr>
        <p:txBody>
          <a:bodyPr/>
          <a:lstStyle/>
          <a:p>
            <a:r>
              <a:rPr lang="cs" dirty="0" smtClean="0"/>
              <a:t>C. </a:t>
            </a:r>
            <a:r>
              <a:rPr lang="cs" dirty="0"/>
              <a:t>Legislativa</a:t>
            </a:r>
            <a:endParaRPr lang="cs-CZ" dirty="0"/>
          </a:p>
        </p:txBody>
      </p:sp>
      <p:sp>
        <p:nvSpPr>
          <p:cNvPr id="3" name="Zástupný obsah 2">
            <a:extLst>
              <a:ext uri="{FF2B5EF4-FFF2-40B4-BE49-F238E27FC236}">
                <a16:creationId xmlns:a16="http://schemas.microsoft.com/office/drawing/2014/main" xmlns="" id="{D0ADA58E-B138-4FAA-9B75-C28E34D18635}"/>
              </a:ext>
            </a:extLst>
          </p:cNvPr>
          <p:cNvSpPr>
            <a:spLocks noGrp="1"/>
          </p:cNvSpPr>
          <p:nvPr>
            <p:ph idx="1"/>
          </p:nvPr>
        </p:nvSpPr>
        <p:spPr>
          <a:xfrm>
            <a:off x="457200" y="731838"/>
            <a:ext cx="8229600" cy="5394326"/>
          </a:xfrm>
        </p:spPr>
        <p:txBody>
          <a:bodyPr/>
          <a:lstStyle/>
          <a:p>
            <a:r>
              <a:rPr lang="cs" dirty="0" smtClean="0"/>
              <a:t>Zákon </a:t>
            </a:r>
            <a:r>
              <a:rPr lang="cs" dirty="0"/>
              <a:t>č. 561/2004 Sb., o předškolním, </a:t>
            </a:r>
            <a:endParaRPr lang="cs" dirty="0" smtClean="0"/>
          </a:p>
          <a:p>
            <a:pPr marL="0" indent="0">
              <a:buNone/>
            </a:pPr>
            <a:r>
              <a:rPr lang="cs" dirty="0"/>
              <a:t> </a:t>
            </a:r>
            <a:r>
              <a:rPr lang="cs" dirty="0" smtClean="0"/>
              <a:t>   základním</a:t>
            </a:r>
            <a:r>
              <a:rPr lang="cs" dirty="0"/>
              <a:t>, středním a vyšším odborném </a:t>
            </a:r>
            <a:r>
              <a:rPr lang="cs" dirty="0" smtClean="0"/>
              <a:t>vzděl</a:t>
            </a:r>
          </a:p>
          <a:p>
            <a:r>
              <a:rPr lang="cs" dirty="0"/>
              <a:t>Vyhláška č. 72/2005 Sb., o poraden. službách</a:t>
            </a:r>
          </a:p>
          <a:p>
            <a:pPr>
              <a:buFontTx/>
              <a:buChar char="-"/>
            </a:pPr>
            <a:r>
              <a:rPr lang="cs-CZ" dirty="0"/>
              <a:t>V</a:t>
            </a:r>
            <a:r>
              <a:rPr lang="cs" dirty="0"/>
              <a:t>ymezuje základ systému školské prevence</a:t>
            </a:r>
          </a:p>
          <a:p>
            <a:pPr>
              <a:buFontTx/>
              <a:buChar char="-"/>
            </a:pPr>
            <a:r>
              <a:rPr lang="cs-CZ" dirty="0"/>
              <a:t>D</a:t>
            </a:r>
            <a:r>
              <a:rPr lang="cs" dirty="0"/>
              <a:t>efinuje kompetence aktérů PP</a:t>
            </a:r>
          </a:p>
          <a:p>
            <a:pPr>
              <a:buFontTx/>
              <a:buChar char="-"/>
            </a:pPr>
            <a:r>
              <a:rPr lang="cs" dirty="0"/>
              <a:t>Ukládá školám za povinnost zpracovat a uskutečnit preventivní program školy</a:t>
            </a:r>
          </a:p>
          <a:p>
            <a:pPr>
              <a:buFontTx/>
              <a:buChar char="-"/>
            </a:pPr>
            <a:r>
              <a:rPr lang="cs-CZ" dirty="0"/>
              <a:t>S</a:t>
            </a:r>
            <a:r>
              <a:rPr lang="cs" dirty="0"/>
              <a:t>tanovuje rozsah a činnosti školských poradenských.</a:t>
            </a:r>
          </a:p>
        </p:txBody>
      </p:sp>
      <p:sp>
        <p:nvSpPr>
          <p:cNvPr id="4" name="Zástupný symbol pro číslo snímku 3">
            <a:extLst>
              <a:ext uri="{FF2B5EF4-FFF2-40B4-BE49-F238E27FC236}">
                <a16:creationId xmlns:a16="http://schemas.microsoft.com/office/drawing/2014/main" xmlns="" id="{6EE8824C-FA3F-4B98-AD22-E6ED521E6FC1}"/>
              </a:ext>
            </a:extLst>
          </p:cNvPr>
          <p:cNvSpPr>
            <a:spLocks noGrp="1"/>
          </p:cNvSpPr>
          <p:nvPr>
            <p:ph type="sldNum" sz="quarter" idx="10"/>
          </p:nvPr>
        </p:nvSpPr>
        <p:spPr/>
        <p:txBody>
          <a:bodyPr/>
          <a:lstStyle/>
          <a:p>
            <a:fld id="{A3E4EDF5-D58E-41AA-A09B-4067D5BB5052}" type="slidenum">
              <a:rPr lang="cs-CZ" altLang="cs-CZ" smtClean="0"/>
              <a:pPr/>
              <a:t>18</a:t>
            </a:fld>
            <a:endParaRPr lang="cs-CZ" altLang="cs-CZ"/>
          </a:p>
        </p:txBody>
      </p:sp>
    </p:spTree>
    <p:extLst>
      <p:ext uri="{BB962C8B-B14F-4D97-AF65-F5344CB8AC3E}">
        <p14:creationId xmlns:p14="http://schemas.microsoft.com/office/powerpoint/2010/main" val="865540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38981782-04E1-4EBD-A9D3-6C2894600778}"/>
              </a:ext>
            </a:extLst>
          </p:cNvPr>
          <p:cNvSpPr>
            <a:spLocks noGrp="1"/>
          </p:cNvSpPr>
          <p:nvPr>
            <p:ph type="title"/>
          </p:nvPr>
        </p:nvSpPr>
        <p:spPr>
          <a:xfrm>
            <a:off x="611188" y="188641"/>
            <a:ext cx="8156575" cy="720080"/>
          </a:xfrm>
        </p:spPr>
        <p:txBody>
          <a:bodyPr/>
          <a:lstStyle/>
          <a:p>
            <a:r>
              <a:rPr lang="cs" b="0" dirty="0"/>
              <a:t>Zákon č. 379/2005 Sb., o opatření k ochraně před škodami způsobenými </a:t>
            </a:r>
            <a:r>
              <a:rPr lang="cs" b="0" dirty="0" smtClean="0"/>
              <a:t>tabákovými výrobky</a:t>
            </a:r>
            <a:endParaRPr lang="cs-CZ" b="0" dirty="0"/>
          </a:p>
        </p:txBody>
      </p:sp>
      <p:sp>
        <p:nvSpPr>
          <p:cNvPr id="3" name="Zástupný obsah 2">
            <a:extLst>
              <a:ext uri="{FF2B5EF4-FFF2-40B4-BE49-F238E27FC236}">
                <a16:creationId xmlns:a16="http://schemas.microsoft.com/office/drawing/2014/main" xmlns="" id="{D5D1E25C-5555-4253-AB46-D648EE08D535}"/>
              </a:ext>
            </a:extLst>
          </p:cNvPr>
          <p:cNvSpPr>
            <a:spLocks noGrp="1"/>
          </p:cNvSpPr>
          <p:nvPr>
            <p:ph idx="1"/>
          </p:nvPr>
        </p:nvSpPr>
        <p:spPr>
          <a:xfrm>
            <a:off x="444152" y="1196751"/>
            <a:ext cx="8229600" cy="4929411"/>
          </a:xfrm>
        </p:spPr>
        <p:txBody>
          <a:bodyPr/>
          <a:lstStyle/>
          <a:p>
            <a:r>
              <a:rPr lang="cs" dirty="0"/>
              <a:t>Nahrazen </a:t>
            </a:r>
            <a:r>
              <a:rPr lang="cs" b="1" dirty="0"/>
              <a:t>zákonem č. 65/2017 Sb., o ochraně</a:t>
            </a:r>
          </a:p>
          <a:p>
            <a:pPr marL="0" indent="0">
              <a:buNone/>
            </a:pPr>
            <a:r>
              <a:rPr lang="cs" b="1" dirty="0"/>
              <a:t>   zdraví před škodlivými účinky </a:t>
            </a:r>
            <a:r>
              <a:rPr lang="cs" b="1" dirty="0" smtClean="0"/>
              <a:t>návykových</a:t>
            </a:r>
          </a:p>
          <a:p>
            <a:pPr marL="0" indent="0">
              <a:buNone/>
            </a:pPr>
            <a:r>
              <a:rPr lang="cs" b="1" dirty="0"/>
              <a:t> </a:t>
            </a:r>
            <a:r>
              <a:rPr lang="cs" b="1" dirty="0" smtClean="0"/>
              <a:t>  látek</a:t>
            </a:r>
            <a:endParaRPr lang="cs" b="1" dirty="0"/>
          </a:p>
          <a:p>
            <a:r>
              <a:rPr lang="cs-CZ" dirty="0"/>
              <a:t>Z</a:t>
            </a:r>
            <a:r>
              <a:rPr lang="cs" dirty="0"/>
              <a:t>ákaz </a:t>
            </a:r>
            <a:r>
              <a:rPr lang="cs" dirty="0" smtClean="0"/>
              <a:t>konzumace a prodeje alkoholických </a:t>
            </a:r>
            <a:r>
              <a:rPr lang="cs" dirty="0"/>
              <a:t>nápojů a </a:t>
            </a:r>
            <a:r>
              <a:rPr lang="cs" dirty="0" smtClean="0"/>
              <a:t>tabákových </a:t>
            </a:r>
            <a:r>
              <a:rPr lang="cs" dirty="0"/>
              <a:t>výrobků ve vnějších i vnitřních prostorách všech škol a školských </a:t>
            </a:r>
            <a:r>
              <a:rPr lang="cs" dirty="0" smtClean="0"/>
              <a:t>zařízení</a:t>
            </a:r>
          </a:p>
          <a:p>
            <a:r>
              <a:rPr lang="cs" dirty="0" smtClean="0"/>
              <a:t>Zákaz prodeje a konzumace tabáku a alkoholu na akcích pro děti do 18 let</a:t>
            </a:r>
            <a:endParaRPr lang="cs" dirty="0"/>
          </a:p>
          <a:p>
            <a:endParaRPr lang="cs" dirty="0"/>
          </a:p>
        </p:txBody>
      </p:sp>
      <p:sp>
        <p:nvSpPr>
          <p:cNvPr id="4" name="Zástupný symbol pro číslo snímku 3">
            <a:extLst>
              <a:ext uri="{FF2B5EF4-FFF2-40B4-BE49-F238E27FC236}">
                <a16:creationId xmlns:a16="http://schemas.microsoft.com/office/drawing/2014/main" xmlns="" id="{C984ADAF-90E0-4555-ACEC-DDAD49963F64}"/>
              </a:ext>
            </a:extLst>
          </p:cNvPr>
          <p:cNvSpPr>
            <a:spLocks noGrp="1"/>
          </p:cNvSpPr>
          <p:nvPr>
            <p:ph type="sldNum" sz="quarter" idx="10"/>
          </p:nvPr>
        </p:nvSpPr>
        <p:spPr/>
        <p:txBody>
          <a:bodyPr/>
          <a:lstStyle/>
          <a:p>
            <a:fld id="{A3E4EDF5-D58E-41AA-A09B-4067D5BB5052}" type="slidenum">
              <a:rPr lang="cs-CZ" altLang="cs-CZ" smtClean="0"/>
              <a:pPr/>
              <a:t>19</a:t>
            </a:fld>
            <a:endParaRPr lang="cs-CZ" altLang="cs-CZ"/>
          </a:p>
        </p:txBody>
      </p:sp>
    </p:spTree>
    <p:extLst>
      <p:ext uri="{BB962C8B-B14F-4D97-AF65-F5344CB8AC3E}">
        <p14:creationId xmlns:p14="http://schemas.microsoft.com/office/powerpoint/2010/main" val="4179842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188" y="404664"/>
            <a:ext cx="8156575" cy="273719"/>
          </a:xfrm>
        </p:spPr>
        <p:txBody>
          <a:bodyPr/>
          <a:lstStyle/>
          <a:p>
            <a:r>
              <a:rPr lang="cs-CZ" dirty="0" smtClean="0"/>
              <a:t>Obsah</a:t>
            </a:r>
            <a:endParaRPr lang="cs-CZ" dirty="0"/>
          </a:p>
        </p:txBody>
      </p:sp>
      <p:sp>
        <p:nvSpPr>
          <p:cNvPr id="3" name="Zástupný symbol pro obsah 2"/>
          <p:cNvSpPr>
            <a:spLocks noGrp="1"/>
          </p:cNvSpPr>
          <p:nvPr>
            <p:ph idx="1"/>
          </p:nvPr>
        </p:nvSpPr>
        <p:spPr>
          <a:xfrm>
            <a:off x="457200" y="980728"/>
            <a:ext cx="8229600" cy="5145435"/>
          </a:xfrm>
        </p:spPr>
        <p:txBody>
          <a:bodyPr/>
          <a:lstStyle/>
          <a:p>
            <a:pPr marL="0" indent="0">
              <a:buNone/>
            </a:pPr>
            <a:r>
              <a:rPr lang="cs-CZ" dirty="0" smtClean="0"/>
              <a:t> I.  Seznámení s novou strategií primární prevence</a:t>
            </a:r>
          </a:p>
          <a:p>
            <a:pPr marL="0" indent="0">
              <a:buNone/>
            </a:pPr>
            <a:r>
              <a:rPr lang="cs-CZ" dirty="0" smtClean="0"/>
              <a:t>II.  Ochrana zdraví před škodlivými účinky </a:t>
            </a:r>
          </a:p>
          <a:p>
            <a:pPr marL="0" indent="0">
              <a:buNone/>
            </a:pPr>
            <a:r>
              <a:rPr lang="cs-CZ" dirty="0"/>
              <a:t> </a:t>
            </a:r>
            <a:r>
              <a:rPr lang="cs-CZ" dirty="0" smtClean="0"/>
              <a:t>    návykových látek – Zákon č. 65/2017 Sb.</a:t>
            </a:r>
          </a:p>
          <a:p>
            <a:pPr marL="0" indent="0">
              <a:buNone/>
            </a:pPr>
            <a:r>
              <a:rPr lang="cs-CZ" dirty="0" smtClean="0"/>
              <a:t>III. Šikana </a:t>
            </a:r>
            <a:r>
              <a:rPr lang="cs-CZ" dirty="0"/>
              <a:t>jako přestupek nebo trestný čin</a:t>
            </a:r>
          </a:p>
          <a:p>
            <a:pPr marL="0" indent="0">
              <a:buNone/>
            </a:pPr>
            <a:r>
              <a:rPr lang="cs-CZ" dirty="0" smtClean="0"/>
              <a:t>IV. Nová Národní protidrogová strategie</a:t>
            </a:r>
          </a:p>
          <a:p>
            <a:pPr marL="0" indent="0">
              <a:buNone/>
            </a:pPr>
            <a:r>
              <a:rPr lang="cs-CZ" dirty="0" smtClean="0"/>
              <a:t> V. Systém vykazování preventivních aktivit</a:t>
            </a:r>
          </a:p>
          <a:p>
            <a:pPr marL="0" indent="0">
              <a:buNone/>
            </a:pPr>
            <a:r>
              <a:rPr lang="cs-CZ" dirty="0" smtClean="0"/>
              <a:t>VI. Preventivní programy</a:t>
            </a:r>
            <a:endParaRPr lang="cs-CZ" dirty="0"/>
          </a:p>
        </p:txBody>
      </p:sp>
      <p:sp>
        <p:nvSpPr>
          <p:cNvPr id="4" name="Zástupný symbol pro číslo snímku 3"/>
          <p:cNvSpPr>
            <a:spLocks noGrp="1"/>
          </p:cNvSpPr>
          <p:nvPr>
            <p:ph type="sldNum" sz="quarter" idx="10"/>
          </p:nvPr>
        </p:nvSpPr>
        <p:spPr/>
        <p:txBody>
          <a:bodyPr/>
          <a:lstStyle/>
          <a:p>
            <a:fld id="{A3E4EDF5-D58E-41AA-A09B-4067D5BB5052}" type="slidenum">
              <a:rPr lang="cs-CZ" altLang="cs-CZ" smtClean="0"/>
              <a:pPr/>
              <a:t>2</a:t>
            </a:fld>
            <a:endParaRPr lang="cs-CZ" altLang="cs-CZ"/>
          </a:p>
        </p:txBody>
      </p:sp>
    </p:spTree>
    <p:extLst>
      <p:ext uri="{BB962C8B-B14F-4D97-AF65-F5344CB8AC3E}">
        <p14:creationId xmlns:p14="http://schemas.microsoft.com/office/powerpoint/2010/main" val="3472911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188" y="1"/>
            <a:ext cx="8156575" cy="548680"/>
          </a:xfrm>
        </p:spPr>
        <p:txBody>
          <a:bodyPr/>
          <a:lstStyle/>
          <a:p>
            <a:r>
              <a:rPr lang="cs-CZ" dirty="0" smtClean="0"/>
              <a:t>Opatření k omezení užívání návykových látek</a:t>
            </a:r>
            <a:endParaRPr lang="cs-CZ" dirty="0"/>
          </a:p>
        </p:txBody>
      </p:sp>
      <p:sp>
        <p:nvSpPr>
          <p:cNvPr id="3" name="Zástupný symbol pro obsah 2"/>
          <p:cNvSpPr>
            <a:spLocks noGrp="1"/>
          </p:cNvSpPr>
          <p:nvPr>
            <p:ph idx="1"/>
          </p:nvPr>
        </p:nvSpPr>
        <p:spPr>
          <a:xfrm>
            <a:off x="457200" y="548681"/>
            <a:ext cx="8229600" cy="5577482"/>
          </a:xfrm>
        </p:spPr>
        <p:txBody>
          <a:bodyPr/>
          <a:lstStyle/>
          <a:p>
            <a:r>
              <a:rPr lang="cs-CZ" dirty="0" smtClean="0"/>
              <a:t>Obecně závazná vyhláška obce – zákaz kouření tabáku a elektronických cigaret, konzumace alkoholu nebo jiné návykové látky na veřejném prostranství, které se nachází v blízkosti školy, školských zařízení nebo jiného prostoru vyhrazeného pro aktivity osob mladších 18 let.</a:t>
            </a:r>
          </a:p>
          <a:p>
            <a:r>
              <a:rPr lang="cs-CZ" dirty="0" smtClean="0"/>
              <a:t>Zákaz vstupu pro osobu, která je zjevně pod vlivem alkoholu nebo jiné návykové látky do školy/ŠZ, na dětské hřiště, sportoviště pro osoby mladší 18 let</a:t>
            </a:r>
          </a:p>
          <a:p>
            <a:r>
              <a:rPr lang="cs-CZ" dirty="0" smtClean="0"/>
              <a:t>Vykázání osoby nedodržující zákaz z prostoru</a:t>
            </a:r>
            <a:endParaRPr lang="cs-CZ" dirty="0"/>
          </a:p>
        </p:txBody>
      </p:sp>
      <p:sp>
        <p:nvSpPr>
          <p:cNvPr id="4" name="Zástupný symbol pro číslo snímku 3"/>
          <p:cNvSpPr>
            <a:spLocks noGrp="1"/>
          </p:cNvSpPr>
          <p:nvPr>
            <p:ph type="sldNum" sz="quarter" idx="10"/>
          </p:nvPr>
        </p:nvSpPr>
        <p:spPr/>
        <p:txBody>
          <a:bodyPr/>
          <a:lstStyle/>
          <a:p>
            <a:fld id="{A3E4EDF5-D58E-41AA-A09B-4067D5BB5052}" type="slidenum">
              <a:rPr lang="cs-CZ" altLang="cs-CZ" smtClean="0"/>
              <a:pPr/>
              <a:t>20</a:t>
            </a:fld>
            <a:endParaRPr lang="cs-CZ" altLang="cs-CZ"/>
          </a:p>
        </p:txBody>
      </p:sp>
    </p:spTree>
    <p:extLst>
      <p:ext uri="{BB962C8B-B14F-4D97-AF65-F5344CB8AC3E}">
        <p14:creationId xmlns:p14="http://schemas.microsoft.com/office/powerpoint/2010/main" val="6297897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 dirty="0"/>
              <a:t>Testování žáků na přítomnost návykových látek</a:t>
            </a:r>
            <a:br>
              <a:rPr lang="cs" dirty="0"/>
            </a:br>
            <a:endParaRPr lang="cs-CZ" dirty="0"/>
          </a:p>
        </p:txBody>
      </p:sp>
      <p:sp>
        <p:nvSpPr>
          <p:cNvPr id="3" name="Zástupný symbol pro obsah 2"/>
          <p:cNvSpPr>
            <a:spLocks noGrp="1"/>
          </p:cNvSpPr>
          <p:nvPr>
            <p:ph idx="1"/>
          </p:nvPr>
        </p:nvSpPr>
        <p:spPr>
          <a:xfrm>
            <a:off x="457200" y="1268413"/>
            <a:ext cx="8229600" cy="4857750"/>
          </a:xfrm>
        </p:spPr>
        <p:txBody>
          <a:bodyPr/>
          <a:lstStyle/>
          <a:p>
            <a:r>
              <a:rPr lang="cs" dirty="0" smtClean="0"/>
              <a:t>Orientačnímu vyšetření a lékařskému vyšetření je povinna se podrobit osoba, u které je důvodné podezření, že pod vlivem alkoholu nebo jiné návykové látky vykonává nebo vykonávala činnost, při níž by mohla ohrozit život nebo zdraví své nebo jiné osoby nebo poškodit majetek</a:t>
            </a:r>
          </a:p>
          <a:p>
            <a:r>
              <a:rPr lang="cs" dirty="0" smtClean="0"/>
              <a:t>Osoba mladší 18 let u níž je důvodné podezření, že alkoholický nápoj nebo návykovou látku požila, nebo jí byla konzumace umožněna</a:t>
            </a:r>
          </a:p>
          <a:p>
            <a:endParaRPr lang="cs" dirty="0"/>
          </a:p>
          <a:p>
            <a:endParaRPr lang="cs-CZ" dirty="0"/>
          </a:p>
        </p:txBody>
      </p:sp>
      <p:sp>
        <p:nvSpPr>
          <p:cNvPr id="4" name="Zástupný symbol pro číslo snímku 3"/>
          <p:cNvSpPr>
            <a:spLocks noGrp="1"/>
          </p:cNvSpPr>
          <p:nvPr>
            <p:ph type="sldNum" sz="quarter" idx="10"/>
          </p:nvPr>
        </p:nvSpPr>
        <p:spPr/>
        <p:txBody>
          <a:bodyPr/>
          <a:lstStyle/>
          <a:p>
            <a:fld id="{A3E4EDF5-D58E-41AA-A09B-4067D5BB5052}" type="slidenum">
              <a:rPr lang="cs-CZ" altLang="cs-CZ" smtClean="0"/>
              <a:pPr/>
              <a:t>21</a:t>
            </a:fld>
            <a:endParaRPr lang="cs-CZ" altLang="cs-CZ"/>
          </a:p>
        </p:txBody>
      </p:sp>
    </p:spTree>
    <p:extLst>
      <p:ext uri="{BB962C8B-B14F-4D97-AF65-F5344CB8AC3E}">
        <p14:creationId xmlns:p14="http://schemas.microsoft.com/office/powerpoint/2010/main" val="119778606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Výzva k orientačnímu vyšetření a k odbornému lékařskému vyšetření</a:t>
            </a:r>
            <a:endParaRPr lang="cs-CZ" dirty="0"/>
          </a:p>
        </p:txBody>
      </p:sp>
      <p:sp>
        <p:nvSpPr>
          <p:cNvPr id="3" name="Zástupný symbol pro obsah 2"/>
          <p:cNvSpPr>
            <a:spLocks noGrp="1"/>
          </p:cNvSpPr>
          <p:nvPr>
            <p:ph idx="1"/>
          </p:nvPr>
        </p:nvSpPr>
        <p:spPr/>
        <p:txBody>
          <a:bodyPr/>
          <a:lstStyle/>
          <a:p>
            <a:r>
              <a:rPr lang="cs" dirty="0"/>
              <a:t>Pedagogický pracovník není definován jako</a:t>
            </a:r>
          </a:p>
          <a:p>
            <a:pPr marL="0" indent="0">
              <a:buNone/>
            </a:pPr>
            <a:r>
              <a:rPr lang="cs" dirty="0"/>
              <a:t>   osoba pověřená k testování žáků</a:t>
            </a:r>
          </a:p>
          <a:p>
            <a:r>
              <a:rPr lang="cs-CZ" dirty="0"/>
              <a:t>Osoby oprávněné vyzvat k orientačnímu vyšetření osoby mladší 18 let i starší: příslušník Policie České republiky, strážník obecní policie, zaměstnavatel nebo ošetřující lékař</a:t>
            </a:r>
          </a:p>
          <a:p>
            <a:r>
              <a:rPr lang="cs-CZ" dirty="0"/>
              <a:t>Dopravu určí a zajistí ten, kdo osobu k vyšetření vyzval</a:t>
            </a:r>
          </a:p>
          <a:p>
            <a:endParaRPr lang="cs-CZ" dirty="0"/>
          </a:p>
          <a:p>
            <a:endParaRPr lang="cs-CZ" dirty="0"/>
          </a:p>
        </p:txBody>
      </p:sp>
      <p:sp>
        <p:nvSpPr>
          <p:cNvPr id="4" name="Zástupný symbol pro číslo snímku 3"/>
          <p:cNvSpPr>
            <a:spLocks noGrp="1"/>
          </p:cNvSpPr>
          <p:nvPr>
            <p:ph type="sldNum" sz="quarter" idx="10"/>
          </p:nvPr>
        </p:nvSpPr>
        <p:spPr/>
        <p:txBody>
          <a:bodyPr/>
          <a:lstStyle/>
          <a:p>
            <a:fld id="{A3E4EDF5-D58E-41AA-A09B-4067D5BB5052}" type="slidenum">
              <a:rPr lang="cs-CZ" altLang="cs-CZ" smtClean="0"/>
              <a:pPr/>
              <a:t>22</a:t>
            </a:fld>
            <a:endParaRPr lang="cs-CZ" altLang="cs-CZ"/>
          </a:p>
        </p:txBody>
      </p:sp>
    </p:spTree>
    <p:extLst>
      <p:ext uri="{BB962C8B-B14F-4D97-AF65-F5344CB8AC3E}">
        <p14:creationId xmlns:p14="http://schemas.microsoft.com/office/powerpoint/2010/main" val="14823108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CD3ECFB6-70F6-4130-8D56-AEABFB1BE5BB}"/>
              </a:ext>
            </a:extLst>
          </p:cNvPr>
          <p:cNvSpPr>
            <a:spLocks noGrp="1"/>
          </p:cNvSpPr>
          <p:nvPr>
            <p:ph type="title"/>
          </p:nvPr>
        </p:nvSpPr>
        <p:spPr>
          <a:xfrm>
            <a:off x="611188" y="156576"/>
            <a:ext cx="8156575" cy="575261"/>
          </a:xfrm>
        </p:spPr>
        <p:txBody>
          <a:bodyPr/>
          <a:lstStyle/>
          <a:p>
            <a:r>
              <a:rPr lang="cs" dirty="0"/>
              <a:t>Další legislativa</a:t>
            </a:r>
            <a:endParaRPr lang="cs-CZ" dirty="0"/>
          </a:p>
        </p:txBody>
      </p:sp>
      <p:sp>
        <p:nvSpPr>
          <p:cNvPr id="3" name="Zástupný obsah 2">
            <a:extLst>
              <a:ext uri="{FF2B5EF4-FFF2-40B4-BE49-F238E27FC236}">
                <a16:creationId xmlns:a16="http://schemas.microsoft.com/office/drawing/2014/main" xmlns="" id="{3807A693-99C1-4DB3-9372-EC892273148B}"/>
              </a:ext>
            </a:extLst>
          </p:cNvPr>
          <p:cNvSpPr>
            <a:spLocks noGrp="1"/>
          </p:cNvSpPr>
          <p:nvPr>
            <p:ph idx="1"/>
          </p:nvPr>
        </p:nvSpPr>
        <p:spPr>
          <a:xfrm>
            <a:off x="457200" y="731837"/>
            <a:ext cx="8229600" cy="5394325"/>
          </a:xfrm>
        </p:spPr>
        <p:txBody>
          <a:bodyPr/>
          <a:lstStyle/>
          <a:p>
            <a:r>
              <a:rPr lang="cs" dirty="0" smtClean="0"/>
              <a:t>Metodické </a:t>
            </a:r>
            <a:r>
              <a:rPr lang="cs" dirty="0"/>
              <a:t>pokyny a doporučení</a:t>
            </a:r>
          </a:p>
          <a:p>
            <a:pPr marL="0" indent="0">
              <a:buNone/>
            </a:pPr>
            <a:r>
              <a:rPr lang="cs" dirty="0"/>
              <a:t>   - 2016 – pokyn k řešení šikany</a:t>
            </a:r>
          </a:p>
          <a:p>
            <a:pPr marL="0" indent="0">
              <a:buNone/>
            </a:pPr>
            <a:r>
              <a:rPr lang="cs" dirty="0"/>
              <a:t>   - vytvořeny nové přílohy, aktualizace starších</a:t>
            </a:r>
          </a:p>
          <a:p>
            <a:pPr marL="0" indent="0">
              <a:buNone/>
            </a:pPr>
            <a:r>
              <a:rPr lang="cs" dirty="0"/>
              <a:t>   - Pomůcka k nově zakotveným právům a</a:t>
            </a:r>
          </a:p>
          <a:p>
            <a:pPr marL="0" indent="0">
              <a:buNone/>
            </a:pPr>
            <a:r>
              <a:rPr lang="cs" dirty="0"/>
              <a:t>     povinnostem pedagogů a povinnost vyloučení</a:t>
            </a:r>
          </a:p>
          <a:p>
            <a:pPr marL="0" indent="0">
              <a:buNone/>
            </a:pPr>
            <a:r>
              <a:rPr lang="cs" dirty="0"/>
              <a:t>    </a:t>
            </a:r>
            <a:r>
              <a:rPr lang="cs" dirty="0" smtClean="0"/>
              <a:t> žáka </a:t>
            </a:r>
            <a:r>
              <a:rPr lang="cs" dirty="0"/>
              <a:t>za násilí a šikanu ve </a:t>
            </a:r>
            <a:r>
              <a:rPr lang="cs" dirty="0" smtClean="0"/>
              <a:t>škole</a:t>
            </a:r>
          </a:p>
          <a:p>
            <a:pPr marL="0" indent="0">
              <a:buNone/>
            </a:pPr>
            <a:r>
              <a:rPr lang="cs" dirty="0" smtClean="0"/>
              <a:t>   - 2019 novelizace Metodického doporučení k   </a:t>
            </a:r>
          </a:p>
          <a:p>
            <a:pPr marL="0" indent="0">
              <a:buNone/>
            </a:pPr>
            <a:r>
              <a:rPr lang="cs" dirty="0"/>
              <a:t> </a:t>
            </a:r>
            <a:r>
              <a:rPr lang="cs" dirty="0" smtClean="0"/>
              <a:t>    zneužívání tabáku, </a:t>
            </a:r>
            <a:r>
              <a:rPr lang="cs-CZ" dirty="0"/>
              <a:t>a</a:t>
            </a:r>
            <a:r>
              <a:rPr lang="cs" dirty="0" smtClean="0"/>
              <a:t>lkoholu a návykových látek</a:t>
            </a:r>
            <a:endParaRPr lang="cs" dirty="0"/>
          </a:p>
        </p:txBody>
      </p:sp>
      <p:sp>
        <p:nvSpPr>
          <p:cNvPr id="4" name="Zástupný symbol pro číslo snímku 3">
            <a:extLst>
              <a:ext uri="{FF2B5EF4-FFF2-40B4-BE49-F238E27FC236}">
                <a16:creationId xmlns:a16="http://schemas.microsoft.com/office/drawing/2014/main" xmlns="" id="{73AB2794-7730-4020-803F-7BDACA5D98D9}"/>
              </a:ext>
            </a:extLst>
          </p:cNvPr>
          <p:cNvSpPr>
            <a:spLocks noGrp="1"/>
          </p:cNvSpPr>
          <p:nvPr>
            <p:ph type="sldNum" sz="quarter" idx="10"/>
          </p:nvPr>
        </p:nvSpPr>
        <p:spPr/>
        <p:txBody>
          <a:bodyPr/>
          <a:lstStyle/>
          <a:p>
            <a:fld id="{A3E4EDF5-D58E-41AA-A09B-4067D5BB5052}" type="slidenum">
              <a:rPr lang="cs-CZ" altLang="cs-CZ" smtClean="0"/>
              <a:pPr/>
              <a:t>23</a:t>
            </a:fld>
            <a:endParaRPr lang="cs-CZ" altLang="cs-CZ"/>
          </a:p>
        </p:txBody>
      </p:sp>
    </p:spTree>
    <p:extLst>
      <p:ext uri="{BB962C8B-B14F-4D97-AF65-F5344CB8AC3E}">
        <p14:creationId xmlns:p14="http://schemas.microsoft.com/office/powerpoint/2010/main" val="31372110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F3CC9760-23A1-4977-98D4-74818B5AEBF0}"/>
              </a:ext>
            </a:extLst>
          </p:cNvPr>
          <p:cNvSpPr>
            <a:spLocks noGrp="1"/>
          </p:cNvSpPr>
          <p:nvPr>
            <p:ph type="title"/>
          </p:nvPr>
        </p:nvSpPr>
        <p:spPr>
          <a:xfrm>
            <a:off x="611188" y="182672"/>
            <a:ext cx="8156575" cy="549165"/>
          </a:xfrm>
        </p:spPr>
        <p:txBody>
          <a:bodyPr/>
          <a:lstStyle/>
          <a:p>
            <a:r>
              <a:rPr lang="cs" dirty="0"/>
              <a:t>D</a:t>
            </a:r>
            <a:r>
              <a:rPr lang="cs" dirty="0" smtClean="0"/>
              <a:t>. </a:t>
            </a:r>
            <a:r>
              <a:rPr lang="cs" dirty="0"/>
              <a:t>Vzdělávání</a:t>
            </a:r>
            <a:endParaRPr lang="cs-CZ" dirty="0"/>
          </a:p>
        </p:txBody>
      </p:sp>
      <p:sp>
        <p:nvSpPr>
          <p:cNvPr id="3" name="Zástupný obsah 2">
            <a:extLst>
              <a:ext uri="{FF2B5EF4-FFF2-40B4-BE49-F238E27FC236}">
                <a16:creationId xmlns:a16="http://schemas.microsoft.com/office/drawing/2014/main" xmlns="" id="{AE9AD378-6596-4480-94F4-6DEF2001FF43}"/>
              </a:ext>
            </a:extLst>
          </p:cNvPr>
          <p:cNvSpPr>
            <a:spLocks noGrp="1"/>
          </p:cNvSpPr>
          <p:nvPr>
            <p:ph idx="1"/>
          </p:nvPr>
        </p:nvSpPr>
        <p:spPr>
          <a:xfrm>
            <a:off x="457200" y="1196975"/>
            <a:ext cx="8229600" cy="4929188"/>
          </a:xfrm>
        </p:spPr>
        <p:txBody>
          <a:bodyPr/>
          <a:lstStyle/>
          <a:p>
            <a:r>
              <a:rPr lang="cs" dirty="0"/>
              <a:t>Nástroj pozitivního ovlivnění pedagogických pracovníků a zároveň snížení výskytu RCH</a:t>
            </a:r>
          </a:p>
          <a:p>
            <a:r>
              <a:rPr lang="cs-CZ" dirty="0" smtClean="0"/>
              <a:t>N</a:t>
            </a:r>
            <a:r>
              <a:rPr lang="cs" dirty="0"/>
              <a:t>edostatek kvalifikovaných ŠMP – dle ČŠI pouze 1/3 kvalifikovaných ŠMP v ČR</a:t>
            </a:r>
          </a:p>
          <a:p>
            <a:pPr>
              <a:buFontTx/>
              <a:buChar char="-"/>
            </a:pPr>
            <a:r>
              <a:rPr lang="cs-CZ" dirty="0"/>
              <a:t>M</a:t>
            </a:r>
            <a:r>
              <a:rPr lang="cs" dirty="0"/>
              <a:t>ožnost studia pomocí tzv. ,,Šablon</a:t>
            </a:r>
            <a:r>
              <a:rPr lang="cs" dirty="0" smtClean="0"/>
              <a:t>“</a:t>
            </a:r>
          </a:p>
          <a:p>
            <a:pPr>
              <a:buFontTx/>
              <a:buChar char="-"/>
            </a:pPr>
            <a:r>
              <a:rPr lang="cs" dirty="0"/>
              <a:t>Zvýšení kompetencí třídních učitelů a ředitelů škol – bezpečné klima škol, práce s klimatem třídy a třídních hodin</a:t>
            </a:r>
          </a:p>
          <a:p>
            <a:pPr>
              <a:buFontTx/>
              <a:buChar char="-"/>
            </a:pPr>
            <a:endParaRPr lang="cs" dirty="0"/>
          </a:p>
          <a:p>
            <a:endParaRPr lang="cs" dirty="0"/>
          </a:p>
        </p:txBody>
      </p:sp>
      <p:sp>
        <p:nvSpPr>
          <p:cNvPr id="4" name="Zástupný symbol pro číslo snímku 3">
            <a:extLst>
              <a:ext uri="{FF2B5EF4-FFF2-40B4-BE49-F238E27FC236}">
                <a16:creationId xmlns:a16="http://schemas.microsoft.com/office/drawing/2014/main" xmlns="" id="{57A835FD-B10D-4712-9C7B-622DE405B561}"/>
              </a:ext>
            </a:extLst>
          </p:cNvPr>
          <p:cNvSpPr>
            <a:spLocks noGrp="1"/>
          </p:cNvSpPr>
          <p:nvPr>
            <p:ph type="sldNum" sz="quarter" idx="10"/>
          </p:nvPr>
        </p:nvSpPr>
        <p:spPr/>
        <p:txBody>
          <a:bodyPr/>
          <a:lstStyle/>
          <a:p>
            <a:fld id="{A3E4EDF5-D58E-41AA-A09B-4067D5BB5052}" type="slidenum">
              <a:rPr lang="cs-CZ" altLang="cs-CZ" smtClean="0"/>
              <a:pPr/>
              <a:t>24</a:t>
            </a:fld>
            <a:endParaRPr lang="cs-CZ" altLang="cs-CZ"/>
          </a:p>
        </p:txBody>
      </p:sp>
    </p:spTree>
    <p:extLst>
      <p:ext uri="{BB962C8B-B14F-4D97-AF65-F5344CB8AC3E}">
        <p14:creationId xmlns:p14="http://schemas.microsoft.com/office/powerpoint/2010/main" val="182035013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F053D18D-A701-4834-AF1D-FEECEAAD5ABB}"/>
              </a:ext>
            </a:extLst>
          </p:cNvPr>
          <p:cNvSpPr>
            <a:spLocks noGrp="1"/>
          </p:cNvSpPr>
          <p:nvPr>
            <p:ph type="title"/>
          </p:nvPr>
        </p:nvSpPr>
        <p:spPr/>
        <p:txBody>
          <a:bodyPr/>
          <a:lstStyle/>
          <a:p>
            <a:r>
              <a:rPr lang="cs" dirty="0"/>
              <a:t>E</a:t>
            </a:r>
            <a:r>
              <a:rPr lang="cs" dirty="0" smtClean="0"/>
              <a:t>. </a:t>
            </a:r>
            <a:r>
              <a:rPr lang="cs" dirty="0"/>
              <a:t>Financování</a:t>
            </a:r>
            <a:endParaRPr lang="cs-CZ" dirty="0"/>
          </a:p>
        </p:txBody>
      </p:sp>
      <p:sp>
        <p:nvSpPr>
          <p:cNvPr id="3" name="Zástupný obsah 2">
            <a:extLst>
              <a:ext uri="{FF2B5EF4-FFF2-40B4-BE49-F238E27FC236}">
                <a16:creationId xmlns:a16="http://schemas.microsoft.com/office/drawing/2014/main" xmlns="" id="{A095AA5B-B67A-429E-8F1A-07AC476C215F}"/>
              </a:ext>
            </a:extLst>
          </p:cNvPr>
          <p:cNvSpPr>
            <a:spLocks noGrp="1"/>
          </p:cNvSpPr>
          <p:nvPr>
            <p:ph idx="1"/>
          </p:nvPr>
        </p:nvSpPr>
        <p:spPr/>
        <p:txBody>
          <a:bodyPr/>
          <a:lstStyle/>
          <a:p>
            <a:r>
              <a:rPr lang="cs" dirty="0"/>
              <a:t>Bez adekvátního zabezpečení finančních zdrojů nelze účinně realizovat opatření PP</a:t>
            </a:r>
          </a:p>
          <a:p>
            <a:r>
              <a:rPr lang="cs" dirty="0"/>
              <a:t>Financování racionální - potřebné aktivity musí splňovat kritéria kvality, efektivity a výkonnosti</a:t>
            </a:r>
          </a:p>
          <a:p>
            <a:r>
              <a:rPr lang="cs" dirty="0"/>
              <a:t>Finanční zajištění z více zdrojů</a:t>
            </a:r>
            <a:endParaRPr lang="cs-CZ" dirty="0"/>
          </a:p>
        </p:txBody>
      </p:sp>
      <p:sp>
        <p:nvSpPr>
          <p:cNvPr id="4" name="Zástupný symbol pro číslo snímku 3">
            <a:extLst>
              <a:ext uri="{FF2B5EF4-FFF2-40B4-BE49-F238E27FC236}">
                <a16:creationId xmlns:a16="http://schemas.microsoft.com/office/drawing/2014/main" xmlns="" id="{BF353858-D3F2-4873-902C-7DEA7F22C1C6}"/>
              </a:ext>
            </a:extLst>
          </p:cNvPr>
          <p:cNvSpPr>
            <a:spLocks noGrp="1"/>
          </p:cNvSpPr>
          <p:nvPr>
            <p:ph type="sldNum" sz="quarter" idx="10"/>
          </p:nvPr>
        </p:nvSpPr>
        <p:spPr/>
        <p:txBody>
          <a:bodyPr/>
          <a:lstStyle/>
          <a:p>
            <a:fld id="{A3E4EDF5-D58E-41AA-A09B-4067D5BB5052}" type="slidenum">
              <a:rPr lang="cs-CZ" altLang="cs-CZ" smtClean="0"/>
              <a:pPr/>
              <a:t>25</a:t>
            </a:fld>
            <a:endParaRPr lang="cs-CZ" altLang="cs-CZ"/>
          </a:p>
        </p:txBody>
      </p:sp>
    </p:spTree>
    <p:extLst>
      <p:ext uri="{BB962C8B-B14F-4D97-AF65-F5344CB8AC3E}">
        <p14:creationId xmlns:p14="http://schemas.microsoft.com/office/powerpoint/2010/main" val="126391810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547619E7-64C6-4032-978B-2F438041141B}"/>
              </a:ext>
            </a:extLst>
          </p:cNvPr>
          <p:cNvSpPr>
            <a:spLocks noGrp="1"/>
          </p:cNvSpPr>
          <p:nvPr>
            <p:ph type="title"/>
          </p:nvPr>
        </p:nvSpPr>
        <p:spPr/>
        <p:txBody>
          <a:bodyPr/>
          <a:lstStyle/>
          <a:p>
            <a:r>
              <a:rPr lang="cs" dirty="0"/>
              <a:t>Financování z ostatních resortů</a:t>
            </a:r>
            <a:endParaRPr lang="cs-CZ" dirty="0"/>
          </a:p>
        </p:txBody>
      </p:sp>
      <p:sp>
        <p:nvSpPr>
          <p:cNvPr id="3" name="Zástupný obsah 2">
            <a:extLst>
              <a:ext uri="{FF2B5EF4-FFF2-40B4-BE49-F238E27FC236}">
                <a16:creationId xmlns:a16="http://schemas.microsoft.com/office/drawing/2014/main" xmlns="" id="{D6DF7C33-D9AB-47F4-8AC7-C644EA3F06C3}"/>
              </a:ext>
            </a:extLst>
          </p:cNvPr>
          <p:cNvSpPr>
            <a:spLocks noGrp="1"/>
          </p:cNvSpPr>
          <p:nvPr>
            <p:ph idx="1"/>
          </p:nvPr>
        </p:nvSpPr>
        <p:spPr/>
        <p:txBody>
          <a:bodyPr/>
          <a:lstStyle/>
          <a:p>
            <a:r>
              <a:rPr lang="cs" dirty="0"/>
              <a:t>Ministerstvo vnitra</a:t>
            </a:r>
          </a:p>
          <a:p>
            <a:r>
              <a:rPr lang="cs" dirty="0"/>
              <a:t>Ministerstvo zdravotnictví</a:t>
            </a:r>
          </a:p>
          <a:p>
            <a:r>
              <a:rPr lang="cs-CZ" dirty="0"/>
              <a:t>R</a:t>
            </a:r>
            <a:r>
              <a:rPr lang="cs" dirty="0"/>
              <a:t>ada vlády pro koordinaci protidrogové politiky</a:t>
            </a:r>
          </a:p>
          <a:p>
            <a:r>
              <a:rPr lang="cs" dirty="0"/>
              <a:t>Rozpočty krajů, obcí a měst, zřizovatelů </a:t>
            </a:r>
            <a:r>
              <a:rPr lang="cs" dirty="0" smtClean="0"/>
              <a:t>škol, MAS</a:t>
            </a:r>
            <a:endParaRPr lang="cs" dirty="0"/>
          </a:p>
          <a:p>
            <a:r>
              <a:rPr lang="cs" dirty="0"/>
              <a:t>Strukturální fondy EU – Vzdělávání pro konkurenceschopnost - ,,Šablony“</a:t>
            </a:r>
            <a:endParaRPr lang="cs-CZ" dirty="0"/>
          </a:p>
        </p:txBody>
      </p:sp>
      <p:sp>
        <p:nvSpPr>
          <p:cNvPr id="4" name="Zástupný symbol pro číslo snímku 3">
            <a:extLst>
              <a:ext uri="{FF2B5EF4-FFF2-40B4-BE49-F238E27FC236}">
                <a16:creationId xmlns:a16="http://schemas.microsoft.com/office/drawing/2014/main" xmlns="" id="{DF0212EF-2EE3-46FA-B772-560CA871A101}"/>
              </a:ext>
            </a:extLst>
          </p:cNvPr>
          <p:cNvSpPr>
            <a:spLocks noGrp="1"/>
          </p:cNvSpPr>
          <p:nvPr>
            <p:ph type="sldNum" sz="quarter" idx="10"/>
          </p:nvPr>
        </p:nvSpPr>
        <p:spPr/>
        <p:txBody>
          <a:bodyPr/>
          <a:lstStyle/>
          <a:p>
            <a:fld id="{A3E4EDF5-D58E-41AA-A09B-4067D5BB5052}" type="slidenum">
              <a:rPr lang="cs-CZ" altLang="cs-CZ" smtClean="0"/>
              <a:pPr/>
              <a:t>26</a:t>
            </a:fld>
            <a:endParaRPr lang="cs-CZ" altLang="cs-CZ"/>
          </a:p>
        </p:txBody>
      </p:sp>
    </p:spTree>
    <p:extLst>
      <p:ext uri="{BB962C8B-B14F-4D97-AF65-F5344CB8AC3E}">
        <p14:creationId xmlns:p14="http://schemas.microsoft.com/office/powerpoint/2010/main" val="270547609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401EA04E-4C68-4262-B82C-AA670D74AB53}"/>
              </a:ext>
            </a:extLst>
          </p:cNvPr>
          <p:cNvSpPr>
            <a:spLocks noGrp="1"/>
          </p:cNvSpPr>
          <p:nvPr>
            <p:ph type="title"/>
          </p:nvPr>
        </p:nvSpPr>
        <p:spPr>
          <a:xfrm>
            <a:off x="611188" y="521918"/>
            <a:ext cx="8156575" cy="574109"/>
          </a:xfrm>
        </p:spPr>
        <p:txBody>
          <a:bodyPr/>
          <a:lstStyle/>
          <a:p>
            <a:r>
              <a:rPr lang="cs" dirty="0"/>
              <a:t>G</a:t>
            </a:r>
            <a:r>
              <a:rPr lang="cs" dirty="0" smtClean="0"/>
              <a:t>. </a:t>
            </a:r>
            <a:r>
              <a:rPr lang="cs" dirty="0"/>
              <a:t>Evaluace (monitoring, hodnocení, výzkum)</a:t>
            </a:r>
            <a:endParaRPr lang="cs-CZ" dirty="0"/>
          </a:p>
        </p:txBody>
      </p:sp>
      <p:sp>
        <p:nvSpPr>
          <p:cNvPr id="3" name="Zástupný obsah 2">
            <a:extLst>
              <a:ext uri="{FF2B5EF4-FFF2-40B4-BE49-F238E27FC236}">
                <a16:creationId xmlns:a16="http://schemas.microsoft.com/office/drawing/2014/main" xmlns="" id="{87084646-BF10-4103-A52E-3DEB6653A667}"/>
              </a:ext>
            </a:extLst>
          </p:cNvPr>
          <p:cNvSpPr>
            <a:spLocks noGrp="1"/>
          </p:cNvSpPr>
          <p:nvPr>
            <p:ph idx="1"/>
          </p:nvPr>
        </p:nvSpPr>
        <p:spPr>
          <a:xfrm>
            <a:off x="457200" y="1604897"/>
            <a:ext cx="8229600" cy="4521266"/>
          </a:xfrm>
        </p:spPr>
        <p:txBody>
          <a:bodyPr/>
          <a:lstStyle/>
          <a:p>
            <a:r>
              <a:rPr lang="cs" dirty="0"/>
              <a:t>Analýza programů – základ při tvorbě</a:t>
            </a:r>
          </a:p>
          <a:p>
            <a:r>
              <a:rPr lang="cs" dirty="0"/>
              <a:t>Vědecky ověřená fakta – sběr dat, hodnocení kvality, výzkum a zavádění jeho poznatků do praxe</a:t>
            </a:r>
          </a:p>
          <a:p>
            <a:r>
              <a:rPr lang="cs" dirty="0" smtClean="0"/>
              <a:t>Cíle </a:t>
            </a:r>
            <a:r>
              <a:rPr lang="cs" dirty="0"/>
              <a:t>jsou realistické a </a:t>
            </a:r>
            <a:r>
              <a:rPr lang="cs" dirty="0" smtClean="0"/>
              <a:t>měřitelné</a:t>
            </a:r>
          </a:p>
          <a:p>
            <a:r>
              <a:rPr lang="cs" dirty="0"/>
              <a:t>Umožní rozhodnutí o zlepšení intervence k jejímu rozšíření, či odmítnutí intervence</a:t>
            </a:r>
            <a:endParaRPr lang="cs-CZ" dirty="0"/>
          </a:p>
          <a:p>
            <a:endParaRPr lang="cs-CZ" dirty="0"/>
          </a:p>
        </p:txBody>
      </p:sp>
      <p:sp>
        <p:nvSpPr>
          <p:cNvPr id="4" name="Zástupný symbol pro číslo snímku 3">
            <a:extLst>
              <a:ext uri="{FF2B5EF4-FFF2-40B4-BE49-F238E27FC236}">
                <a16:creationId xmlns:a16="http://schemas.microsoft.com/office/drawing/2014/main" xmlns="" id="{F499595B-B3A7-43F8-A5B7-D3B453BEFF8A}"/>
              </a:ext>
            </a:extLst>
          </p:cNvPr>
          <p:cNvSpPr>
            <a:spLocks noGrp="1"/>
          </p:cNvSpPr>
          <p:nvPr>
            <p:ph type="sldNum" sz="quarter" idx="10"/>
          </p:nvPr>
        </p:nvSpPr>
        <p:spPr/>
        <p:txBody>
          <a:bodyPr/>
          <a:lstStyle/>
          <a:p>
            <a:fld id="{A3E4EDF5-D58E-41AA-A09B-4067D5BB5052}" type="slidenum">
              <a:rPr lang="cs-CZ" altLang="cs-CZ" smtClean="0"/>
              <a:pPr/>
              <a:t>27</a:t>
            </a:fld>
            <a:endParaRPr lang="cs-CZ" altLang="cs-CZ"/>
          </a:p>
        </p:txBody>
      </p:sp>
    </p:spTree>
    <p:extLst>
      <p:ext uri="{BB962C8B-B14F-4D97-AF65-F5344CB8AC3E}">
        <p14:creationId xmlns:p14="http://schemas.microsoft.com/office/powerpoint/2010/main" val="294449039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829179FA-8D9C-4740-B87E-0DD186EFF581}"/>
              </a:ext>
            </a:extLst>
          </p:cNvPr>
          <p:cNvSpPr>
            <a:spLocks noGrp="1"/>
          </p:cNvSpPr>
          <p:nvPr>
            <p:ph type="title"/>
          </p:nvPr>
        </p:nvSpPr>
        <p:spPr>
          <a:xfrm>
            <a:off x="611188" y="156576"/>
            <a:ext cx="8156575" cy="575262"/>
          </a:xfrm>
        </p:spPr>
        <p:txBody>
          <a:bodyPr/>
          <a:lstStyle/>
          <a:p>
            <a:r>
              <a:rPr lang="cs" dirty="0"/>
              <a:t>Efektivní program PP</a:t>
            </a:r>
            <a:endParaRPr lang="cs-CZ" dirty="0"/>
          </a:p>
        </p:txBody>
      </p:sp>
      <p:sp>
        <p:nvSpPr>
          <p:cNvPr id="3" name="Zástupný obsah 2">
            <a:extLst>
              <a:ext uri="{FF2B5EF4-FFF2-40B4-BE49-F238E27FC236}">
                <a16:creationId xmlns:a16="http://schemas.microsoft.com/office/drawing/2014/main" xmlns="" id="{AEE5EC58-2341-4A56-A96A-DBC44C13033B}"/>
              </a:ext>
            </a:extLst>
          </p:cNvPr>
          <p:cNvSpPr>
            <a:spLocks noGrp="1"/>
          </p:cNvSpPr>
          <p:nvPr>
            <p:ph idx="1"/>
          </p:nvPr>
        </p:nvSpPr>
        <p:spPr>
          <a:xfrm>
            <a:off x="457200" y="978596"/>
            <a:ext cx="8229600" cy="5147567"/>
          </a:xfrm>
        </p:spPr>
        <p:txBody>
          <a:bodyPr/>
          <a:lstStyle/>
          <a:p>
            <a:r>
              <a:rPr lang="cs" dirty="0"/>
              <a:t>Nelze za něj považovat takový program, který nemá efekt vědecky ověřený</a:t>
            </a:r>
          </a:p>
          <a:p>
            <a:r>
              <a:rPr lang="cs" dirty="0"/>
              <a:t>Důkaz o změně znalostí, postojů či názorů účastníků programu</a:t>
            </a:r>
          </a:p>
          <a:p>
            <a:r>
              <a:rPr lang="cs" dirty="0"/>
              <a:t>Nutnost promítnutí do reálného chování</a:t>
            </a:r>
          </a:p>
          <a:p>
            <a:pPr>
              <a:buFontTx/>
              <a:buChar char="-"/>
            </a:pPr>
            <a:r>
              <a:rPr lang="cs" dirty="0" smtClean="0"/>
              <a:t>Např</a:t>
            </a:r>
            <a:r>
              <a:rPr lang="cs" dirty="0"/>
              <a:t>. že kouří tabák méně nebo vůbec, méně </a:t>
            </a:r>
            <a:endParaRPr lang="cs" dirty="0" smtClean="0"/>
          </a:p>
          <a:p>
            <a:pPr marL="0" indent="0">
              <a:buNone/>
            </a:pPr>
            <a:r>
              <a:rPr lang="cs" dirty="0"/>
              <a:t> </a:t>
            </a:r>
            <a:r>
              <a:rPr lang="cs" dirty="0" smtClean="0"/>
              <a:t>  nebo </a:t>
            </a:r>
            <a:r>
              <a:rPr lang="cs" dirty="0"/>
              <a:t>vůbec pije alkohol nebo méně užívá konopí</a:t>
            </a:r>
          </a:p>
          <a:p>
            <a:r>
              <a:rPr lang="cs" dirty="0"/>
              <a:t>Každý program by měl být evaluován – vhodný pro cílovou skupinu, způsob realizace…</a:t>
            </a:r>
            <a:endParaRPr lang="cs-CZ" dirty="0"/>
          </a:p>
        </p:txBody>
      </p:sp>
      <p:sp>
        <p:nvSpPr>
          <p:cNvPr id="4" name="Zástupný symbol pro číslo snímku 3">
            <a:extLst>
              <a:ext uri="{FF2B5EF4-FFF2-40B4-BE49-F238E27FC236}">
                <a16:creationId xmlns:a16="http://schemas.microsoft.com/office/drawing/2014/main" xmlns="" id="{B482AADA-ABBD-4400-8AC4-CB97754EF560}"/>
              </a:ext>
            </a:extLst>
          </p:cNvPr>
          <p:cNvSpPr>
            <a:spLocks noGrp="1"/>
          </p:cNvSpPr>
          <p:nvPr>
            <p:ph type="sldNum" sz="quarter" idx="10"/>
          </p:nvPr>
        </p:nvSpPr>
        <p:spPr/>
        <p:txBody>
          <a:bodyPr/>
          <a:lstStyle/>
          <a:p>
            <a:fld id="{A3E4EDF5-D58E-41AA-A09B-4067D5BB5052}" type="slidenum">
              <a:rPr lang="cs-CZ" altLang="cs-CZ" smtClean="0"/>
              <a:pPr/>
              <a:t>28</a:t>
            </a:fld>
            <a:endParaRPr lang="cs-CZ" altLang="cs-CZ"/>
          </a:p>
        </p:txBody>
      </p:sp>
    </p:spTree>
    <p:extLst>
      <p:ext uri="{BB962C8B-B14F-4D97-AF65-F5344CB8AC3E}">
        <p14:creationId xmlns:p14="http://schemas.microsoft.com/office/powerpoint/2010/main" val="272235270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1CA329F2-F9B5-42E8-A850-44FE7D2D50D0}"/>
              </a:ext>
            </a:extLst>
          </p:cNvPr>
          <p:cNvSpPr>
            <a:spLocks noGrp="1"/>
          </p:cNvSpPr>
          <p:nvPr>
            <p:ph type="title"/>
          </p:nvPr>
        </p:nvSpPr>
        <p:spPr/>
        <p:txBody>
          <a:bodyPr/>
          <a:lstStyle/>
          <a:p>
            <a:r>
              <a:rPr lang="cs" dirty="0"/>
              <a:t>Co funguje ve školské PPRCH</a:t>
            </a:r>
            <a:endParaRPr lang="cs-CZ" dirty="0"/>
          </a:p>
        </p:txBody>
      </p:sp>
      <p:sp>
        <p:nvSpPr>
          <p:cNvPr id="3" name="Zástupný obsah 2">
            <a:extLst>
              <a:ext uri="{FF2B5EF4-FFF2-40B4-BE49-F238E27FC236}">
                <a16:creationId xmlns:a16="http://schemas.microsoft.com/office/drawing/2014/main" xmlns="" id="{1DF78FD8-FBB4-453B-89FE-8B8CAFEDF708}"/>
              </a:ext>
            </a:extLst>
          </p:cNvPr>
          <p:cNvSpPr>
            <a:spLocks noGrp="1"/>
          </p:cNvSpPr>
          <p:nvPr>
            <p:ph idx="1"/>
          </p:nvPr>
        </p:nvSpPr>
        <p:spPr>
          <a:xfrm>
            <a:off x="457200" y="1440656"/>
            <a:ext cx="8229600" cy="4685507"/>
          </a:xfrm>
        </p:spPr>
        <p:txBody>
          <a:bodyPr/>
          <a:lstStyle/>
          <a:p>
            <a:r>
              <a:rPr lang="cs" dirty="0"/>
              <a:t>Komplexnost a kombinace mnohočetných strategií působících na určitou cílovou skupinu</a:t>
            </a:r>
          </a:p>
          <a:p>
            <a:r>
              <a:rPr lang="cs" dirty="0"/>
              <a:t>Dlouhodobá a kontinuální práce s dětmi</a:t>
            </a:r>
          </a:p>
          <a:p>
            <a:r>
              <a:rPr lang="cs" dirty="0"/>
              <a:t>Dobrá provázanost programů a jejich gradace</a:t>
            </a:r>
          </a:p>
          <a:p>
            <a:r>
              <a:rPr lang="cs" dirty="0"/>
              <a:t>Včasný začátek preventivních aktivit</a:t>
            </a:r>
          </a:p>
          <a:p>
            <a:r>
              <a:rPr lang="cs" dirty="0"/>
              <a:t>Práce v malých skupinách (max 30 osob)</a:t>
            </a:r>
          </a:p>
          <a:p>
            <a:r>
              <a:rPr lang="cs" dirty="0"/>
              <a:t>Aktivní účast cílové skupiny – prožitek, různé techniky, zpětná vazba, využití ,,peer prvků“</a:t>
            </a:r>
            <a:endParaRPr lang="cs-CZ" dirty="0"/>
          </a:p>
        </p:txBody>
      </p:sp>
      <p:sp>
        <p:nvSpPr>
          <p:cNvPr id="4" name="Zástupný symbol pro číslo snímku 3">
            <a:extLst>
              <a:ext uri="{FF2B5EF4-FFF2-40B4-BE49-F238E27FC236}">
                <a16:creationId xmlns:a16="http://schemas.microsoft.com/office/drawing/2014/main" xmlns="" id="{69971786-2C51-4BBC-BFE8-5B18516618FB}"/>
              </a:ext>
            </a:extLst>
          </p:cNvPr>
          <p:cNvSpPr>
            <a:spLocks noGrp="1"/>
          </p:cNvSpPr>
          <p:nvPr>
            <p:ph type="sldNum" sz="quarter" idx="10"/>
          </p:nvPr>
        </p:nvSpPr>
        <p:spPr/>
        <p:txBody>
          <a:bodyPr/>
          <a:lstStyle/>
          <a:p>
            <a:fld id="{A3E4EDF5-D58E-41AA-A09B-4067D5BB5052}" type="slidenum">
              <a:rPr lang="cs-CZ" altLang="cs-CZ" smtClean="0"/>
              <a:pPr/>
              <a:t>29</a:t>
            </a:fld>
            <a:endParaRPr lang="cs-CZ" altLang="cs-CZ"/>
          </a:p>
        </p:txBody>
      </p:sp>
    </p:spTree>
    <p:extLst>
      <p:ext uri="{BB962C8B-B14F-4D97-AF65-F5344CB8AC3E}">
        <p14:creationId xmlns:p14="http://schemas.microsoft.com/office/powerpoint/2010/main" val="12845323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0"/>
          </p:nvPr>
        </p:nvSpPr>
        <p:spPr/>
        <p:txBody>
          <a:bodyPr/>
          <a:lstStyle/>
          <a:p>
            <a:fld id="{132AB6AD-EE13-4791-9F34-4C3693BC1F82}" type="slidenum">
              <a:rPr lang="cs-CZ" altLang="cs-CZ"/>
              <a:pPr/>
              <a:t>3</a:t>
            </a:fld>
            <a:endParaRPr lang="cs-CZ" altLang="cs-CZ"/>
          </a:p>
        </p:txBody>
      </p:sp>
      <p:sp>
        <p:nvSpPr>
          <p:cNvPr id="10242" name="Rectangle 2"/>
          <p:cNvSpPr>
            <a:spLocks noGrp="1" noChangeArrowheads="1"/>
          </p:cNvSpPr>
          <p:nvPr>
            <p:ph type="title"/>
          </p:nvPr>
        </p:nvSpPr>
        <p:spPr>
          <a:xfrm>
            <a:off x="611188" y="-171400"/>
            <a:ext cx="7993260" cy="1512168"/>
          </a:xfrm>
        </p:spPr>
        <p:txBody>
          <a:bodyPr/>
          <a:lstStyle/>
          <a:p>
            <a:r>
              <a:rPr lang="cs" altLang="cs-CZ" dirty="0" smtClean="0"/>
              <a:t>Národní strategie prevence rizikového chování dětí a mládeže pro období 2019 - 2027</a:t>
            </a:r>
            <a:endParaRPr lang="cs-CZ" altLang="cs-CZ" dirty="0"/>
          </a:p>
        </p:txBody>
      </p:sp>
      <p:sp>
        <p:nvSpPr>
          <p:cNvPr id="10243" name="Rectangle 3"/>
          <p:cNvSpPr>
            <a:spLocks noGrp="1" noChangeArrowheads="1"/>
          </p:cNvSpPr>
          <p:nvPr>
            <p:ph type="body" idx="1"/>
          </p:nvPr>
        </p:nvSpPr>
        <p:spPr>
          <a:xfrm>
            <a:off x="457200" y="1268760"/>
            <a:ext cx="8147248" cy="4857403"/>
          </a:xfrm>
        </p:spPr>
        <p:txBody>
          <a:bodyPr/>
          <a:lstStyle/>
          <a:p>
            <a:r>
              <a:rPr lang="cs" altLang="cs-CZ" dirty="0"/>
              <a:t>Preambule</a:t>
            </a:r>
          </a:p>
          <a:p>
            <a:r>
              <a:rPr lang="cs" altLang="cs-CZ" dirty="0"/>
              <a:t>Charakteristika NS</a:t>
            </a:r>
          </a:p>
          <a:p>
            <a:r>
              <a:rPr lang="cs" altLang="cs-CZ" dirty="0"/>
              <a:t>Základní východiska</a:t>
            </a:r>
          </a:p>
          <a:p>
            <a:r>
              <a:rPr lang="cs" altLang="cs-CZ" dirty="0"/>
              <a:t>Principy strategie</a:t>
            </a:r>
          </a:p>
          <a:p>
            <a:r>
              <a:rPr lang="cs" altLang="cs-CZ" dirty="0"/>
              <a:t>Cíle strategie</a:t>
            </a:r>
          </a:p>
          <a:p>
            <a:r>
              <a:rPr lang="cs" altLang="cs-CZ" dirty="0"/>
              <a:t>Pilíře politiky PPRCH</a:t>
            </a:r>
          </a:p>
          <a:p>
            <a:r>
              <a:rPr lang="cs" altLang="cs-CZ" dirty="0"/>
              <a:t>Akční plány realizace</a:t>
            </a:r>
          </a:p>
          <a:p>
            <a:r>
              <a:rPr lang="cs" altLang="cs-CZ" dirty="0"/>
              <a:t>SWOT analýza krajských koordinátorů</a:t>
            </a:r>
            <a:endParaRPr lang="cs-CZ" altLang="cs-CZ" dirty="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0"/>
          </p:nvPr>
        </p:nvSpPr>
        <p:spPr/>
        <p:txBody>
          <a:bodyPr/>
          <a:lstStyle/>
          <a:p>
            <a:fld id="{F18C1090-F589-4A9D-B4A8-C054E5E8B029}" type="slidenum">
              <a:rPr lang="cs-CZ" altLang="cs-CZ" smtClean="0"/>
              <a:pPr/>
              <a:t>30</a:t>
            </a:fld>
            <a:endParaRPr lang="cs-CZ" altLang="cs-CZ"/>
          </a:p>
        </p:txBody>
      </p:sp>
      <p:sp>
        <p:nvSpPr>
          <p:cNvPr id="3" name="Obdélník 2"/>
          <p:cNvSpPr/>
          <p:nvPr/>
        </p:nvSpPr>
        <p:spPr>
          <a:xfrm>
            <a:off x="395536" y="476671"/>
            <a:ext cx="8208912" cy="4573560"/>
          </a:xfrm>
          <a:prstGeom prst="rect">
            <a:avLst/>
          </a:prstGeom>
        </p:spPr>
        <p:txBody>
          <a:bodyPr wrap="square">
            <a:spAutoFit/>
          </a:bodyPr>
          <a:lstStyle/>
          <a:p>
            <a:pPr marL="342900" indent="-342900">
              <a:spcBef>
                <a:spcPct val="20000"/>
              </a:spcBef>
              <a:buChar char="•"/>
            </a:pPr>
            <a:r>
              <a:rPr lang="cs" sz="2800" dirty="0">
                <a:solidFill>
                  <a:srgbClr val="19489A"/>
                </a:solidFill>
                <a:latin typeface="+mn-lt"/>
              </a:rPr>
              <a:t>Reakce na aktuální </a:t>
            </a:r>
            <a:r>
              <a:rPr lang="cs" sz="2800" dirty="0" smtClean="0">
                <a:solidFill>
                  <a:srgbClr val="19489A"/>
                </a:solidFill>
                <a:latin typeface="+mn-lt"/>
              </a:rPr>
              <a:t>potřeby</a:t>
            </a:r>
          </a:p>
          <a:p>
            <a:pPr marL="342900" indent="-342900">
              <a:spcBef>
                <a:spcPct val="20000"/>
              </a:spcBef>
              <a:buChar char="•"/>
            </a:pPr>
            <a:r>
              <a:rPr lang="cs" sz="2800" dirty="0" smtClean="0">
                <a:solidFill>
                  <a:srgbClr val="19489A"/>
                </a:solidFill>
                <a:latin typeface="+mn-lt"/>
              </a:rPr>
              <a:t>Nabídka </a:t>
            </a:r>
            <a:r>
              <a:rPr lang="cs" sz="2800" dirty="0">
                <a:solidFill>
                  <a:srgbClr val="19489A"/>
                </a:solidFill>
                <a:latin typeface="+mn-lt"/>
              </a:rPr>
              <a:t>pozitivních alternativ k rizikovému chování ( zdravý životní styl, posilování sebevědomí, rozvoj komunikace, nácvik rešení problémů, vedení k zodpovědnosti)</a:t>
            </a:r>
          </a:p>
          <a:p>
            <a:pPr marL="342900" indent="-342900">
              <a:spcBef>
                <a:spcPct val="20000"/>
              </a:spcBef>
              <a:buChar char="•"/>
            </a:pPr>
            <a:r>
              <a:rPr lang="cs" sz="2800" dirty="0">
                <a:solidFill>
                  <a:srgbClr val="19489A"/>
                </a:solidFill>
                <a:latin typeface="+mn-lt"/>
              </a:rPr>
              <a:t>Orientace ne jen na úroveň informací, ale na kvalitu postojů a změn chování ( umět odmítat, asertivní chování, sociální komunikace, schopnost obstát v kolektivu, řešit problémy </a:t>
            </a:r>
            <a:r>
              <a:rPr lang="cs" sz="2800" dirty="0" smtClean="0">
                <a:solidFill>
                  <a:srgbClr val="19489A"/>
                </a:solidFill>
                <a:latin typeface="+mn-lt"/>
              </a:rPr>
              <a:t>sociálně </a:t>
            </a:r>
            <a:r>
              <a:rPr lang="cs" sz="2800" dirty="0">
                <a:solidFill>
                  <a:srgbClr val="19489A"/>
                </a:solidFill>
                <a:latin typeface="+mn-lt"/>
              </a:rPr>
              <a:t>přiměřeným způsobem)</a:t>
            </a:r>
            <a:endParaRPr lang="cs-CZ" sz="2800" dirty="0">
              <a:solidFill>
                <a:srgbClr val="19489A"/>
              </a:solidFill>
              <a:latin typeface="+mn-lt"/>
            </a:endParaRPr>
          </a:p>
        </p:txBody>
      </p:sp>
    </p:spTree>
    <p:extLst>
      <p:ext uri="{BB962C8B-B14F-4D97-AF65-F5344CB8AC3E}">
        <p14:creationId xmlns:p14="http://schemas.microsoft.com/office/powerpoint/2010/main" val="285248133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0"/>
          </p:nvPr>
        </p:nvSpPr>
        <p:spPr/>
        <p:txBody>
          <a:bodyPr/>
          <a:lstStyle/>
          <a:p>
            <a:fld id="{F18C1090-F589-4A9D-B4A8-C054E5E8B029}" type="slidenum">
              <a:rPr lang="cs-CZ" altLang="cs-CZ" smtClean="0"/>
              <a:pPr/>
              <a:t>31</a:t>
            </a:fld>
            <a:endParaRPr lang="cs-CZ" altLang="cs-CZ"/>
          </a:p>
        </p:txBody>
      </p:sp>
      <p:sp>
        <p:nvSpPr>
          <p:cNvPr id="3" name="Obdélník 2"/>
          <p:cNvSpPr/>
          <p:nvPr/>
        </p:nvSpPr>
        <p:spPr>
          <a:xfrm>
            <a:off x="323528" y="476672"/>
            <a:ext cx="8424936" cy="5090624"/>
          </a:xfrm>
          <a:prstGeom prst="rect">
            <a:avLst/>
          </a:prstGeom>
        </p:spPr>
        <p:txBody>
          <a:bodyPr wrap="square">
            <a:spAutoFit/>
          </a:bodyPr>
          <a:lstStyle/>
          <a:p>
            <a:pPr marL="342900" indent="-342900">
              <a:spcBef>
                <a:spcPct val="20000"/>
              </a:spcBef>
              <a:buChar char="•"/>
            </a:pPr>
            <a:r>
              <a:rPr lang="cs" sz="2800" dirty="0">
                <a:solidFill>
                  <a:srgbClr val="19489A"/>
                </a:solidFill>
                <a:latin typeface="+mn-lt"/>
              </a:rPr>
              <a:t>Jasný a struktorovaný program – daná metodika, kompetence lektorů, časové ohraničení, vymezená témata a pravidla, shrnující závěr</a:t>
            </a:r>
          </a:p>
          <a:p>
            <a:pPr marL="342900" indent="-342900">
              <a:spcBef>
                <a:spcPct val="20000"/>
              </a:spcBef>
              <a:buChar char="•"/>
            </a:pPr>
            <a:r>
              <a:rPr lang="cs" sz="2800" dirty="0">
                <a:solidFill>
                  <a:srgbClr val="19489A"/>
                </a:solidFill>
                <a:latin typeface="+mn-lt"/>
              </a:rPr>
              <a:t>Důraz na kontext programu – specifika lokality, spolupráce s rodiči, spolupráce zapojených institucí</a:t>
            </a:r>
          </a:p>
          <a:p>
            <a:pPr marL="342900" indent="-342900">
              <a:spcBef>
                <a:spcPct val="20000"/>
              </a:spcBef>
              <a:buChar char="•"/>
            </a:pPr>
            <a:r>
              <a:rPr lang="cs" sz="2800" dirty="0">
                <a:solidFill>
                  <a:srgbClr val="19489A"/>
                </a:solidFill>
                <a:latin typeface="+mn-lt"/>
              </a:rPr>
              <a:t>Denormalizace – vytvoření sociálního klimatu nepříznivému k šíření rizikového chování - ,,rizikové chování není normální“</a:t>
            </a:r>
          </a:p>
          <a:p>
            <a:pPr marL="342900" indent="-342900">
              <a:spcBef>
                <a:spcPct val="20000"/>
              </a:spcBef>
              <a:buChar char="•"/>
            </a:pPr>
            <a:r>
              <a:rPr lang="cs" sz="2800" dirty="0">
                <a:solidFill>
                  <a:srgbClr val="19489A"/>
                </a:solidFill>
                <a:latin typeface="+mn-lt"/>
              </a:rPr>
              <a:t>Podpora protektivních faktorů ve společnosti – tvorba podpůrného a pečujícího </a:t>
            </a:r>
            <a:r>
              <a:rPr lang="cs" sz="2800" dirty="0" smtClean="0">
                <a:solidFill>
                  <a:srgbClr val="19489A"/>
                </a:solidFill>
                <a:latin typeface="+mn-lt"/>
              </a:rPr>
              <a:t>prostředí</a:t>
            </a:r>
            <a:endParaRPr lang="cs-CZ" sz="2800" dirty="0">
              <a:solidFill>
                <a:srgbClr val="19489A"/>
              </a:solidFill>
              <a:latin typeface="+mn-lt"/>
            </a:endParaRPr>
          </a:p>
        </p:txBody>
      </p:sp>
    </p:spTree>
    <p:extLst>
      <p:ext uri="{BB962C8B-B14F-4D97-AF65-F5344CB8AC3E}">
        <p14:creationId xmlns:p14="http://schemas.microsoft.com/office/powerpoint/2010/main" val="9169880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D435E180-9E2F-4F11-8AD2-4AF909A3A579}"/>
              </a:ext>
            </a:extLst>
          </p:cNvPr>
          <p:cNvSpPr>
            <a:spLocks noGrp="1"/>
          </p:cNvSpPr>
          <p:nvPr>
            <p:ph type="title"/>
          </p:nvPr>
        </p:nvSpPr>
        <p:spPr/>
        <p:txBody>
          <a:bodyPr/>
          <a:lstStyle/>
          <a:p>
            <a:r>
              <a:rPr lang="cs" dirty="0"/>
              <a:t>Akční plány realizace Národní strategie</a:t>
            </a:r>
            <a:endParaRPr lang="cs-CZ" dirty="0"/>
          </a:p>
        </p:txBody>
      </p:sp>
      <p:sp>
        <p:nvSpPr>
          <p:cNvPr id="3" name="Zástupný obsah 2">
            <a:extLst>
              <a:ext uri="{FF2B5EF4-FFF2-40B4-BE49-F238E27FC236}">
                <a16:creationId xmlns:a16="http://schemas.microsoft.com/office/drawing/2014/main" xmlns="" id="{78FA50B8-0502-4FCD-B64E-F9B8F3154B2A}"/>
              </a:ext>
            </a:extLst>
          </p:cNvPr>
          <p:cNvSpPr>
            <a:spLocks noGrp="1"/>
          </p:cNvSpPr>
          <p:nvPr>
            <p:ph idx="1"/>
          </p:nvPr>
        </p:nvSpPr>
        <p:spPr/>
        <p:txBody>
          <a:bodyPr/>
          <a:lstStyle/>
          <a:p>
            <a:r>
              <a:rPr lang="cs" dirty="0"/>
              <a:t>Konkretizují jednotlivé priority do detailních opatření a úkolů směřujících k dosažení cílů</a:t>
            </a:r>
          </a:p>
          <a:p>
            <a:r>
              <a:rPr lang="cs-CZ" dirty="0"/>
              <a:t>U</a:t>
            </a:r>
            <a:r>
              <a:rPr lang="cs" dirty="0" smtClean="0"/>
              <a:t>veden </a:t>
            </a:r>
            <a:r>
              <a:rPr lang="cs" dirty="0"/>
              <a:t>termín a indikátor jeho splnění</a:t>
            </a:r>
          </a:p>
          <a:p>
            <a:r>
              <a:rPr lang="cs-CZ" dirty="0"/>
              <a:t>F</a:t>
            </a:r>
            <a:r>
              <a:rPr lang="cs" dirty="0"/>
              <a:t>inanční náklady</a:t>
            </a:r>
          </a:p>
          <a:p>
            <a:r>
              <a:rPr lang="cs" dirty="0"/>
              <a:t>Akční plán pro roky 2019-2021</a:t>
            </a:r>
          </a:p>
          <a:p>
            <a:r>
              <a:rPr lang="cs" dirty="0"/>
              <a:t>Akční plán pro roky 2022-2024</a:t>
            </a:r>
          </a:p>
          <a:p>
            <a:r>
              <a:rPr lang="cs" dirty="0"/>
              <a:t>Akční plán pro roky 2025-2027</a:t>
            </a:r>
            <a:endParaRPr lang="cs-CZ" dirty="0"/>
          </a:p>
        </p:txBody>
      </p:sp>
      <p:sp>
        <p:nvSpPr>
          <p:cNvPr id="4" name="Zástupný symbol pro číslo snímku 3">
            <a:extLst>
              <a:ext uri="{FF2B5EF4-FFF2-40B4-BE49-F238E27FC236}">
                <a16:creationId xmlns:a16="http://schemas.microsoft.com/office/drawing/2014/main" xmlns="" id="{1BEE28CF-EE39-406F-B24C-EBCF309A936B}"/>
              </a:ext>
            </a:extLst>
          </p:cNvPr>
          <p:cNvSpPr>
            <a:spLocks noGrp="1"/>
          </p:cNvSpPr>
          <p:nvPr>
            <p:ph type="sldNum" sz="quarter" idx="10"/>
          </p:nvPr>
        </p:nvSpPr>
        <p:spPr/>
        <p:txBody>
          <a:bodyPr/>
          <a:lstStyle/>
          <a:p>
            <a:fld id="{A3E4EDF5-D58E-41AA-A09B-4067D5BB5052}" type="slidenum">
              <a:rPr lang="cs-CZ" altLang="cs-CZ" smtClean="0"/>
              <a:pPr/>
              <a:t>32</a:t>
            </a:fld>
            <a:endParaRPr lang="cs-CZ" altLang="cs-CZ"/>
          </a:p>
        </p:txBody>
      </p:sp>
    </p:spTree>
    <p:extLst>
      <p:ext uri="{BB962C8B-B14F-4D97-AF65-F5344CB8AC3E}">
        <p14:creationId xmlns:p14="http://schemas.microsoft.com/office/powerpoint/2010/main" val="35442711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188" y="116632"/>
            <a:ext cx="8156575" cy="686643"/>
          </a:xfrm>
        </p:spPr>
        <p:txBody>
          <a:bodyPr/>
          <a:lstStyle/>
          <a:p>
            <a:r>
              <a:rPr lang="cs-CZ" dirty="0" smtClean="0"/>
              <a:t>Systém výkaznictví preventivních aktivit</a:t>
            </a:r>
            <a:endParaRPr lang="cs-CZ" dirty="0"/>
          </a:p>
        </p:txBody>
      </p:sp>
      <p:sp>
        <p:nvSpPr>
          <p:cNvPr id="3" name="Zástupný symbol pro obsah 2"/>
          <p:cNvSpPr>
            <a:spLocks noGrp="1"/>
          </p:cNvSpPr>
          <p:nvPr>
            <p:ph idx="1"/>
          </p:nvPr>
        </p:nvSpPr>
        <p:spPr>
          <a:xfrm>
            <a:off x="457200" y="1268413"/>
            <a:ext cx="8229600" cy="4857750"/>
          </a:xfrm>
        </p:spPr>
        <p:txBody>
          <a:bodyPr/>
          <a:lstStyle/>
          <a:p>
            <a:r>
              <a:rPr lang="cs-CZ" dirty="0" smtClean="0"/>
              <a:t>NÚV vytvořil na základě požadavku MŠMT systém vykazování preventivních aktivit – účast pro školy je zatím dobrovolná</a:t>
            </a:r>
          </a:p>
          <a:p>
            <a:r>
              <a:rPr lang="cs-CZ" dirty="0" smtClean="0"/>
              <a:t>Školská zařízení zatím nevyplňují – mohou spolupracovat se školou</a:t>
            </a:r>
          </a:p>
          <a:p>
            <a:r>
              <a:rPr lang="cs-CZ" dirty="0" smtClean="0"/>
              <a:t>Cílem je celorepublikové zmapování preventivních aktivit, zjištění výskytu rizikového chování, metodická pomoc pedagogům</a:t>
            </a:r>
          </a:p>
          <a:p>
            <a:r>
              <a:rPr lang="cs-CZ" dirty="0" smtClean="0">
                <a:hlinkClick r:id="rId2"/>
              </a:rPr>
              <a:t>www.preventivni-aktivity.cz</a:t>
            </a:r>
            <a:r>
              <a:rPr lang="cs-CZ" dirty="0" smtClean="0"/>
              <a:t> </a:t>
            </a:r>
            <a:endParaRPr lang="cs-CZ" dirty="0"/>
          </a:p>
        </p:txBody>
      </p:sp>
      <p:sp>
        <p:nvSpPr>
          <p:cNvPr id="4" name="Zástupný symbol pro číslo snímku 3"/>
          <p:cNvSpPr>
            <a:spLocks noGrp="1"/>
          </p:cNvSpPr>
          <p:nvPr>
            <p:ph type="sldNum" sz="quarter" idx="10"/>
          </p:nvPr>
        </p:nvSpPr>
        <p:spPr/>
        <p:txBody>
          <a:bodyPr/>
          <a:lstStyle/>
          <a:p>
            <a:fld id="{A3E4EDF5-D58E-41AA-A09B-4067D5BB5052}" type="slidenum">
              <a:rPr lang="cs-CZ" altLang="cs-CZ" smtClean="0"/>
              <a:pPr/>
              <a:t>33</a:t>
            </a:fld>
            <a:endParaRPr lang="cs-CZ" altLang="cs-CZ"/>
          </a:p>
        </p:txBody>
      </p:sp>
    </p:spTree>
    <p:extLst>
      <p:ext uri="{BB962C8B-B14F-4D97-AF65-F5344CB8AC3E}">
        <p14:creationId xmlns:p14="http://schemas.microsoft.com/office/powerpoint/2010/main" val="354710165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188" y="188641"/>
            <a:ext cx="8156575" cy="432048"/>
          </a:xfrm>
        </p:spPr>
        <p:txBody>
          <a:bodyPr/>
          <a:lstStyle/>
          <a:p>
            <a:r>
              <a:rPr lang="cs-CZ" dirty="0" smtClean="0"/>
              <a:t>Využití zjištěných dat</a:t>
            </a:r>
            <a:endParaRPr lang="cs-CZ" dirty="0"/>
          </a:p>
        </p:txBody>
      </p:sp>
      <p:sp>
        <p:nvSpPr>
          <p:cNvPr id="3" name="Zástupný symbol pro obsah 2"/>
          <p:cNvSpPr>
            <a:spLocks noGrp="1"/>
          </p:cNvSpPr>
          <p:nvPr>
            <p:ph idx="1"/>
          </p:nvPr>
        </p:nvSpPr>
        <p:spPr>
          <a:xfrm>
            <a:off x="457200" y="836712"/>
            <a:ext cx="8229600" cy="5289451"/>
          </a:xfrm>
        </p:spPr>
        <p:txBody>
          <a:bodyPr/>
          <a:lstStyle/>
          <a:p>
            <a:r>
              <a:rPr lang="cs-CZ" dirty="0" smtClean="0"/>
              <a:t>Zjištění míry kvalifikace pedagogů, kteří se podílejí na primární prevenci – následné změny legislativy</a:t>
            </a:r>
          </a:p>
          <a:p>
            <a:r>
              <a:rPr lang="cs-CZ" dirty="0" smtClean="0"/>
              <a:t>Podklady pro strategické dokumenty ČR, krajů, měst a obcí, škol a školských zařízení</a:t>
            </a:r>
          </a:p>
          <a:p>
            <a:r>
              <a:rPr lang="cs-CZ" dirty="0" smtClean="0"/>
              <a:t>Evaluace a plánování na poli primární prevence</a:t>
            </a:r>
          </a:p>
          <a:p>
            <a:r>
              <a:rPr lang="cs-CZ" dirty="0" smtClean="0"/>
              <a:t>Zaměření na témata, která jsou aktuální ve vzdělávání pedagogů, výběru preventivních programů a aktivit</a:t>
            </a:r>
            <a:endParaRPr lang="cs-CZ" dirty="0"/>
          </a:p>
        </p:txBody>
      </p:sp>
      <p:sp>
        <p:nvSpPr>
          <p:cNvPr id="4" name="Zástupný symbol pro číslo snímku 3"/>
          <p:cNvSpPr>
            <a:spLocks noGrp="1"/>
          </p:cNvSpPr>
          <p:nvPr>
            <p:ph type="sldNum" sz="quarter" idx="10"/>
          </p:nvPr>
        </p:nvSpPr>
        <p:spPr/>
        <p:txBody>
          <a:bodyPr/>
          <a:lstStyle/>
          <a:p>
            <a:fld id="{A3E4EDF5-D58E-41AA-A09B-4067D5BB5052}" type="slidenum">
              <a:rPr lang="cs-CZ" altLang="cs-CZ" smtClean="0"/>
              <a:pPr/>
              <a:t>34</a:t>
            </a:fld>
            <a:endParaRPr lang="cs-CZ" altLang="cs-CZ"/>
          </a:p>
        </p:txBody>
      </p:sp>
    </p:spTree>
    <p:extLst>
      <p:ext uri="{BB962C8B-B14F-4D97-AF65-F5344CB8AC3E}">
        <p14:creationId xmlns:p14="http://schemas.microsoft.com/office/powerpoint/2010/main" val="322712391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F9DE8778-DEA3-42A4-AE80-327E9039F34D}"/>
              </a:ext>
            </a:extLst>
          </p:cNvPr>
          <p:cNvSpPr>
            <a:spLocks noGrp="1"/>
          </p:cNvSpPr>
          <p:nvPr>
            <p:ph type="title"/>
          </p:nvPr>
        </p:nvSpPr>
        <p:spPr/>
        <p:txBody>
          <a:bodyPr/>
          <a:lstStyle/>
          <a:p>
            <a:r>
              <a:rPr lang="cs" dirty="0"/>
              <a:t>Certifikace programů PPRCH</a:t>
            </a:r>
            <a:endParaRPr lang="cs-CZ" dirty="0"/>
          </a:p>
        </p:txBody>
      </p:sp>
      <p:sp>
        <p:nvSpPr>
          <p:cNvPr id="3" name="Zástupný obsah 2">
            <a:extLst>
              <a:ext uri="{FF2B5EF4-FFF2-40B4-BE49-F238E27FC236}">
                <a16:creationId xmlns:a16="http://schemas.microsoft.com/office/drawing/2014/main" xmlns="" id="{60A3456C-8F4C-4D09-8826-3AD15FD030B4}"/>
              </a:ext>
            </a:extLst>
          </p:cNvPr>
          <p:cNvSpPr>
            <a:spLocks noGrp="1"/>
          </p:cNvSpPr>
          <p:nvPr>
            <p:ph idx="1"/>
          </p:nvPr>
        </p:nvSpPr>
        <p:spPr/>
        <p:txBody>
          <a:bodyPr/>
          <a:lstStyle/>
          <a:p>
            <a:r>
              <a:rPr lang="cs" dirty="0"/>
              <a:t>Hodnocení kvality odborné způsobilosti poskytovatelů programů školské PP</a:t>
            </a:r>
          </a:p>
          <a:p>
            <a:r>
              <a:rPr lang="cs" dirty="0"/>
              <a:t>Standardy programů PPRCH – schválený systém certifikací</a:t>
            </a:r>
          </a:p>
          <a:p>
            <a:r>
              <a:rPr lang="cs" dirty="0"/>
              <a:t>NUV eviduje asi 56 organizací s 88 aktuálně platnými certifikovanými programy PP</a:t>
            </a:r>
            <a:endParaRPr lang="cs-CZ" dirty="0"/>
          </a:p>
        </p:txBody>
      </p:sp>
      <p:sp>
        <p:nvSpPr>
          <p:cNvPr id="4" name="Zástupný symbol pro číslo snímku 3">
            <a:extLst>
              <a:ext uri="{FF2B5EF4-FFF2-40B4-BE49-F238E27FC236}">
                <a16:creationId xmlns:a16="http://schemas.microsoft.com/office/drawing/2014/main" xmlns="" id="{0D328A25-C176-4B5E-A600-1BBB59BE278A}"/>
              </a:ext>
            </a:extLst>
          </p:cNvPr>
          <p:cNvSpPr>
            <a:spLocks noGrp="1"/>
          </p:cNvSpPr>
          <p:nvPr>
            <p:ph type="sldNum" sz="quarter" idx="10"/>
          </p:nvPr>
        </p:nvSpPr>
        <p:spPr/>
        <p:txBody>
          <a:bodyPr/>
          <a:lstStyle/>
          <a:p>
            <a:fld id="{A3E4EDF5-D58E-41AA-A09B-4067D5BB5052}" type="slidenum">
              <a:rPr lang="cs-CZ" altLang="cs-CZ" smtClean="0"/>
              <a:pPr/>
              <a:t>35</a:t>
            </a:fld>
            <a:endParaRPr lang="cs-CZ" altLang="cs-CZ"/>
          </a:p>
        </p:txBody>
      </p:sp>
    </p:spTree>
    <p:extLst>
      <p:ext uri="{BB962C8B-B14F-4D97-AF65-F5344CB8AC3E}">
        <p14:creationId xmlns:p14="http://schemas.microsoft.com/office/powerpoint/2010/main" val="14056375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188" y="116633"/>
            <a:ext cx="8156575" cy="576064"/>
          </a:xfrm>
        </p:spPr>
        <p:txBody>
          <a:bodyPr/>
          <a:lstStyle/>
          <a:p>
            <a:r>
              <a:rPr lang="cs-CZ" dirty="0"/>
              <a:t>Šikana jako přestupek nebo trestný čin</a:t>
            </a:r>
          </a:p>
        </p:txBody>
      </p:sp>
      <p:sp>
        <p:nvSpPr>
          <p:cNvPr id="3" name="Zástupný symbol pro obsah 2"/>
          <p:cNvSpPr>
            <a:spLocks noGrp="1"/>
          </p:cNvSpPr>
          <p:nvPr>
            <p:ph idx="1"/>
          </p:nvPr>
        </p:nvSpPr>
        <p:spPr>
          <a:xfrm>
            <a:off x="457200" y="980728"/>
            <a:ext cx="8229600" cy="5145435"/>
          </a:xfrm>
        </p:spPr>
        <p:txBody>
          <a:bodyPr/>
          <a:lstStyle/>
          <a:p>
            <a:r>
              <a:rPr lang="cs-CZ" dirty="0" smtClean="0"/>
              <a:t>Šikana ve formě fyzického násilí je považována za spáchání přestupku ( od 15 let) nebo trestního činu</a:t>
            </a:r>
          </a:p>
          <a:p>
            <a:r>
              <a:rPr lang="cs-CZ" dirty="0" smtClean="0"/>
              <a:t>Žák mladší 15 let – čin jinak trestný</a:t>
            </a:r>
          </a:p>
          <a:p>
            <a:r>
              <a:rPr lang="cs-CZ" dirty="0" smtClean="0"/>
              <a:t>Mladiství – provinění dle zákona č. 218/2003 Sb. o odpovědnosti mládeže za protiprávní činy (zákon o soudnictví ve věcech mládeže)</a:t>
            </a:r>
          </a:p>
          <a:p>
            <a:r>
              <a:rPr lang="cs-CZ" dirty="0" smtClean="0"/>
              <a:t>Šikana – trestné činy: vydírání, omezování osobní svobody, útisk, ublížení na zdraví, sexuální obtěžování…</a:t>
            </a:r>
            <a:endParaRPr lang="cs-CZ" dirty="0"/>
          </a:p>
        </p:txBody>
      </p:sp>
      <p:sp>
        <p:nvSpPr>
          <p:cNvPr id="4" name="Zástupný symbol pro číslo snímku 3"/>
          <p:cNvSpPr>
            <a:spLocks noGrp="1"/>
          </p:cNvSpPr>
          <p:nvPr>
            <p:ph type="sldNum" sz="quarter" idx="10"/>
          </p:nvPr>
        </p:nvSpPr>
        <p:spPr/>
        <p:txBody>
          <a:bodyPr/>
          <a:lstStyle/>
          <a:p>
            <a:fld id="{A3E4EDF5-D58E-41AA-A09B-4067D5BB5052}" type="slidenum">
              <a:rPr lang="cs-CZ" altLang="cs-CZ" smtClean="0"/>
              <a:pPr/>
              <a:t>36</a:t>
            </a:fld>
            <a:endParaRPr lang="cs-CZ" altLang="cs-CZ"/>
          </a:p>
        </p:txBody>
      </p:sp>
    </p:spTree>
    <p:extLst>
      <p:ext uri="{BB962C8B-B14F-4D97-AF65-F5344CB8AC3E}">
        <p14:creationId xmlns:p14="http://schemas.microsoft.com/office/powerpoint/2010/main" val="199763558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Národní strategie prevence a snižování škod spojených se závislostním chováním 2019 - 2027</a:t>
            </a:r>
            <a:endParaRPr lang="cs-CZ" dirty="0"/>
          </a:p>
        </p:txBody>
      </p:sp>
      <p:sp>
        <p:nvSpPr>
          <p:cNvPr id="3" name="Zástupný symbol pro obsah 2"/>
          <p:cNvSpPr>
            <a:spLocks noGrp="1"/>
          </p:cNvSpPr>
          <p:nvPr>
            <p:ph idx="1"/>
          </p:nvPr>
        </p:nvSpPr>
        <p:spPr/>
        <p:txBody>
          <a:bodyPr/>
          <a:lstStyle/>
          <a:p>
            <a:r>
              <a:rPr lang="cs-CZ" dirty="0"/>
              <a:t>vyjádření záměrů a postupu vlády při uplatňování opatření </a:t>
            </a:r>
            <a:r>
              <a:rPr lang="cs-CZ" dirty="0" smtClean="0"/>
              <a:t>za účelem </a:t>
            </a:r>
            <a:r>
              <a:rPr lang="cs-CZ" dirty="0"/>
              <a:t>předcházení a snižování škod vyplývajících z </a:t>
            </a:r>
            <a:r>
              <a:rPr lang="cs-CZ" dirty="0" smtClean="0"/>
              <a:t>užívání návykových </a:t>
            </a:r>
            <a:r>
              <a:rPr lang="cs-CZ" dirty="0"/>
              <a:t>látek, </a:t>
            </a:r>
            <a:r>
              <a:rPr lang="cs-CZ" dirty="0" smtClean="0"/>
              <a:t>patologického hráčství </a:t>
            </a:r>
            <a:r>
              <a:rPr lang="cs-CZ" dirty="0"/>
              <a:t>a nadužívání moderních technologií v české společnosti.</a:t>
            </a:r>
          </a:p>
        </p:txBody>
      </p:sp>
      <p:sp>
        <p:nvSpPr>
          <p:cNvPr id="4" name="Zástupný symbol pro číslo snímku 3"/>
          <p:cNvSpPr>
            <a:spLocks noGrp="1"/>
          </p:cNvSpPr>
          <p:nvPr>
            <p:ph type="sldNum" sz="quarter" idx="10"/>
          </p:nvPr>
        </p:nvSpPr>
        <p:spPr/>
        <p:txBody>
          <a:bodyPr/>
          <a:lstStyle/>
          <a:p>
            <a:fld id="{A3E4EDF5-D58E-41AA-A09B-4067D5BB5052}" type="slidenum">
              <a:rPr lang="cs-CZ" altLang="cs-CZ" smtClean="0"/>
              <a:pPr/>
              <a:t>37</a:t>
            </a:fld>
            <a:endParaRPr lang="cs-CZ" altLang="cs-CZ"/>
          </a:p>
        </p:txBody>
      </p:sp>
    </p:spTree>
    <p:extLst>
      <p:ext uri="{BB962C8B-B14F-4D97-AF65-F5344CB8AC3E}">
        <p14:creationId xmlns:p14="http://schemas.microsoft.com/office/powerpoint/2010/main" val="34142240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188" y="116633"/>
            <a:ext cx="8156575" cy="470966"/>
          </a:xfrm>
        </p:spPr>
        <p:txBody>
          <a:bodyPr/>
          <a:lstStyle/>
          <a:p>
            <a:r>
              <a:rPr lang="cs-CZ" dirty="0" smtClean="0"/>
              <a:t>Cíle strategie</a:t>
            </a:r>
            <a:endParaRPr lang="cs-CZ" dirty="0"/>
          </a:p>
        </p:txBody>
      </p:sp>
      <p:sp>
        <p:nvSpPr>
          <p:cNvPr id="3" name="Zástupný symbol pro obsah 2"/>
          <p:cNvSpPr>
            <a:spLocks noGrp="1"/>
          </p:cNvSpPr>
          <p:nvPr>
            <p:ph idx="1"/>
          </p:nvPr>
        </p:nvSpPr>
        <p:spPr>
          <a:xfrm>
            <a:off x="457200" y="764704"/>
            <a:ext cx="8229600" cy="5361458"/>
          </a:xfrm>
        </p:spPr>
        <p:txBody>
          <a:bodyPr/>
          <a:lstStyle/>
          <a:p>
            <a:r>
              <a:rPr lang="cs-CZ" sz="2400" b="1" dirty="0"/>
              <a:t>Předcházení a snižování zejména zdravotních, sociálních, ekonomických i nehmotných </a:t>
            </a:r>
            <a:r>
              <a:rPr lang="cs-CZ" sz="2400" b="1" dirty="0" smtClean="0"/>
              <a:t>škod vyplývajících</a:t>
            </a:r>
            <a:r>
              <a:rPr lang="cs-CZ" sz="2400" b="1" dirty="0"/>
              <a:t> </a:t>
            </a:r>
            <a:r>
              <a:rPr lang="cs-CZ" sz="2400" b="1" dirty="0" smtClean="0"/>
              <a:t>z </a:t>
            </a:r>
            <a:r>
              <a:rPr lang="cs-CZ" sz="2400" b="1" dirty="0"/>
              <a:t>užívání návykových látek, hazardního hraní a dalšího závislostního chování </a:t>
            </a:r>
            <a:r>
              <a:rPr lang="cs-CZ" sz="2400" b="1" dirty="0" smtClean="0"/>
              <a:t>a z </a:t>
            </a:r>
            <a:r>
              <a:rPr lang="cs-CZ" sz="2400" b="1" dirty="0"/>
              <a:t>existence legálních i nelegálních trhů s návykovými látkami, hazardním </a:t>
            </a:r>
            <a:r>
              <a:rPr lang="cs-CZ" sz="2400" b="1" dirty="0" smtClean="0"/>
              <a:t>hraním a </a:t>
            </a:r>
            <a:r>
              <a:rPr lang="cs-CZ" sz="2400" b="1" dirty="0"/>
              <a:t>dalšími produkty se závislostním </a:t>
            </a:r>
            <a:r>
              <a:rPr lang="cs-CZ" sz="2400" b="1" dirty="0" smtClean="0"/>
              <a:t>potenciálem </a:t>
            </a:r>
            <a:r>
              <a:rPr lang="cs-CZ" sz="2400" b="1" dirty="0"/>
              <a:t>prostřednictvím trvale udržitelného souboru moderních, efektivních, </a:t>
            </a:r>
            <a:r>
              <a:rPr lang="cs-CZ" sz="2400" b="1" dirty="0" smtClean="0"/>
              <a:t>vzájemně koordinovaných </a:t>
            </a:r>
            <a:r>
              <a:rPr lang="cs-CZ" sz="2400" b="1" dirty="0"/>
              <a:t>a na důkazech založených vzdělávacích, preventivních, léčebných, sociálních,</a:t>
            </a:r>
          </a:p>
          <a:p>
            <a:pPr marL="0" indent="0">
              <a:buNone/>
            </a:pPr>
            <a:r>
              <a:rPr lang="cs-CZ" sz="2400" b="1" dirty="0" smtClean="0"/>
              <a:t>    legislativních</a:t>
            </a:r>
            <a:r>
              <a:rPr lang="cs-CZ" sz="2400" b="1" dirty="0"/>
              <a:t>, ekonomických, represivních a </a:t>
            </a:r>
            <a:r>
              <a:rPr lang="cs-CZ" sz="2400" b="1" dirty="0" smtClean="0"/>
              <a:t>dalších  </a:t>
            </a:r>
          </a:p>
          <a:p>
            <a:pPr marL="0" indent="0">
              <a:buNone/>
            </a:pPr>
            <a:r>
              <a:rPr lang="cs-CZ" sz="2400" b="1" dirty="0"/>
              <a:t> </a:t>
            </a:r>
            <a:r>
              <a:rPr lang="cs-CZ" sz="2400" b="1" dirty="0" smtClean="0"/>
              <a:t>   </a:t>
            </a:r>
            <a:r>
              <a:rPr lang="cs-CZ" sz="2400" b="1" dirty="0" smtClean="0"/>
              <a:t>opatření</a:t>
            </a:r>
            <a:r>
              <a:rPr lang="cs-CZ" sz="2400" b="1" dirty="0"/>
              <a:t>.</a:t>
            </a:r>
            <a:endParaRPr lang="cs-CZ" sz="2400" dirty="0"/>
          </a:p>
          <a:p>
            <a:endParaRPr lang="cs-CZ" b="1" dirty="0"/>
          </a:p>
        </p:txBody>
      </p:sp>
      <p:sp>
        <p:nvSpPr>
          <p:cNvPr id="4" name="Zástupný symbol pro číslo snímku 3"/>
          <p:cNvSpPr>
            <a:spLocks noGrp="1"/>
          </p:cNvSpPr>
          <p:nvPr>
            <p:ph type="sldNum" sz="quarter" idx="10"/>
          </p:nvPr>
        </p:nvSpPr>
        <p:spPr/>
        <p:txBody>
          <a:bodyPr/>
          <a:lstStyle/>
          <a:p>
            <a:fld id="{A3E4EDF5-D58E-41AA-A09B-4067D5BB5052}" type="slidenum">
              <a:rPr lang="cs-CZ" altLang="cs-CZ" smtClean="0"/>
              <a:pPr/>
              <a:t>38</a:t>
            </a:fld>
            <a:endParaRPr lang="cs-CZ" altLang="cs-CZ"/>
          </a:p>
        </p:txBody>
      </p:sp>
    </p:spTree>
    <p:extLst>
      <p:ext uri="{BB962C8B-B14F-4D97-AF65-F5344CB8AC3E}">
        <p14:creationId xmlns:p14="http://schemas.microsoft.com/office/powerpoint/2010/main" val="1106788172"/>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0"/>
          </p:nvPr>
        </p:nvSpPr>
        <p:spPr/>
        <p:txBody>
          <a:bodyPr/>
          <a:lstStyle/>
          <a:p>
            <a:fld id="{F18C1090-F589-4A9D-B4A8-C054E5E8B029}" type="slidenum">
              <a:rPr lang="cs-CZ" altLang="cs-CZ" smtClean="0"/>
              <a:pPr/>
              <a:t>39</a:t>
            </a:fld>
            <a:endParaRPr lang="cs-CZ" altLang="cs-CZ"/>
          </a:p>
        </p:txBody>
      </p:sp>
      <p:sp>
        <p:nvSpPr>
          <p:cNvPr id="3" name="Obdélník 2"/>
          <p:cNvSpPr/>
          <p:nvPr/>
        </p:nvSpPr>
        <p:spPr>
          <a:xfrm>
            <a:off x="827584" y="404664"/>
            <a:ext cx="7848872" cy="5693866"/>
          </a:xfrm>
          <a:prstGeom prst="rect">
            <a:avLst/>
          </a:prstGeom>
        </p:spPr>
        <p:txBody>
          <a:bodyPr wrap="square">
            <a:spAutoFit/>
          </a:bodyPr>
          <a:lstStyle/>
          <a:p>
            <a:pPr marL="342900" indent="-342900">
              <a:spcBef>
                <a:spcPct val="20000"/>
              </a:spcBef>
              <a:buChar char="•"/>
            </a:pPr>
            <a:r>
              <a:rPr lang="cs-CZ" sz="2800" dirty="0">
                <a:solidFill>
                  <a:srgbClr val="19489A"/>
                </a:solidFill>
                <a:latin typeface="+mn-lt"/>
              </a:rPr>
              <a:t>posílení prevence a zvýšení informovanosti,</a:t>
            </a:r>
          </a:p>
          <a:p>
            <a:pPr marL="342900" indent="-342900">
              <a:spcBef>
                <a:spcPct val="20000"/>
              </a:spcBef>
              <a:buChar char="•"/>
            </a:pPr>
            <a:r>
              <a:rPr lang="cs-CZ" sz="2800" dirty="0">
                <a:solidFill>
                  <a:srgbClr val="19489A"/>
                </a:solidFill>
                <a:latin typeface="+mn-lt"/>
              </a:rPr>
              <a:t>zajištění kvalitní a dostupné sítě </a:t>
            </a:r>
            <a:r>
              <a:rPr lang="cs-CZ" sz="2800" dirty="0" err="1">
                <a:solidFill>
                  <a:srgbClr val="19489A"/>
                </a:solidFill>
                <a:latin typeface="+mn-lt"/>
              </a:rPr>
              <a:t>adiktologických</a:t>
            </a:r>
            <a:r>
              <a:rPr lang="cs-CZ" sz="2800" dirty="0">
                <a:solidFill>
                  <a:srgbClr val="19489A"/>
                </a:solidFill>
                <a:latin typeface="+mn-lt"/>
              </a:rPr>
              <a:t> </a:t>
            </a:r>
            <a:r>
              <a:rPr lang="cs-CZ" sz="2800" dirty="0" smtClean="0">
                <a:solidFill>
                  <a:srgbClr val="19489A"/>
                </a:solidFill>
                <a:latin typeface="+mn-lt"/>
              </a:rPr>
              <a:t>služeb,</a:t>
            </a:r>
            <a:endParaRPr lang="cs-CZ" sz="2800" dirty="0">
              <a:solidFill>
                <a:srgbClr val="19489A"/>
              </a:solidFill>
              <a:latin typeface="+mn-lt"/>
            </a:endParaRPr>
          </a:p>
          <a:p>
            <a:pPr marL="342900" indent="-342900">
              <a:spcBef>
                <a:spcPct val="20000"/>
              </a:spcBef>
              <a:buChar char="•"/>
            </a:pPr>
            <a:r>
              <a:rPr lang="cs-CZ" sz="2800" dirty="0">
                <a:solidFill>
                  <a:srgbClr val="19489A"/>
                </a:solidFill>
                <a:latin typeface="+mn-lt"/>
              </a:rPr>
              <a:t>efektivní regulaci trhů s návykovými látkami a závislostními produkty,</a:t>
            </a:r>
          </a:p>
          <a:p>
            <a:pPr marL="342900" indent="-342900">
              <a:spcBef>
                <a:spcPct val="20000"/>
              </a:spcBef>
              <a:buChar char="•"/>
            </a:pPr>
            <a:r>
              <a:rPr lang="cs-CZ" sz="2800" dirty="0">
                <a:solidFill>
                  <a:srgbClr val="19489A"/>
                </a:solidFill>
                <a:latin typeface="+mn-lt"/>
              </a:rPr>
              <a:t>posílení řízení, koordinace a efektivní financování protidrogové politiky,</a:t>
            </a:r>
          </a:p>
          <a:p>
            <a:pPr marL="342900" indent="-342900">
              <a:spcBef>
                <a:spcPct val="20000"/>
              </a:spcBef>
              <a:buChar char="•"/>
            </a:pPr>
            <a:r>
              <a:rPr lang="cs-CZ" sz="2800" dirty="0">
                <a:solidFill>
                  <a:srgbClr val="19489A"/>
                </a:solidFill>
                <a:latin typeface="+mn-lt"/>
              </a:rPr>
              <a:t>strategie se bude zabývat i problematikou léčivých přípravků s obsahem psychoaktivních látek,</a:t>
            </a:r>
          </a:p>
          <a:p>
            <a:pPr marL="342900" indent="-342900">
              <a:spcBef>
                <a:spcPct val="20000"/>
              </a:spcBef>
              <a:buChar char="•"/>
            </a:pPr>
            <a:r>
              <a:rPr lang="pl-PL" sz="2800" dirty="0">
                <a:solidFill>
                  <a:srgbClr val="19489A"/>
                </a:solidFill>
                <a:latin typeface="+mn-lt"/>
              </a:rPr>
              <a:t>nadužívání internetu a nových technologií a problematikou konopí a kanabinoidů.</a:t>
            </a:r>
            <a:endParaRPr lang="cs-CZ" sz="2800" dirty="0">
              <a:solidFill>
                <a:srgbClr val="19489A"/>
              </a:solidFill>
              <a:latin typeface="+mn-lt"/>
            </a:endParaRPr>
          </a:p>
        </p:txBody>
      </p:sp>
    </p:spTree>
    <p:extLst>
      <p:ext uri="{BB962C8B-B14F-4D97-AF65-F5344CB8AC3E}">
        <p14:creationId xmlns:p14="http://schemas.microsoft.com/office/powerpoint/2010/main" val="3636298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26DBD88F-B7DE-43C7-B870-011C16B5F567}"/>
              </a:ext>
            </a:extLst>
          </p:cNvPr>
          <p:cNvSpPr>
            <a:spLocks noGrp="1"/>
          </p:cNvSpPr>
          <p:nvPr>
            <p:ph type="title"/>
          </p:nvPr>
        </p:nvSpPr>
        <p:spPr/>
        <p:txBody>
          <a:bodyPr/>
          <a:lstStyle/>
          <a:p>
            <a:r>
              <a:rPr lang="cs" dirty="0"/>
              <a:t>1. Preambule</a:t>
            </a:r>
            <a:endParaRPr lang="cs-CZ" dirty="0"/>
          </a:p>
        </p:txBody>
      </p:sp>
      <p:sp>
        <p:nvSpPr>
          <p:cNvPr id="3" name="Zástupný obsah 2">
            <a:extLst>
              <a:ext uri="{FF2B5EF4-FFF2-40B4-BE49-F238E27FC236}">
                <a16:creationId xmlns:a16="http://schemas.microsoft.com/office/drawing/2014/main" xmlns="" id="{8C61C5A1-6C53-491D-8256-9DCF37C74D45}"/>
              </a:ext>
            </a:extLst>
          </p:cNvPr>
          <p:cNvSpPr>
            <a:spLocks noGrp="1"/>
          </p:cNvSpPr>
          <p:nvPr>
            <p:ph idx="1"/>
          </p:nvPr>
        </p:nvSpPr>
        <p:spPr>
          <a:xfrm>
            <a:off x="457200" y="1578801"/>
            <a:ext cx="8229600" cy="4547362"/>
          </a:xfrm>
        </p:spPr>
        <p:txBody>
          <a:bodyPr/>
          <a:lstStyle/>
          <a:p>
            <a:r>
              <a:rPr lang="cs" dirty="0"/>
              <a:t>Období školního vzdělávání jako nástroj formování osobnosti mladých lidí</a:t>
            </a:r>
          </a:p>
          <a:p>
            <a:r>
              <a:rPr lang="cs" dirty="0"/>
              <a:t>Možnost ovlivnění postojů a hodnot u žáků        (i těch kteří, nemají dostatečné rodinné či sociální zázemí)</a:t>
            </a:r>
          </a:p>
          <a:p>
            <a:r>
              <a:rPr lang="cs" dirty="0"/>
              <a:t>Vyšší efektivita působení</a:t>
            </a:r>
          </a:p>
          <a:p>
            <a:r>
              <a:rPr lang="cs" dirty="0"/>
              <a:t>Potřeba mimořádné pozornosti PPRCH</a:t>
            </a:r>
            <a:endParaRPr lang="cs-CZ" dirty="0"/>
          </a:p>
        </p:txBody>
      </p:sp>
      <p:sp>
        <p:nvSpPr>
          <p:cNvPr id="4" name="Zástupný symbol pro číslo snímku 3">
            <a:extLst>
              <a:ext uri="{FF2B5EF4-FFF2-40B4-BE49-F238E27FC236}">
                <a16:creationId xmlns:a16="http://schemas.microsoft.com/office/drawing/2014/main" xmlns="" id="{486266FA-DF98-41D5-A11E-570EFEC38E4B}"/>
              </a:ext>
            </a:extLst>
          </p:cNvPr>
          <p:cNvSpPr>
            <a:spLocks noGrp="1"/>
          </p:cNvSpPr>
          <p:nvPr>
            <p:ph type="sldNum" sz="quarter" idx="10"/>
          </p:nvPr>
        </p:nvSpPr>
        <p:spPr/>
        <p:txBody>
          <a:bodyPr/>
          <a:lstStyle/>
          <a:p>
            <a:fld id="{A3E4EDF5-D58E-41AA-A09B-4067D5BB5052}" type="slidenum">
              <a:rPr lang="cs-CZ" altLang="cs-CZ" smtClean="0"/>
              <a:pPr/>
              <a:t>4</a:t>
            </a:fld>
            <a:endParaRPr lang="cs-CZ" altLang="cs-CZ"/>
          </a:p>
        </p:txBody>
      </p:sp>
    </p:spTree>
    <p:extLst>
      <p:ext uri="{BB962C8B-B14F-4D97-AF65-F5344CB8AC3E}">
        <p14:creationId xmlns:p14="http://schemas.microsoft.com/office/powerpoint/2010/main" val="1026014701"/>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188" y="260649"/>
            <a:ext cx="8156575" cy="720080"/>
          </a:xfrm>
        </p:spPr>
        <p:txBody>
          <a:bodyPr/>
          <a:lstStyle/>
          <a:p>
            <a:r>
              <a:rPr lang="cs-CZ" dirty="0" smtClean="0"/>
              <a:t>Vyhodnocení situace</a:t>
            </a:r>
            <a:endParaRPr lang="cs-CZ" dirty="0"/>
          </a:p>
        </p:txBody>
      </p:sp>
      <p:sp>
        <p:nvSpPr>
          <p:cNvPr id="3" name="Zástupný symbol pro obsah 2"/>
          <p:cNvSpPr>
            <a:spLocks noGrp="1"/>
          </p:cNvSpPr>
          <p:nvPr>
            <p:ph idx="1"/>
          </p:nvPr>
        </p:nvSpPr>
        <p:spPr>
          <a:xfrm>
            <a:off x="457200" y="1196752"/>
            <a:ext cx="8229600" cy="4464273"/>
          </a:xfrm>
        </p:spPr>
        <p:txBody>
          <a:bodyPr/>
          <a:lstStyle/>
          <a:p>
            <a:r>
              <a:rPr lang="cs-CZ" dirty="0"/>
              <a:t>Míra užívání návykových látek v dospělé populaci neklesá a je na poměrně vysoké úrovni.</a:t>
            </a:r>
          </a:p>
          <a:p>
            <a:r>
              <a:rPr lang="cs-CZ" dirty="0"/>
              <a:t>Mezi dětmi a mládeží míra užívání legálních návykových látek aktuálně klesá, ale zůstává ve srovnání s evropskými zeměmi na poměrně vysoké úrovni.</a:t>
            </a:r>
          </a:p>
          <a:p>
            <a:r>
              <a:rPr lang="cs-CZ" dirty="0"/>
              <a:t>Zkušenosti s hazardním hraním aktuálně rostou, nejvíce mezi mladými lidmi a zejména on-line.</a:t>
            </a:r>
          </a:p>
          <a:p>
            <a:pPr marL="0" indent="0">
              <a:buNone/>
            </a:pPr>
            <a:endParaRPr lang="cs-CZ" dirty="0"/>
          </a:p>
          <a:p>
            <a:endParaRPr lang="cs-CZ" dirty="0"/>
          </a:p>
        </p:txBody>
      </p:sp>
      <p:sp>
        <p:nvSpPr>
          <p:cNvPr id="4" name="Zástupný symbol pro číslo snímku 3"/>
          <p:cNvSpPr>
            <a:spLocks noGrp="1"/>
          </p:cNvSpPr>
          <p:nvPr>
            <p:ph type="sldNum" sz="quarter" idx="10"/>
          </p:nvPr>
        </p:nvSpPr>
        <p:spPr/>
        <p:txBody>
          <a:bodyPr/>
          <a:lstStyle/>
          <a:p>
            <a:fld id="{A3E4EDF5-D58E-41AA-A09B-4067D5BB5052}" type="slidenum">
              <a:rPr lang="cs-CZ" altLang="cs-CZ" smtClean="0"/>
              <a:pPr/>
              <a:t>40</a:t>
            </a:fld>
            <a:endParaRPr lang="cs-CZ" altLang="cs-CZ"/>
          </a:p>
        </p:txBody>
      </p:sp>
    </p:spTree>
    <p:extLst>
      <p:ext uri="{BB962C8B-B14F-4D97-AF65-F5344CB8AC3E}">
        <p14:creationId xmlns:p14="http://schemas.microsoft.com/office/powerpoint/2010/main" val="272049426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0"/>
          </p:nvPr>
        </p:nvSpPr>
        <p:spPr/>
        <p:txBody>
          <a:bodyPr/>
          <a:lstStyle/>
          <a:p>
            <a:fld id="{F18C1090-F589-4A9D-B4A8-C054E5E8B029}" type="slidenum">
              <a:rPr lang="cs-CZ" altLang="cs-CZ" smtClean="0"/>
              <a:pPr/>
              <a:t>41</a:t>
            </a:fld>
            <a:endParaRPr lang="cs-CZ" altLang="cs-CZ"/>
          </a:p>
        </p:txBody>
      </p:sp>
      <p:sp>
        <p:nvSpPr>
          <p:cNvPr id="3" name="Obdélník 2"/>
          <p:cNvSpPr/>
          <p:nvPr/>
        </p:nvSpPr>
        <p:spPr>
          <a:xfrm>
            <a:off x="251520" y="188640"/>
            <a:ext cx="8280920" cy="5693866"/>
          </a:xfrm>
          <a:prstGeom prst="rect">
            <a:avLst/>
          </a:prstGeom>
        </p:spPr>
        <p:txBody>
          <a:bodyPr wrap="square">
            <a:spAutoFit/>
          </a:bodyPr>
          <a:lstStyle/>
          <a:p>
            <a:pPr marL="457200" indent="-457200">
              <a:buFont typeface="Arial" panose="020B0604020202020204" pitchFamily="34" charset="0"/>
              <a:buChar char="•"/>
            </a:pPr>
            <a:r>
              <a:rPr lang="cs-CZ" sz="2800" dirty="0">
                <a:solidFill>
                  <a:srgbClr val="19489A"/>
                </a:solidFill>
                <a:latin typeface="+mn-lt"/>
              </a:rPr>
              <a:t>Kouření tabáku má setrvale klesající trend, výskyt v populaci je v evropském kontextu průměrný.</a:t>
            </a:r>
          </a:p>
          <a:p>
            <a:pPr marL="457200" indent="-457200">
              <a:buFont typeface="Arial" panose="020B0604020202020204" pitchFamily="34" charset="0"/>
              <a:buChar char="•"/>
            </a:pPr>
            <a:r>
              <a:rPr lang="cs-CZ" sz="2800" dirty="0">
                <a:solidFill>
                  <a:srgbClr val="19489A"/>
                </a:solidFill>
                <a:latin typeface="+mn-lt"/>
              </a:rPr>
              <a:t>Míra užívání konopí je poměrně vysoká, míra problémového užívání drog (pervitinu a </a:t>
            </a:r>
            <a:r>
              <a:rPr lang="cs-CZ" sz="2800" dirty="0" err="1">
                <a:solidFill>
                  <a:srgbClr val="19489A"/>
                </a:solidFill>
                <a:latin typeface="+mn-lt"/>
              </a:rPr>
              <a:t>opioidů</a:t>
            </a:r>
            <a:r>
              <a:rPr lang="cs-CZ" sz="2800" dirty="0">
                <a:solidFill>
                  <a:srgbClr val="19489A"/>
                </a:solidFill>
                <a:latin typeface="+mn-lt"/>
              </a:rPr>
              <a:t>) je v evropském průměru, nadprůměrně vysoký je výskyt injekčního užívání drog.</a:t>
            </a:r>
          </a:p>
          <a:p>
            <a:pPr marL="457200" indent="-457200">
              <a:buFont typeface="Arial" panose="020B0604020202020204" pitchFamily="34" charset="0"/>
              <a:buChar char="•"/>
            </a:pPr>
            <a:r>
              <a:rPr lang="cs-CZ" sz="2800" dirty="0">
                <a:solidFill>
                  <a:srgbClr val="19489A"/>
                </a:solidFill>
                <a:latin typeface="+mn-lt"/>
              </a:rPr>
              <a:t>Společenské a </a:t>
            </a:r>
            <a:r>
              <a:rPr lang="cs-CZ" sz="2800" dirty="0" err="1">
                <a:solidFill>
                  <a:srgbClr val="19489A"/>
                </a:solidFill>
                <a:latin typeface="+mn-lt"/>
              </a:rPr>
              <a:t>veřejnozdravotní</a:t>
            </a:r>
            <a:r>
              <a:rPr lang="cs-CZ" sz="2800" dirty="0">
                <a:solidFill>
                  <a:srgbClr val="19489A"/>
                </a:solidFill>
                <a:latin typeface="+mn-lt"/>
              </a:rPr>
              <a:t> dopady problémového užívání pervitinu a </a:t>
            </a:r>
            <a:r>
              <a:rPr lang="cs-CZ" sz="2800" dirty="0" err="1">
                <a:solidFill>
                  <a:srgbClr val="19489A"/>
                </a:solidFill>
                <a:latin typeface="+mn-lt"/>
              </a:rPr>
              <a:t>opioidů</a:t>
            </a:r>
            <a:r>
              <a:rPr lang="cs-CZ" sz="2800" dirty="0">
                <a:solidFill>
                  <a:srgbClr val="19489A"/>
                </a:solidFill>
                <a:latin typeface="+mn-lt"/>
              </a:rPr>
              <a:t> (výskyt infekcí, předávkování) a případně jiných nelegálních drog jsou setrvale na poměrně </a:t>
            </a:r>
            <a:r>
              <a:rPr lang="cs-CZ" sz="2800" dirty="0" smtClean="0">
                <a:solidFill>
                  <a:srgbClr val="19489A"/>
                </a:solidFill>
                <a:latin typeface="+mn-lt"/>
              </a:rPr>
              <a:t>vysoké </a:t>
            </a:r>
            <a:r>
              <a:rPr lang="cs-CZ" sz="2800" dirty="0">
                <a:solidFill>
                  <a:srgbClr val="19489A"/>
                </a:solidFill>
                <a:latin typeface="+mn-lt"/>
              </a:rPr>
              <a:t>úrovni, a to včetně dopadů na veřejné rozpočty</a:t>
            </a:r>
          </a:p>
        </p:txBody>
      </p:sp>
    </p:spTree>
    <p:extLst>
      <p:ext uri="{BB962C8B-B14F-4D97-AF65-F5344CB8AC3E}">
        <p14:creationId xmlns:p14="http://schemas.microsoft.com/office/powerpoint/2010/main" val="34136840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číslo snímku 1"/>
          <p:cNvSpPr>
            <a:spLocks noGrp="1"/>
          </p:cNvSpPr>
          <p:nvPr>
            <p:ph type="sldNum" sz="quarter" idx="10"/>
          </p:nvPr>
        </p:nvSpPr>
        <p:spPr/>
        <p:txBody>
          <a:bodyPr/>
          <a:lstStyle/>
          <a:p>
            <a:fld id="{F18C1090-F589-4A9D-B4A8-C054E5E8B029}" type="slidenum">
              <a:rPr lang="cs-CZ" altLang="cs-CZ" smtClean="0"/>
              <a:pPr/>
              <a:t>42</a:t>
            </a:fld>
            <a:endParaRPr lang="cs-CZ" altLang="cs-CZ"/>
          </a:p>
        </p:txBody>
      </p:sp>
      <p:sp>
        <p:nvSpPr>
          <p:cNvPr id="3" name="Obdélník 2"/>
          <p:cNvSpPr/>
          <p:nvPr/>
        </p:nvSpPr>
        <p:spPr>
          <a:xfrm>
            <a:off x="611188" y="260648"/>
            <a:ext cx="7489204" cy="5004447"/>
          </a:xfrm>
          <a:prstGeom prst="rect">
            <a:avLst/>
          </a:prstGeom>
        </p:spPr>
        <p:txBody>
          <a:bodyPr wrap="square">
            <a:spAutoFit/>
          </a:bodyPr>
          <a:lstStyle/>
          <a:p>
            <a:pPr marL="342900" indent="-342900">
              <a:spcBef>
                <a:spcPct val="20000"/>
              </a:spcBef>
              <a:buChar char="•"/>
            </a:pPr>
            <a:r>
              <a:rPr lang="cs-CZ" sz="2800" dirty="0" smtClean="0">
                <a:solidFill>
                  <a:srgbClr val="19489A"/>
                </a:solidFill>
                <a:latin typeface="+mn-lt"/>
              </a:rPr>
              <a:t>Je </a:t>
            </a:r>
            <a:r>
              <a:rPr lang="cs-CZ" sz="2800" dirty="0">
                <a:solidFill>
                  <a:srgbClr val="19489A"/>
                </a:solidFill>
                <a:latin typeface="+mn-lt"/>
              </a:rPr>
              <a:t>doloženo, že zdravotní a sociální škody související s tabákem a alkoholem jsou obecně významné, ale v ČR nejsou dostatečně monitorovány.</a:t>
            </a:r>
          </a:p>
          <a:p>
            <a:pPr marL="342900" indent="-342900">
              <a:spcBef>
                <a:spcPct val="20000"/>
              </a:spcBef>
              <a:buChar char="•"/>
            </a:pPr>
            <a:r>
              <a:rPr lang="cs-CZ" sz="2800" dirty="0">
                <a:solidFill>
                  <a:srgbClr val="19489A"/>
                </a:solidFill>
                <a:latin typeface="+mn-lt"/>
              </a:rPr>
              <a:t>Výskyt patologického hráčství je v mezinárodním kontextu spíše nadprůměrný, aktuálně klesá význam technických her (automatů), roste míra on-line hraní.</a:t>
            </a:r>
          </a:p>
          <a:p>
            <a:pPr marL="342900" indent="-342900">
              <a:spcBef>
                <a:spcPct val="20000"/>
              </a:spcBef>
              <a:buChar char="•"/>
            </a:pPr>
            <a:r>
              <a:rPr lang="cs-CZ" sz="2800" dirty="0">
                <a:solidFill>
                  <a:srgbClr val="19489A"/>
                </a:solidFill>
                <a:latin typeface="+mn-lt"/>
              </a:rPr>
              <a:t>Dostupnost alkoholu a tabáku je stále velmi vysoká a příliš se nezměnila, a to ani pro nezletilé.</a:t>
            </a:r>
          </a:p>
        </p:txBody>
      </p:sp>
    </p:spTree>
    <p:extLst>
      <p:ext uri="{BB962C8B-B14F-4D97-AF65-F5344CB8AC3E}">
        <p14:creationId xmlns:p14="http://schemas.microsoft.com/office/powerpoint/2010/main" val="297192097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Společenské náklady užívání legálních návykových látek (tabáku a alkoholu) a nelegálních drog</a:t>
            </a:r>
            <a:br>
              <a:rPr lang="cs-CZ" dirty="0"/>
            </a:br>
            <a:endParaRPr lang="cs-CZ" dirty="0"/>
          </a:p>
        </p:txBody>
      </p:sp>
      <p:sp>
        <p:nvSpPr>
          <p:cNvPr id="3" name="Zástupný symbol pro obsah 2"/>
          <p:cNvSpPr>
            <a:spLocks noGrp="1"/>
          </p:cNvSpPr>
          <p:nvPr>
            <p:ph idx="1"/>
          </p:nvPr>
        </p:nvSpPr>
        <p:spPr>
          <a:xfrm>
            <a:off x="457200" y="1412775"/>
            <a:ext cx="8229600" cy="4713387"/>
          </a:xfrm>
        </p:spPr>
        <p:txBody>
          <a:bodyPr/>
          <a:lstStyle/>
          <a:p>
            <a:r>
              <a:rPr lang="pl-PL" dirty="0" smtClean="0"/>
              <a:t>podle </a:t>
            </a:r>
            <a:r>
              <a:rPr lang="pl-PL" dirty="0"/>
              <a:t>studie z r. 2007 činily 56,2 mld. </a:t>
            </a:r>
            <a:r>
              <a:rPr lang="pl-PL" dirty="0" smtClean="0"/>
              <a:t>Kč</a:t>
            </a:r>
          </a:p>
          <a:p>
            <a:r>
              <a:rPr lang="cs-CZ" dirty="0" smtClean="0"/>
              <a:t>aktuální </a:t>
            </a:r>
            <a:r>
              <a:rPr lang="cs-CZ" dirty="0"/>
              <a:t>odhad za r. 2016 činí přes 56 </a:t>
            </a:r>
            <a:r>
              <a:rPr lang="cs-CZ" dirty="0" smtClean="0"/>
              <a:t>mld. Kč</a:t>
            </a:r>
          </a:p>
          <a:p>
            <a:r>
              <a:rPr lang="cs-CZ" dirty="0"/>
              <a:t>Užívání tabáku je jednou z hlavních příčin nemocnosti a úmrtnosti v ČR, téměř 20 </a:t>
            </a:r>
            <a:r>
              <a:rPr lang="cs-CZ" dirty="0" smtClean="0"/>
              <a:t>%</a:t>
            </a:r>
          </a:p>
          <a:p>
            <a:r>
              <a:rPr lang="cs-CZ" dirty="0"/>
              <a:t>Alkohol je jednou z hlavních příčin nemocnosti a úmrtnosti v ČR, cca 6 </a:t>
            </a:r>
            <a:r>
              <a:rPr lang="cs-CZ" dirty="0" smtClean="0"/>
              <a:t>%</a:t>
            </a:r>
          </a:p>
          <a:p>
            <a:r>
              <a:rPr lang="cs-CZ" dirty="0"/>
              <a:t>ČR patří k zemím s nejvyšší mírou užívání nadměrných dávek alkoholu v Evropě. Spotřeba</a:t>
            </a:r>
          </a:p>
          <a:p>
            <a:r>
              <a:rPr lang="pl-PL" dirty="0"/>
              <a:t>alkoholu na obyvatele je jedna z </a:t>
            </a:r>
            <a:r>
              <a:rPr lang="pl-PL" dirty="0" smtClean="0"/>
              <a:t>nejvyšších </a:t>
            </a:r>
            <a:r>
              <a:rPr lang="pl-PL" dirty="0"/>
              <a:t>na světě.</a:t>
            </a:r>
            <a:endParaRPr lang="cs-CZ" dirty="0"/>
          </a:p>
        </p:txBody>
      </p:sp>
      <p:sp>
        <p:nvSpPr>
          <p:cNvPr id="4" name="Zástupný symbol pro číslo snímku 3"/>
          <p:cNvSpPr>
            <a:spLocks noGrp="1"/>
          </p:cNvSpPr>
          <p:nvPr>
            <p:ph type="sldNum" sz="quarter" idx="10"/>
          </p:nvPr>
        </p:nvSpPr>
        <p:spPr/>
        <p:txBody>
          <a:bodyPr/>
          <a:lstStyle/>
          <a:p>
            <a:fld id="{A3E4EDF5-D58E-41AA-A09B-4067D5BB5052}" type="slidenum">
              <a:rPr lang="cs-CZ" altLang="cs-CZ" smtClean="0"/>
              <a:pPr/>
              <a:t>43</a:t>
            </a:fld>
            <a:endParaRPr lang="cs-CZ" altLang="cs-CZ"/>
          </a:p>
        </p:txBody>
      </p:sp>
    </p:spTree>
    <p:extLst>
      <p:ext uri="{BB962C8B-B14F-4D97-AF65-F5344CB8AC3E}">
        <p14:creationId xmlns:p14="http://schemas.microsoft.com/office/powerpoint/2010/main" val="3231546016"/>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188" y="116633"/>
            <a:ext cx="8156575" cy="614982"/>
          </a:xfrm>
        </p:spPr>
        <p:txBody>
          <a:bodyPr/>
          <a:lstStyle/>
          <a:p>
            <a:r>
              <a:rPr lang="cs-CZ" dirty="0" smtClean="0"/>
              <a:t>Nelegální návykové látky</a:t>
            </a:r>
            <a:endParaRPr lang="cs-CZ" dirty="0"/>
          </a:p>
        </p:txBody>
      </p:sp>
      <p:sp>
        <p:nvSpPr>
          <p:cNvPr id="3" name="Zástupný symbol pro obsah 2"/>
          <p:cNvSpPr>
            <a:spLocks noGrp="1"/>
          </p:cNvSpPr>
          <p:nvPr>
            <p:ph idx="1"/>
          </p:nvPr>
        </p:nvSpPr>
        <p:spPr>
          <a:xfrm>
            <a:off x="457200" y="731616"/>
            <a:ext cx="8229600" cy="5649712"/>
          </a:xfrm>
        </p:spPr>
        <p:txBody>
          <a:bodyPr/>
          <a:lstStyle/>
          <a:p>
            <a:r>
              <a:rPr lang="cs-CZ" dirty="0"/>
              <a:t>Míra užívání nelegálních návykových látek v české populaci je vysoká a v mezinárodním </a:t>
            </a:r>
            <a:r>
              <a:rPr lang="cs-CZ" dirty="0" smtClean="0"/>
              <a:t>měřítku nadprůměrná </a:t>
            </a:r>
            <a:r>
              <a:rPr lang="cs-CZ" dirty="0"/>
              <a:t>především u konopných </a:t>
            </a:r>
            <a:r>
              <a:rPr lang="cs-CZ" dirty="0" smtClean="0"/>
              <a:t>d.</a:t>
            </a:r>
          </a:p>
          <a:p>
            <a:r>
              <a:rPr lang="cs-CZ" dirty="0" smtClean="0"/>
              <a:t>V </a:t>
            </a:r>
            <a:r>
              <a:rPr lang="cs-CZ" dirty="0"/>
              <a:t>kategorii rizika v souvislosti s </a:t>
            </a:r>
            <a:r>
              <a:rPr lang="cs-CZ" dirty="0" smtClean="0"/>
              <a:t>užíváním konopných </a:t>
            </a:r>
            <a:r>
              <a:rPr lang="cs-CZ" dirty="0"/>
              <a:t>látek se nachází celkem 4,4 % dospělé populace (především mladých mužů</a:t>
            </a:r>
            <a:r>
              <a:rPr lang="cs-CZ" dirty="0" smtClean="0"/>
              <a:t>)</a:t>
            </a:r>
          </a:p>
          <a:p>
            <a:r>
              <a:rPr lang="cs-CZ" dirty="0" smtClean="0"/>
              <a:t> Počet </a:t>
            </a:r>
            <a:r>
              <a:rPr lang="cs-CZ" dirty="0"/>
              <a:t>osob zneužívajících sedativa a hypnotika v ČR se aktuálně odhaduje na cca 900 tis</a:t>
            </a:r>
            <a:r>
              <a:rPr lang="cs-CZ" dirty="0" smtClean="0"/>
              <a:t>., z </a:t>
            </a:r>
            <a:r>
              <a:rPr lang="cs-CZ" dirty="0"/>
              <a:t>toho největší podíl tvoří osoby zneužívající alprazolam (např. </a:t>
            </a:r>
            <a:r>
              <a:rPr lang="cs-CZ" dirty="0" err="1"/>
              <a:t>Neurol</a:t>
            </a:r>
            <a:r>
              <a:rPr lang="cs-CZ" dirty="0"/>
              <a:t>®), cca 270 tis. osob,</a:t>
            </a:r>
          </a:p>
          <a:p>
            <a:r>
              <a:rPr lang="cs-CZ" dirty="0"/>
              <a:t>a </a:t>
            </a:r>
            <a:r>
              <a:rPr lang="cs-CZ" dirty="0" err="1"/>
              <a:t>zolpidem</a:t>
            </a:r>
            <a:r>
              <a:rPr lang="cs-CZ" dirty="0"/>
              <a:t> (např. </a:t>
            </a:r>
            <a:r>
              <a:rPr lang="cs-CZ" dirty="0" err="1"/>
              <a:t>Stilnox</a:t>
            </a:r>
            <a:r>
              <a:rPr lang="cs-CZ" dirty="0"/>
              <a:t>®), cca 190 tis. osob.</a:t>
            </a:r>
          </a:p>
        </p:txBody>
      </p:sp>
      <p:sp>
        <p:nvSpPr>
          <p:cNvPr id="4" name="Zástupný symbol pro číslo snímku 3"/>
          <p:cNvSpPr>
            <a:spLocks noGrp="1"/>
          </p:cNvSpPr>
          <p:nvPr>
            <p:ph type="sldNum" sz="quarter" idx="10"/>
          </p:nvPr>
        </p:nvSpPr>
        <p:spPr/>
        <p:txBody>
          <a:bodyPr/>
          <a:lstStyle/>
          <a:p>
            <a:fld id="{A3E4EDF5-D58E-41AA-A09B-4067D5BB5052}" type="slidenum">
              <a:rPr lang="cs-CZ" altLang="cs-CZ" smtClean="0"/>
              <a:pPr/>
              <a:t>44</a:t>
            </a:fld>
            <a:endParaRPr lang="cs-CZ" altLang="cs-CZ"/>
          </a:p>
        </p:txBody>
      </p:sp>
    </p:spTree>
    <p:extLst>
      <p:ext uri="{BB962C8B-B14F-4D97-AF65-F5344CB8AC3E}">
        <p14:creationId xmlns:p14="http://schemas.microsoft.com/office/powerpoint/2010/main" val="4230617770"/>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188" y="188640"/>
            <a:ext cx="8156575" cy="614635"/>
          </a:xfrm>
        </p:spPr>
        <p:txBody>
          <a:bodyPr/>
          <a:lstStyle/>
          <a:p>
            <a:r>
              <a:rPr lang="cs-CZ" dirty="0" smtClean="0"/>
              <a:t>Hazardní hraní</a:t>
            </a:r>
            <a:endParaRPr lang="cs-CZ" dirty="0"/>
          </a:p>
        </p:txBody>
      </p:sp>
      <p:sp>
        <p:nvSpPr>
          <p:cNvPr id="3" name="Zástupný symbol pro obsah 2"/>
          <p:cNvSpPr>
            <a:spLocks noGrp="1"/>
          </p:cNvSpPr>
          <p:nvPr>
            <p:ph idx="1"/>
          </p:nvPr>
        </p:nvSpPr>
        <p:spPr>
          <a:xfrm>
            <a:off x="457200" y="803275"/>
            <a:ext cx="8229600" cy="5322888"/>
          </a:xfrm>
        </p:spPr>
        <p:txBody>
          <a:bodyPr/>
          <a:lstStyle/>
          <a:p>
            <a:r>
              <a:rPr lang="cs-CZ" dirty="0"/>
              <a:t>Podle odhadů z l. 2015 a 2016 je v ČR až 3,9 % 16letých v riziku rozvoje problémového hráčství,</a:t>
            </a:r>
          </a:p>
          <a:p>
            <a:r>
              <a:rPr lang="cs-CZ" dirty="0"/>
              <a:t>což v přepočtu na věkovou skupinu 15–19letých činí až 13 tis. osob, zejména mladých </a:t>
            </a:r>
            <a:r>
              <a:rPr lang="cs-CZ" dirty="0" smtClean="0"/>
              <a:t>mužů preferujících </a:t>
            </a:r>
            <a:r>
              <a:rPr lang="cs-CZ" dirty="0"/>
              <a:t>kurzové sázení.</a:t>
            </a:r>
          </a:p>
          <a:p>
            <a:r>
              <a:rPr lang="cs-CZ" dirty="0"/>
              <a:t>Mezi 16letými studenty hraje počítačové hry denně až 28 %, 42 % studentů stráví ve všední </a:t>
            </a:r>
            <a:r>
              <a:rPr lang="cs-CZ" dirty="0" smtClean="0"/>
              <a:t>den na </a:t>
            </a:r>
            <a:r>
              <a:rPr lang="cs-CZ" dirty="0"/>
              <a:t>internetu 4 a více hodin; zdá se, že čeští 16letí tráví tzv. </a:t>
            </a:r>
            <a:r>
              <a:rPr lang="cs-CZ" dirty="0" err="1"/>
              <a:t>gamingem</a:t>
            </a:r>
            <a:r>
              <a:rPr lang="cs-CZ" dirty="0"/>
              <a:t> více času, než je </a:t>
            </a:r>
            <a:r>
              <a:rPr lang="cs-CZ" dirty="0" smtClean="0"/>
              <a:t>průměr v </a:t>
            </a:r>
            <a:r>
              <a:rPr lang="cs-CZ" dirty="0"/>
              <a:t>Evropě.</a:t>
            </a:r>
          </a:p>
        </p:txBody>
      </p:sp>
      <p:sp>
        <p:nvSpPr>
          <p:cNvPr id="4" name="Zástupný symbol pro číslo snímku 3"/>
          <p:cNvSpPr>
            <a:spLocks noGrp="1"/>
          </p:cNvSpPr>
          <p:nvPr>
            <p:ph type="sldNum" sz="quarter" idx="10"/>
          </p:nvPr>
        </p:nvSpPr>
        <p:spPr/>
        <p:txBody>
          <a:bodyPr/>
          <a:lstStyle/>
          <a:p>
            <a:fld id="{A3E4EDF5-D58E-41AA-A09B-4067D5BB5052}" type="slidenum">
              <a:rPr lang="cs-CZ" altLang="cs-CZ" smtClean="0"/>
              <a:pPr/>
              <a:t>45</a:t>
            </a:fld>
            <a:endParaRPr lang="cs-CZ" altLang="cs-CZ"/>
          </a:p>
        </p:txBody>
      </p:sp>
    </p:spTree>
    <p:extLst>
      <p:ext uri="{BB962C8B-B14F-4D97-AF65-F5344CB8AC3E}">
        <p14:creationId xmlns:p14="http://schemas.microsoft.com/office/powerpoint/2010/main" val="1295478540"/>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Projekt Kraje pro bezpečný internet</a:t>
            </a:r>
            <a:endParaRPr lang="cs-CZ" dirty="0"/>
          </a:p>
        </p:txBody>
      </p:sp>
      <p:sp>
        <p:nvSpPr>
          <p:cNvPr id="3" name="Zástupný symbol pro obsah 2"/>
          <p:cNvSpPr>
            <a:spLocks noGrp="1"/>
          </p:cNvSpPr>
          <p:nvPr>
            <p:ph idx="1"/>
          </p:nvPr>
        </p:nvSpPr>
        <p:spPr/>
        <p:txBody>
          <a:bodyPr/>
          <a:lstStyle/>
          <a:p>
            <a:r>
              <a:rPr lang="cs-CZ" dirty="0" smtClean="0"/>
              <a:t>Projekt pod záštitou Asociace krajů</a:t>
            </a:r>
          </a:p>
          <a:p>
            <a:r>
              <a:rPr lang="cs-CZ" dirty="0" smtClean="0"/>
              <a:t>E-</a:t>
            </a:r>
            <a:r>
              <a:rPr lang="cs-CZ" dirty="0" err="1" smtClean="0"/>
              <a:t>learningové</a:t>
            </a:r>
            <a:r>
              <a:rPr lang="cs-CZ" dirty="0" smtClean="0"/>
              <a:t> kurzy pro děti, pedagogy, rodiče, seniory, policii a sociální pracovníky</a:t>
            </a:r>
          </a:p>
          <a:p>
            <a:r>
              <a:rPr lang="cs-CZ" dirty="0" smtClean="0"/>
              <a:t>Soutěžní kvíz</a:t>
            </a:r>
          </a:p>
          <a:p>
            <a:r>
              <a:rPr lang="cs-CZ" dirty="0" smtClean="0"/>
              <a:t>Kvíz PLUS</a:t>
            </a:r>
          </a:p>
          <a:p>
            <a:r>
              <a:rPr lang="cs-CZ" dirty="0" smtClean="0"/>
              <a:t>Ukončení 15. 11. 2019</a:t>
            </a:r>
          </a:p>
          <a:p>
            <a:r>
              <a:rPr lang="cs-CZ" dirty="0" smtClean="0"/>
              <a:t>Krajské finále 11. 12. 2019</a:t>
            </a:r>
            <a:endParaRPr lang="cs-CZ" dirty="0"/>
          </a:p>
        </p:txBody>
      </p:sp>
      <p:sp>
        <p:nvSpPr>
          <p:cNvPr id="4" name="Zástupný symbol pro číslo snímku 3"/>
          <p:cNvSpPr>
            <a:spLocks noGrp="1"/>
          </p:cNvSpPr>
          <p:nvPr>
            <p:ph type="sldNum" sz="quarter" idx="10"/>
          </p:nvPr>
        </p:nvSpPr>
        <p:spPr/>
        <p:txBody>
          <a:bodyPr/>
          <a:lstStyle/>
          <a:p>
            <a:fld id="{A3E4EDF5-D58E-41AA-A09B-4067D5BB5052}" type="slidenum">
              <a:rPr lang="cs-CZ" altLang="cs-CZ" smtClean="0"/>
              <a:pPr/>
              <a:t>46</a:t>
            </a:fld>
            <a:endParaRPr lang="cs-CZ" altLang="cs-CZ"/>
          </a:p>
        </p:txBody>
      </p:sp>
    </p:spTree>
    <p:extLst>
      <p:ext uri="{BB962C8B-B14F-4D97-AF65-F5344CB8AC3E}">
        <p14:creationId xmlns:p14="http://schemas.microsoft.com/office/powerpoint/2010/main" val="3881593259"/>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11188" y="188641"/>
            <a:ext cx="8156575" cy="576064"/>
          </a:xfrm>
        </p:spPr>
        <p:txBody>
          <a:bodyPr/>
          <a:lstStyle/>
          <a:p>
            <a:r>
              <a:rPr lang="cs-CZ" dirty="0" smtClean="0"/>
              <a:t>Nabídka preventivních programů</a:t>
            </a:r>
            <a:endParaRPr lang="cs-CZ" dirty="0"/>
          </a:p>
        </p:txBody>
      </p:sp>
      <p:sp>
        <p:nvSpPr>
          <p:cNvPr id="3" name="Zástupný symbol pro obsah 2"/>
          <p:cNvSpPr>
            <a:spLocks noGrp="1"/>
          </p:cNvSpPr>
          <p:nvPr>
            <p:ph idx="1"/>
          </p:nvPr>
        </p:nvSpPr>
        <p:spPr>
          <a:xfrm>
            <a:off x="457200" y="836712"/>
            <a:ext cx="8229600" cy="5289451"/>
          </a:xfrm>
        </p:spPr>
        <p:txBody>
          <a:bodyPr/>
          <a:lstStyle/>
          <a:p>
            <a:r>
              <a:rPr lang="cs-CZ" sz="2000" dirty="0" smtClean="0"/>
              <a:t>Náměty </a:t>
            </a:r>
            <a:r>
              <a:rPr lang="cs-CZ" sz="2000" dirty="0"/>
              <a:t>pro práci se třídou v oblasti požární ochrany a BOZP - instruktáže pro pedagogy ke stažení zdarma: </a:t>
            </a:r>
            <a:r>
              <a:rPr lang="cs-CZ" sz="2000" dirty="0" smtClean="0">
                <a:hlinkClick r:id="rId2"/>
              </a:rPr>
              <a:t>www.hasiciproskoly.cz</a:t>
            </a:r>
            <a:r>
              <a:rPr lang="cs-CZ" sz="2000" dirty="0" smtClean="0"/>
              <a:t>  </a:t>
            </a:r>
            <a:endParaRPr lang="cs-CZ" sz="2000" dirty="0"/>
          </a:p>
          <a:p>
            <a:r>
              <a:rPr lang="cs-CZ" sz="2000" dirty="0" smtClean="0"/>
              <a:t> </a:t>
            </a:r>
            <a:r>
              <a:rPr lang="cs-CZ" sz="2000" dirty="0" smtClean="0">
                <a:hlinkClick r:id="rId3"/>
              </a:rPr>
              <a:t>www.O2chytraskola.cz</a:t>
            </a:r>
            <a:endParaRPr lang="cs-CZ" sz="2000" dirty="0" smtClean="0"/>
          </a:p>
          <a:p>
            <a:r>
              <a:rPr lang="cs-CZ" sz="2000" dirty="0" smtClean="0"/>
              <a:t> </a:t>
            </a:r>
            <a:r>
              <a:rPr lang="cs-CZ" sz="2000" dirty="0" smtClean="0">
                <a:hlinkClick r:id="rId4"/>
              </a:rPr>
              <a:t>www.pravonadetstvi.cz</a:t>
            </a:r>
            <a:r>
              <a:rPr lang="cs-CZ" sz="2000" dirty="0" smtClean="0"/>
              <a:t>  </a:t>
            </a:r>
            <a:endParaRPr lang="cs-CZ" sz="2000" dirty="0"/>
          </a:p>
          <a:p>
            <a:r>
              <a:rPr lang="cs-CZ" sz="2000" dirty="0"/>
              <a:t> </a:t>
            </a:r>
            <a:r>
              <a:rPr lang="cs-CZ" sz="2000" dirty="0" smtClean="0">
                <a:hlinkClick r:id="rId5"/>
              </a:rPr>
              <a:t>www.pribehynasichsousedu.cz</a:t>
            </a:r>
            <a:r>
              <a:rPr lang="cs-CZ" sz="2000" dirty="0" smtClean="0"/>
              <a:t>  </a:t>
            </a:r>
            <a:endParaRPr lang="cs-CZ" sz="2000" dirty="0"/>
          </a:p>
          <a:p>
            <a:r>
              <a:rPr lang="cs-CZ" sz="2000" dirty="0" smtClean="0"/>
              <a:t> </a:t>
            </a:r>
            <a:r>
              <a:rPr lang="cs-CZ" sz="2000" dirty="0" smtClean="0">
                <a:hlinkClick r:id="rId6"/>
              </a:rPr>
              <a:t>www.jaknainternet.cz</a:t>
            </a:r>
            <a:r>
              <a:rPr lang="cs-CZ" sz="2000" dirty="0" smtClean="0"/>
              <a:t>   </a:t>
            </a:r>
            <a:endParaRPr lang="cs-CZ" sz="2000" dirty="0"/>
          </a:p>
          <a:p>
            <a:r>
              <a:rPr lang="cs-CZ" sz="2000" dirty="0" smtClean="0"/>
              <a:t> </a:t>
            </a:r>
            <a:r>
              <a:rPr lang="cs-CZ" sz="2000" dirty="0">
                <a:hlinkClick r:id="rId7"/>
              </a:rPr>
              <a:t>https://</a:t>
            </a:r>
            <a:r>
              <a:rPr lang="cs-CZ" sz="2000" dirty="0" smtClean="0">
                <a:hlinkClick r:id="rId7"/>
              </a:rPr>
              <a:t>knihy.nic.cz</a:t>
            </a:r>
            <a:r>
              <a:rPr lang="cs-CZ" sz="2000" dirty="0" smtClean="0"/>
              <a:t>   </a:t>
            </a:r>
          </a:p>
          <a:p>
            <a:r>
              <a:rPr lang="cs-CZ" sz="2000" dirty="0" smtClean="0">
                <a:hlinkClick r:id="rId8"/>
              </a:rPr>
              <a:t> www.kpbi.cz</a:t>
            </a:r>
            <a:endParaRPr lang="cs-CZ" sz="2000" dirty="0" smtClean="0"/>
          </a:p>
          <a:p>
            <a:r>
              <a:rPr lang="cs-CZ" sz="2000" dirty="0" smtClean="0">
                <a:hlinkClick r:id="rId9"/>
              </a:rPr>
              <a:t>www.e-bezpeci.cz</a:t>
            </a:r>
            <a:r>
              <a:rPr lang="cs-CZ" sz="2000" dirty="0" smtClean="0"/>
              <a:t> </a:t>
            </a:r>
          </a:p>
          <a:p>
            <a:r>
              <a:rPr lang="cs-CZ" sz="2000" dirty="0" smtClean="0">
                <a:hlinkClick r:id="rId10"/>
              </a:rPr>
              <a:t>https</a:t>
            </a:r>
            <a:r>
              <a:rPr lang="cs-CZ" sz="2000" dirty="0">
                <a:hlinkClick r:id="rId10"/>
              </a:rPr>
              <a:t>://utocnik.kraj-jihocesky.cz/?</a:t>
            </a:r>
            <a:r>
              <a:rPr lang="cs-CZ" sz="2000" dirty="0" smtClean="0">
                <a:hlinkClick r:id="rId10"/>
              </a:rPr>
              <a:t>aktuality</a:t>
            </a:r>
            <a:r>
              <a:rPr lang="cs-CZ" sz="2000" dirty="0" smtClean="0"/>
              <a:t> – aktivní útočník</a:t>
            </a:r>
          </a:p>
          <a:p>
            <a:r>
              <a:rPr lang="cs-CZ" sz="2000" b="1" dirty="0" err="1"/>
              <a:t>Inspiromat</a:t>
            </a:r>
            <a:r>
              <a:rPr lang="cs-CZ" sz="2000" b="1" dirty="0"/>
              <a:t> her a aktivit podle zamýšleného cíle – literatura: </a:t>
            </a:r>
            <a:endParaRPr lang="cs-CZ" sz="2000" dirty="0"/>
          </a:p>
          <a:p>
            <a:r>
              <a:rPr lang="cs-CZ" sz="2000" dirty="0"/>
              <a:t>Klaus </a:t>
            </a:r>
            <a:r>
              <a:rPr lang="cs-CZ" sz="2000" dirty="0" err="1"/>
              <a:t>W.Vopel</a:t>
            </a:r>
            <a:r>
              <a:rPr lang="cs-CZ" sz="2000" dirty="0"/>
              <a:t>: Skupinové hry pro život 1,2,3,4 . Portál , Praha 2009 </a:t>
            </a:r>
          </a:p>
          <a:p>
            <a:r>
              <a:rPr lang="cs-CZ" sz="2000" dirty="0"/>
              <a:t>Marek Kolařík: </a:t>
            </a:r>
            <a:r>
              <a:rPr lang="cs-CZ" sz="2000" dirty="0" smtClean="0"/>
              <a:t> </a:t>
            </a:r>
            <a:r>
              <a:rPr lang="cs-CZ" sz="2000" dirty="0"/>
              <a:t>Interakční psychologický výcvik </a:t>
            </a:r>
            <a:r>
              <a:rPr lang="cs-CZ" sz="2000" dirty="0" err="1"/>
              <a:t>I.a</a:t>
            </a:r>
            <a:r>
              <a:rPr lang="cs-CZ" sz="2000" dirty="0"/>
              <a:t> II., </a:t>
            </a:r>
            <a:r>
              <a:rPr lang="cs-CZ" sz="2000" dirty="0" err="1"/>
              <a:t>Grada</a:t>
            </a:r>
            <a:r>
              <a:rPr lang="cs-CZ" sz="2000" dirty="0"/>
              <a:t> 2011 a 2013 </a:t>
            </a:r>
          </a:p>
          <a:p>
            <a:endParaRPr lang="cs-CZ" sz="2000" dirty="0" smtClean="0"/>
          </a:p>
          <a:p>
            <a:endParaRPr lang="cs-CZ" sz="2000" dirty="0"/>
          </a:p>
          <a:p>
            <a:endParaRPr lang="cs-CZ" dirty="0"/>
          </a:p>
        </p:txBody>
      </p:sp>
      <p:sp>
        <p:nvSpPr>
          <p:cNvPr id="4" name="Zástupný symbol pro číslo snímku 3"/>
          <p:cNvSpPr>
            <a:spLocks noGrp="1"/>
          </p:cNvSpPr>
          <p:nvPr>
            <p:ph type="sldNum" sz="quarter" idx="10"/>
          </p:nvPr>
        </p:nvSpPr>
        <p:spPr/>
        <p:txBody>
          <a:bodyPr/>
          <a:lstStyle/>
          <a:p>
            <a:fld id="{A3E4EDF5-D58E-41AA-A09B-4067D5BB5052}" type="slidenum">
              <a:rPr lang="cs-CZ" altLang="cs-CZ" smtClean="0"/>
              <a:pPr/>
              <a:t>47</a:t>
            </a:fld>
            <a:endParaRPr lang="cs-CZ" altLang="cs-CZ"/>
          </a:p>
        </p:txBody>
      </p:sp>
    </p:spTree>
    <p:extLst>
      <p:ext uri="{BB962C8B-B14F-4D97-AF65-F5344CB8AC3E}">
        <p14:creationId xmlns:p14="http://schemas.microsoft.com/office/powerpoint/2010/main" val="22877431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4F52A058-33BF-4338-B9B8-75C1C731EFC4}"/>
              </a:ext>
            </a:extLst>
          </p:cNvPr>
          <p:cNvSpPr>
            <a:spLocks noGrp="1"/>
          </p:cNvSpPr>
          <p:nvPr>
            <p:ph type="title"/>
          </p:nvPr>
        </p:nvSpPr>
        <p:spPr>
          <a:xfrm>
            <a:off x="611188" y="204418"/>
            <a:ext cx="8156575" cy="633413"/>
          </a:xfrm>
        </p:spPr>
        <p:txBody>
          <a:bodyPr/>
          <a:lstStyle/>
          <a:p>
            <a:r>
              <a:rPr lang="cs" dirty="0" smtClean="0"/>
              <a:t>Úloha MŠMT</a:t>
            </a:r>
            <a:endParaRPr lang="cs-CZ" dirty="0"/>
          </a:p>
        </p:txBody>
      </p:sp>
      <p:sp>
        <p:nvSpPr>
          <p:cNvPr id="3" name="Zástupný obsah 2">
            <a:extLst>
              <a:ext uri="{FF2B5EF4-FFF2-40B4-BE49-F238E27FC236}">
                <a16:creationId xmlns:a16="http://schemas.microsoft.com/office/drawing/2014/main" xmlns="" id="{DF9B452D-8AC2-498C-9DC6-6B49AF929687}"/>
              </a:ext>
            </a:extLst>
          </p:cNvPr>
          <p:cNvSpPr>
            <a:spLocks noGrp="1"/>
          </p:cNvSpPr>
          <p:nvPr>
            <p:ph idx="1"/>
          </p:nvPr>
        </p:nvSpPr>
        <p:spPr>
          <a:xfrm>
            <a:off x="457200" y="837832"/>
            <a:ext cx="8229600" cy="5288332"/>
          </a:xfrm>
        </p:spPr>
        <p:txBody>
          <a:bodyPr/>
          <a:lstStyle/>
          <a:p>
            <a:r>
              <a:rPr lang="cs" dirty="0" smtClean="0"/>
              <a:t>stanovení </a:t>
            </a:r>
            <a:r>
              <a:rPr lang="cs" dirty="0"/>
              <a:t>základních strategií, stanovení priorit na budoucí období, podpora vytváření vazeb a struktury subjektů realizujících vytčené priority, vytváření podmínek a metodická podpora subjektů působících v </a:t>
            </a:r>
            <a:r>
              <a:rPr lang="cs" dirty="0" smtClean="0"/>
              <a:t>PP</a:t>
            </a:r>
          </a:p>
          <a:p>
            <a:r>
              <a:rPr lang="cs" dirty="0"/>
              <a:t>Systematizace primární prevence</a:t>
            </a:r>
          </a:p>
          <a:p>
            <a:r>
              <a:rPr lang="cs" dirty="0" smtClean="0"/>
              <a:t>Racionální </a:t>
            </a:r>
            <a:r>
              <a:rPr lang="cs" dirty="0"/>
              <a:t>financování a garance kvality služeb</a:t>
            </a:r>
            <a:endParaRPr lang="cs-CZ" dirty="0"/>
          </a:p>
          <a:p>
            <a:r>
              <a:rPr lang="cs" dirty="0" smtClean="0"/>
              <a:t>Partnerství </a:t>
            </a:r>
            <a:r>
              <a:rPr lang="cs" dirty="0"/>
              <a:t>a společný přístup</a:t>
            </a:r>
          </a:p>
          <a:p>
            <a:r>
              <a:rPr lang="cs" dirty="0"/>
              <a:t>Komplexní řešení problematiky PPRCH</a:t>
            </a:r>
          </a:p>
          <a:p>
            <a:endParaRPr lang="cs" dirty="0" smtClean="0"/>
          </a:p>
          <a:p>
            <a:pPr marL="0" indent="0">
              <a:buNone/>
            </a:pPr>
            <a:endParaRPr lang="cs-CZ" dirty="0"/>
          </a:p>
        </p:txBody>
      </p:sp>
      <p:sp>
        <p:nvSpPr>
          <p:cNvPr id="4" name="Zástupný symbol pro číslo snímku 3">
            <a:extLst>
              <a:ext uri="{FF2B5EF4-FFF2-40B4-BE49-F238E27FC236}">
                <a16:creationId xmlns:a16="http://schemas.microsoft.com/office/drawing/2014/main" xmlns="" id="{F774AF6F-C851-4AE0-8682-FAD79521C571}"/>
              </a:ext>
            </a:extLst>
          </p:cNvPr>
          <p:cNvSpPr>
            <a:spLocks noGrp="1"/>
          </p:cNvSpPr>
          <p:nvPr>
            <p:ph type="sldNum" sz="quarter" idx="10"/>
          </p:nvPr>
        </p:nvSpPr>
        <p:spPr/>
        <p:txBody>
          <a:bodyPr/>
          <a:lstStyle/>
          <a:p>
            <a:fld id="{A3E4EDF5-D58E-41AA-A09B-4067D5BB5052}" type="slidenum">
              <a:rPr lang="cs-CZ" altLang="cs-CZ" smtClean="0"/>
              <a:pPr/>
              <a:t>5</a:t>
            </a:fld>
            <a:endParaRPr lang="cs-CZ" altLang="cs-CZ"/>
          </a:p>
        </p:txBody>
      </p:sp>
    </p:spTree>
    <p:extLst>
      <p:ext uri="{BB962C8B-B14F-4D97-AF65-F5344CB8AC3E}">
        <p14:creationId xmlns:p14="http://schemas.microsoft.com/office/powerpoint/2010/main" val="281423510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04D2B4FE-77D1-448D-9D88-E3B1EAF5CC86}"/>
              </a:ext>
            </a:extLst>
          </p:cNvPr>
          <p:cNvSpPr>
            <a:spLocks noGrp="1"/>
          </p:cNvSpPr>
          <p:nvPr>
            <p:ph type="title"/>
          </p:nvPr>
        </p:nvSpPr>
        <p:spPr>
          <a:xfrm>
            <a:off x="611188" y="316564"/>
            <a:ext cx="8156575" cy="903071"/>
          </a:xfrm>
        </p:spPr>
        <p:txBody>
          <a:bodyPr/>
          <a:lstStyle/>
          <a:p>
            <a:r>
              <a:rPr lang="cs" dirty="0" smtClean="0"/>
              <a:t>2. Principy </a:t>
            </a:r>
            <a:r>
              <a:rPr lang="cs" dirty="0"/>
              <a:t>strategie</a:t>
            </a:r>
            <a:endParaRPr lang="cs-CZ" dirty="0"/>
          </a:p>
        </p:txBody>
      </p:sp>
      <p:sp>
        <p:nvSpPr>
          <p:cNvPr id="3" name="Zástupný obsah 2">
            <a:extLst>
              <a:ext uri="{FF2B5EF4-FFF2-40B4-BE49-F238E27FC236}">
                <a16:creationId xmlns:a16="http://schemas.microsoft.com/office/drawing/2014/main" xmlns="" id="{5798B1FD-0BB9-4AFD-B740-0DB4088CB281}"/>
              </a:ext>
            </a:extLst>
          </p:cNvPr>
          <p:cNvSpPr>
            <a:spLocks noGrp="1"/>
          </p:cNvSpPr>
          <p:nvPr>
            <p:ph idx="1"/>
          </p:nvPr>
        </p:nvSpPr>
        <p:spPr>
          <a:xfrm>
            <a:off x="457200" y="1630993"/>
            <a:ext cx="8229600" cy="4495170"/>
          </a:xfrm>
        </p:spPr>
        <p:txBody>
          <a:bodyPr/>
          <a:lstStyle/>
          <a:p>
            <a:r>
              <a:rPr lang="cs" dirty="0"/>
              <a:t>Kontinuální působení a systematičnost plánování</a:t>
            </a:r>
          </a:p>
          <a:p>
            <a:r>
              <a:rPr lang="cs" dirty="0" smtClean="0"/>
              <a:t> </a:t>
            </a:r>
            <a:r>
              <a:rPr lang="cs" dirty="0"/>
              <a:t>Cílenost a adekvátnost informací i forem</a:t>
            </a:r>
          </a:p>
          <a:p>
            <a:pPr marL="0" indent="0">
              <a:buNone/>
            </a:pPr>
            <a:r>
              <a:rPr lang="cs" dirty="0"/>
              <a:t>    působení</a:t>
            </a:r>
          </a:p>
          <a:p>
            <a:r>
              <a:rPr lang="cs" dirty="0" smtClean="0"/>
              <a:t> </a:t>
            </a:r>
            <a:r>
              <a:rPr lang="cs" dirty="0"/>
              <a:t>Včasný začátek preventivních aktivit již v MŠ</a:t>
            </a:r>
          </a:p>
          <a:p>
            <a:r>
              <a:rPr lang="cs" dirty="0" smtClean="0"/>
              <a:t> </a:t>
            </a:r>
            <a:r>
              <a:rPr lang="cs" dirty="0"/>
              <a:t>Pozitivní orientace primární prevence</a:t>
            </a:r>
          </a:p>
          <a:p>
            <a:r>
              <a:rPr lang="cs" dirty="0" smtClean="0"/>
              <a:t> </a:t>
            </a:r>
            <a:r>
              <a:rPr lang="cs" dirty="0"/>
              <a:t>Orientace na kvalitu postojů a změnu chování</a:t>
            </a:r>
          </a:p>
        </p:txBody>
      </p:sp>
      <p:sp>
        <p:nvSpPr>
          <p:cNvPr id="4" name="Zástupný symbol pro číslo snímku 3">
            <a:extLst>
              <a:ext uri="{FF2B5EF4-FFF2-40B4-BE49-F238E27FC236}">
                <a16:creationId xmlns:a16="http://schemas.microsoft.com/office/drawing/2014/main" xmlns="" id="{4B7AB92E-0003-48CF-AC5D-B0D28F0B358F}"/>
              </a:ext>
            </a:extLst>
          </p:cNvPr>
          <p:cNvSpPr>
            <a:spLocks noGrp="1"/>
          </p:cNvSpPr>
          <p:nvPr>
            <p:ph type="sldNum" sz="quarter" idx="10"/>
          </p:nvPr>
        </p:nvSpPr>
        <p:spPr/>
        <p:txBody>
          <a:bodyPr/>
          <a:lstStyle/>
          <a:p>
            <a:fld id="{A3E4EDF5-D58E-41AA-A09B-4067D5BB5052}" type="slidenum">
              <a:rPr lang="cs-CZ" altLang="cs-CZ" smtClean="0"/>
              <a:pPr/>
              <a:t>6</a:t>
            </a:fld>
            <a:endParaRPr lang="cs-CZ" altLang="cs-CZ"/>
          </a:p>
        </p:txBody>
      </p:sp>
    </p:spTree>
    <p:extLst>
      <p:ext uri="{BB962C8B-B14F-4D97-AF65-F5344CB8AC3E}">
        <p14:creationId xmlns:p14="http://schemas.microsoft.com/office/powerpoint/2010/main" val="4533691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3ACF8EA0-ED12-4869-B3F6-782AC6EB1D65}"/>
              </a:ext>
            </a:extLst>
          </p:cNvPr>
          <p:cNvSpPr>
            <a:spLocks noGrp="1"/>
          </p:cNvSpPr>
          <p:nvPr>
            <p:ph type="title"/>
          </p:nvPr>
        </p:nvSpPr>
        <p:spPr>
          <a:xfrm>
            <a:off x="611188" y="188641"/>
            <a:ext cx="8156575" cy="648072"/>
          </a:xfrm>
        </p:spPr>
        <p:txBody>
          <a:bodyPr/>
          <a:lstStyle/>
          <a:p>
            <a:r>
              <a:rPr lang="cs" dirty="0" smtClean="0"/>
              <a:t>3. Cíle strategie</a:t>
            </a:r>
            <a:endParaRPr lang="cs-CZ" dirty="0"/>
          </a:p>
        </p:txBody>
      </p:sp>
      <p:sp>
        <p:nvSpPr>
          <p:cNvPr id="3" name="Zástupný obsah 2">
            <a:extLst>
              <a:ext uri="{FF2B5EF4-FFF2-40B4-BE49-F238E27FC236}">
                <a16:creationId xmlns:a16="http://schemas.microsoft.com/office/drawing/2014/main" xmlns="" id="{8AE90655-8C52-4B04-A29C-E3775114B14D}"/>
              </a:ext>
            </a:extLst>
          </p:cNvPr>
          <p:cNvSpPr>
            <a:spLocks noGrp="1"/>
          </p:cNvSpPr>
          <p:nvPr>
            <p:ph idx="1"/>
          </p:nvPr>
        </p:nvSpPr>
        <p:spPr>
          <a:xfrm>
            <a:off x="457200" y="1268760"/>
            <a:ext cx="8229600" cy="4857403"/>
          </a:xfrm>
        </p:spPr>
        <p:txBody>
          <a:bodyPr/>
          <a:lstStyle/>
          <a:p>
            <a:r>
              <a:rPr lang="cs" dirty="0"/>
              <a:t>Hlavním cílem strategie je prostřednictvím efektivního systému PP, fungujícího na základě komplexního působení všech na sebe vzájemně navazujících subjektů, minimalizovat vznik a snížit míru rizikového chování u dětí a mládeže</a:t>
            </a:r>
          </a:p>
          <a:p>
            <a:r>
              <a:rPr lang="cs" dirty="0"/>
              <a:t>Bylo definováno 6 hlavních cílů jednotlivých pilířů politiky primární </a:t>
            </a:r>
            <a:r>
              <a:rPr lang="cs" dirty="0" smtClean="0"/>
              <a:t>prevence: systém, koordinace, legislativa, vzdělávání, financování a monitoring, hodnocení a výzkum</a:t>
            </a:r>
            <a:endParaRPr lang="cs-CZ" dirty="0"/>
          </a:p>
        </p:txBody>
      </p:sp>
      <p:sp>
        <p:nvSpPr>
          <p:cNvPr id="4" name="Zástupný symbol pro číslo snímku 3">
            <a:extLst>
              <a:ext uri="{FF2B5EF4-FFF2-40B4-BE49-F238E27FC236}">
                <a16:creationId xmlns:a16="http://schemas.microsoft.com/office/drawing/2014/main" xmlns="" id="{9FEA32A3-D69F-490A-8C1E-03C6EC0A963E}"/>
              </a:ext>
            </a:extLst>
          </p:cNvPr>
          <p:cNvSpPr>
            <a:spLocks noGrp="1"/>
          </p:cNvSpPr>
          <p:nvPr>
            <p:ph type="sldNum" sz="quarter" idx="10"/>
          </p:nvPr>
        </p:nvSpPr>
        <p:spPr/>
        <p:txBody>
          <a:bodyPr/>
          <a:lstStyle/>
          <a:p>
            <a:fld id="{A3E4EDF5-D58E-41AA-A09B-4067D5BB5052}" type="slidenum">
              <a:rPr lang="cs-CZ" altLang="cs-CZ" smtClean="0"/>
              <a:pPr/>
              <a:t>7</a:t>
            </a:fld>
            <a:endParaRPr lang="cs-CZ" altLang="cs-CZ"/>
          </a:p>
        </p:txBody>
      </p:sp>
    </p:spTree>
    <p:extLst>
      <p:ext uri="{BB962C8B-B14F-4D97-AF65-F5344CB8AC3E}">
        <p14:creationId xmlns:p14="http://schemas.microsoft.com/office/powerpoint/2010/main" val="6067793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A. Systém primární prevence rizikového   </a:t>
            </a:r>
            <a:br>
              <a:rPr lang="cs-CZ" dirty="0" smtClean="0"/>
            </a:br>
            <a:r>
              <a:rPr lang="cs-CZ" dirty="0"/>
              <a:t> </a:t>
            </a:r>
            <a:r>
              <a:rPr lang="cs-CZ" dirty="0" smtClean="0"/>
              <a:t>   chování</a:t>
            </a:r>
            <a:endParaRPr lang="cs-CZ" dirty="0"/>
          </a:p>
        </p:txBody>
      </p:sp>
      <p:sp>
        <p:nvSpPr>
          <p:cNvPr id="3" name="Zástupný symbol pro obsah 2"/>
          <p:cNvSpPr>
            <a:spLocks noGrp="1"/>
          </p:cNvSpPr>
          <p:nvPr>
            <p:ph idx="1"/>
          </p:nvPr>
        </p:nvSpPr>
        <p:spPr/>
        <p:txBody>
          <a:bodyPr/>
          <a:lstStyle/>
          <a:p>
            <a:r>
              <a:rPr lang="cs-CZ" dirty="0" smtClean="0"/>
              <a:t>Druhy primární prevence</a:t>
            </a:r>
          </a:p>
          <a:p>
            <a:r>
              <a:rPr lang="cs-CZ" dirty="0" smtClean="0"/>
              <a:t>1. Specifická</a:t>
            </a:r>
          </a:p>
          <a:p>
            <a:r>
              <a:rPr lang="cs-CZ" dirty="0"/>
              <a:t>a</a:t>
            </a:r>
            <a:r>
              <a:rPr lang="cs-CZ" dirty="0" smtClean="0"/>
              <a:t>) všeobecná</a:t>
            </a:r>
          </a:p>
          <a:p>
            <a:r>
              <a:rPr lang="cs-CZ" dirty="0"/>
              <a:t>b</a:t>
            </a:r>
            <a:r>
              <a:rPr lang="cs-CZ" dirty="0" smtClean="0"/>
              <a:t>) selektivní</a:t>
            </a:r>
          </a:p>
          <a:p>
            <a:r>
              <a:rPr lang="cs-CZ" dirty="0"/>
              <a:t>c</a:t>
            </a:r>
            <a:r>
              <a:rPr lang="cs-CZ" dirty="0" smtClean="0"/>
              <a:t>) indikovaná</a:t>
            </a:r>
          </a:p>
          <a:p>
            <a:endParaRPr lang="cs-CZ" dirty="0"/>
          </a:p>
          <a:p>
            <a:r>
              <a:rPr lang="cs-CZ" dirty="0" smtClean="0"/>
              <a:t>2. Nespecifická</a:t>
            </a:r>
            <a:endParaRPr lang="cs-CZ" dirty="0"/>
          </a:p>
        </p:txBody>
      </p:sp>
      <p:sp>
        <p:nvSpPr>
          <p:cNvPr id="4" name="Zástupný symbol pro číslo snímku 3"/>
          <p:cNvSpPr>
            <a:spLocks noGrp="1"/>
          </p:cNvSpPr>
          <p:nvPr>
            <p:ph type="sldNum" sz="quarter" idx="10"/>
          </p:nvPr>
        </p:nvSpPr>
        <p:spPr/>
        <p:txBody>
          <a:bodyPr/>
          <a:lstStyle/>
          <a:p>
            <a:fld id="{A3E4EDF5-D58E-41AA-A09B-4067D5BB5052}" type="slidenum">
              <a:rPr lang="cs-CZ" altLang="cs-CZ" smtClean="0"/>
              <a:pPr/>
              <a:t>8</a:t>
            </a:fld>
            <a:endParaRPr lang="cs-CZ" altLang="cs-CZ"/>
          </a:p>
        </p:txBody>
      </p:sp>
    </p:spTree>
    <p:extLst>
      <p:ext uri="{BB962C8B-B14F-4D97-AF65-F5344CB8AC3E}">
        <p14:creationId xmlns:p14="http://schemas.microsoft.com/office/powerpoint/2010/main" val="21788425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xmlns="" id="{C249456F-C7B6-4FD1-8760-509261309900}"/>
              </a:ext>
            </a:extLst>
          </p:cNvPr>
          <p:cNvSpPr>
            <a:spLocks noGrp="1"/>
          </p:cNvSpPr>
          <p:nvPr>
            <p:ph type="title"/>
          </p:nvPr>
        </p:nvSpPr>
        <p:spPr>
          <a:xfrm>
            <a:off x="611188" y="534967"/>
            <a:ext cx="8156575" cy="482774"/>
          </a:xfrm>
        </p:spPr>
        <p:txBody>
          <a:bodyPr/>
          <a:lstStyle/>
          <a:p>
            <a:r>
              <a:rPr lang="cs" dirty="0" smtClean="0"/>
              <a:t>a) </a:t>
            </a:r>
            <a:r>
              <a:rPr lang="cs" dirty="0"/>
              <a:t>Všeobecná primární prevence</a:t>
            </a:r>
            <a:endParaRPr lang="cs-CZ" dirty="0"/>
          </a:p>
        </p:txBody>
      </p:sp>
      <p:sp>
        <p:nvSpPr>
          <p:cNvPr id="3" name="Zástupný obsah 2">
            <a:extLst>
              <a:ext uri="{FF2B5EF4-FFF2-40B4-BE49-F238E27FC236}">
                <a16:creationId xmlns:a16="http://schemas.microsoft.com/office/drawing/2014/main" xmlns="" id="{2D14E80D-76E8-4137-A1C4-8C600B5DD2F2}"/>
              </a:ext>
            </a:extLst>
          </p:cNvPr>
          <p:cNvSpPr>
            <a:spLocks noGrp="1"/>
          </p:cNvSpPr>
          <p:nvPr>
            <p:ph idx="1"/>
          </p:nvPr>
        </p:nvSpPr>
        <p:spPr>
          <a:xfrm>
            <a:off x="457200" y="1196975"/>
            <a:ext cx="8229600" cy="4929188"/>
          </a:xfrm>
        </p:spPr>
        <p:txBody>
          <a:bodyPr/>
          <a:lstStyle/>
          <a:p>
            <a:r>
              <a:rPr lang="cs" dirty="0"/>
              <a:t>Cílem je zamezit nebo oddálit užívání návykových látek a rizikového chování</a:t>
            </a:r>
          </a:p>
          <a:p>
            <a:r>
              <a:rPr lang="cs" dirty="0"/>
              <a:t>Zaměření na běžnou populaci dětí a mládeže bez rozdělení na více či méně rizikové skupiny</a:t>
            </a:r>
          </a:p>
          <a:p>
            <a:r>
              <a:rPr lang="cs" dirty="0"/>
              <a:t>Zohlednění </a:t>
            </a:r>
            <a:r>
              <a:rPr lang="cs" dirty="0" smtClean="0"/>
              <a:t>věkového </a:t>
            </a:r>
            <a:r>
              <a:rPr lang="cs" dirty="0"/>
              <a:t>složení skupiny, či </a:t>
            </a:r>
            <a:r>
              <a:rPr lang="cs" dirty="0" smtClean="0"/>
              <a:t>sociálních  </a:t>
            </a:r>
            <a:r>
              <a:rPr lang="cs" dirty="0"/>
              <a:t>nebo jiných specifických </a:t>
            </a:r>
            <a:r>
              <a:rPr lang="cs" dirty="0" smtClean="0"/>
              <a:t>faktorů</a:t>
            </a:r>
            <a:endParaRPr lang="cs" dirty="0"/>
          </a:p>
          <a:p>
            <a:r>
              <a:rPr lang="cs" dirty="0" smtClean="0"/>
              <a:t>Větší </a:t>
            </a:r>
            <a:r>
              <a:rPr lang="cs" dirty="0"/>
              <a:t>počet osob ve skupině (třída)</a:t>
            </a:r>
          </a:p>
          <a:p>
            <a:r>
              <a:rPr lang="cs" dirty="0"/>
              <a:t>Realizátor – SŠ vzdělání, základní lektorský výcvik, úplné vzdělání ŠMP, specialisté z obl. </a:t>
            </a:r>
            <a:r>
              <a:rPr lang="cs" dirty="0" smtClean="0"/>
              <a:t>Policie</a:t>
            </a:r>
            <a:r>
              <a:rPr lang="cs" dirty="0"/>
              <a:t>, záchranářů, hasičů… </a:t>
            </a:r>
            <a:endParaRPr lang="cs-CZ" dirty="0"/>
          </a:p>
        </p:txBody>
      </p:sp>
      <p:sp>
        <p:nvSpPr>
          <p:cNvPr id="4" name="Zástupný symbol pro číslo snímku 3">
            <a:extLst>
              <a:ext uri="{FF2B5EF4-FFF2-40B4-BE49-F238E27FC236}">
                <a16:creationId xmlns:a16="http://schemas.microsoft.com/office/drawing/2014/main" xmlns="" id="{66679720-EFC7-47B5-97C7-C2D0048D224B}"/>
              </a:ext>
            </a:extLst>
          </p:cNvPr>
          <p:cNvSpPr>
            <a:spLocks noGrp="1"/>
          </p:cNvSpPr>
          <p:nvPr>
            <p:ph type="sldNum" sz="quarter" idx="10"/>
          </p:nvPr>
        </p:nvSpPr>
        <p:spPr/>
        <p:txBody>
          <a:bodyPr/>
          <a:lstStyle/>
          <a:p>
            <a:fld id="{A3E4EDF5-D58E-41AA-A09B-4067D5BB5052}" type="slidenum">
              <a:rPr lang="cs-CZ" altLang="cs-CZ" smtClean="0"/>
              <a:pPr/>
              <a:t>9</a:t>
            </a:fld>
            <a:endParaRPr lang="cs-CZ" altLang="cs-CZ"/>
          </a:p>
        </p:txBody>
      </p:sp>
    </p:spTree>
    <p:extLst>
      <p:ext uri="{BB962C8B-B14F-4D97-AF65-F5344CB8AC3E}">
        <p14:creationId xmlns:p14="http://schemas.microsoft.com/office/powerpoint/2010/main" val="4134489112"/>
      </p:ext>
    </p:extLst>
  </p:cSld>
  <p:clrMapOvr>
    <a:masterClrMapping/>
  </p:clrMapOvr>
</p:sld>
</file>

<file path=ppt/theme/theme1.xml><?xml version="1.0" encoding="utf-8"?>
<a:theme xmlns:a="http://schemas.openxmlformats.org/drawingml/2006/main" name="kraj_znak_07">
  <a:themeElements>
    <a:clrScheme name="kraj_znak_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raj_znak_07">
      <a:majorFont>
        <a:latin typeface="Arial"/>
        <a:ea typeface=""/>
        <a:cs typeface=""/>
      </a:majorFont>
      <a:minorFont>
        <a:latin typeface="Arial"/>
        <a:ea typeface=""/>
        <a:cs typeface=""/>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kraj_znak_07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kraj_znak_07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kraj_znak_07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kraj_znak_07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kraj_znak_07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kraj_znak_07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kraj_znak_07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kraj_znak_07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kraj_znak_07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kraj_znak_07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kraj_znak_07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kraj_znak_07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Motiv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34Prezentace Pk</Template>
  <TotalTime>1804</TotalTime>
  <Words>2697</Words>
  <Application>Microsoft Office PowerPoint</Application>
  <PresentationFormat>Předvádění na obrazovce (4:3)</PresentationFormat>
  <Paragraphs>300</Paragraphs>
  <Slides>47</Slides>
  <Notes>0</Notes>
  <HiddenSlides>0</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47</vt:i4>
      </vt:variant>
    </vt:vector>
  </HeadingPairs>
  <TitlesOfParts>
    <vt:vector size="50" baseType="lpstr">
      <vt:lpstr>Arial</vt:lpstr>
      <vt:lpstr>Arial Black</vt:lpstr>
      <vt:lpstr>kraj_znak_07</vt:lpstr>
      <vt:lpstr>Prezentace aplikace PowerPoint</vt:lpstr>
      <vt:lpstr>Obsah</vt:lpstr>
      <vt:lpstr>Národní strategie prevence rizikového chování dětí a mládeže pro období 2019 - 2027</vt:lpstr>
      <vt:lpstr>1. Preambule</vt:lpstr>
      <vt:lpstr>Úloha MŠMT</vt:lpstr>
      <vt:lpstr>2. Principy strategie</vt:lpstr>
      <vt:lpstr>3. Cíle strategie</vt:lpstr>
      <vt:lpstr>A. Systém primární prevence rizikového        chování</vt:lpstr>
      <vt:lpstr>a) Všeobecná primární prevence</vt:lpstr>
      <vt:lpstr>b) Selektivní pimární prevence</vt:lpstr>
      <vt:lpstr>Selektivní prevence</vt:lpstr>
      <vt:lpstr>c) Indikovaná primární prevence</vt:lpstr>
      <vt:lpstr>Indikovaná primární prevence</vt:lpstr>
      <vt:lpstr>Druhy rizikového chování</vt:lpstr>
      <vt:lpstr>Druhy rizikového chování</vt:lpstr>
      <vt:lpstr>B. Koordinace</vt:lpstr>
      <vt:lpstr>Vertikální úroveň koordinace</vt:lpstr>
      <vt:lpstr>C. Legislativa</vt:lpstr>
      <vt:lpstr>Zákon č. 379/2005 Sb., o opatření k ochraně před škodami způsobenými tabákovými výrobky</vt:lpstr>
      <vt:lpstr>Opatření k omezení užívání návykových látek</vt:lpstr>
      <vt:lpstr>Testování žáků na přítomnost návykových látek </vt:lpstr>
      <vt:lpstr>Výzva k orientačnímu vyšetření a k odbornému lékařskému vyšetření</vt:lpstr>
      <vt:lpstr>Další legislativa</vt:lpstr>
      <vt:lpstr>D. Vzdělávání</vt:lpstr>
      <vt:lpstr>E. Financování</vt:lpstr>
      <vt:lpstr>Financování z ostatních resortů</vt:lpstr>
      <vt:lpstr>G. Evaluace (monitoring, hodnocení, výzkum)</vt:lpstr>
      <vt:lpstr>Efektivní program PP</vt:lpstr>
      <vt:lpstr>Co funguje ve školské PPRCH</vt:lpstr>
      <vt:lpstr>Prezentace aplikace PowerPoint</vt:lpstr>
      <vt:lpstr>Prezentace aplikace PowerPoint</vt:lpstr>
      <vt:lpstr>Akční plány realizace Národní strategie</vt:lpstr>
      <vt:lpstr>Systém výkaznictví preventivních aktivit</vt:lpstr>
      <vt:lpstr>Využití zjištěných dat</vt:lpstr>
      <vt:lpstr>Certifikace programů PPRCH</vt:lpstr>
      <vt:lpstr>Šikana jako přestupek nebo trestný čin</vt:lpstr>
      <vt:lpstr>Národní strategie prevence a snižování škod spojených se závislostním chováním 2019 - 2027</vt:lpstr>
      <vt:lpstr>Cíle strategie</vt:lpstr>
      <vt:lpstr>Prezentace aplikace PowerPoint</vt:lpstr>
      <vt:lpstr>Vyhodnocení situace</vt:lpstr>
      <vt:lpstr>Prezentace aplikace PowerPoint</vt:lpstr>
      <vt:lpstr>Prezentace aplikace PowerPoint</vt:lpstr>
      <vt:lpstr>Společenské náklady užívání legálních návykových látek (tabáku a alkoholu) a nelegálních drog </vt:lpstr>
      <vt:lpstr>Nelegální návykové látky</vt:lpstr>
      <vt:lpstr>Hazardní hraní</vt:lpstr>
      <vt:lpstr>Projekt Kraje pro bezpečný internet</vt:lpstr>
      <vt:lpstr>Nabídka preventivních programů</vt:lpstr>
    </vt:vector>
  </TitlesOfParts>
  <Company>Pardubický kraj</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Černíková Renata Mgr.</dc:creator>
  <cp:lastModifiedBy>Uživatel</cp:lastModifiedBy>
  <cp:revision>104</cp:revision>
  <cp:lastPrinted>2019-10-14T12:18:39Z</cp:lastPrinted>
  <dcterms:created xsi:type="dcterms:W3CDTF">2017-03-31T11:05:31Z</dcterms:created>
  <dcterms:modified xsi:type="dcterms:W3CDTF">2019-10-15T18:47:07Z</dcterms:modified>
</cp:coreProperties>
</file>