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omments/comment1.xml" ContentType="application/vnd.openxmlformats-officedocument.presentationml.comment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ka Krúpová" initials="LK" lastIdx="1" clrIdx="0">
    <p:extLst>
      <p:ext uri="{19B8F6BF-5375-455C-9EA6-DF929625EA0E}">
        <p15:presenceInfo xmlns:p15="http://schemas.microsoft.com/office/powerpoint/2012/main" userId="S-1-5-21-2679410833-1490010743-3323168959-12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&#225;ce\dotazn&#237;k\Dotazn&#237;k%20sexu&#225;ln&#237;%20v&#253;chova%20zpracovan&#233;%20v&#253;sledk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Respondenti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AB7-42BC-9155-C921B21C32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AB7-42BC-9155-C921B21C32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AB7-42BC-9155-C921B21C32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AB7-42BC-9155-C921B21C3256}"/>
              </c:ext>
            </c:extLst>
          </c:dPt>
          <c:cat>
            <c:strRef>
              <c:f>Celek!$A$2:$A$5</c:f>
              <c:strCache>
                <c:ptCount val="4"/>
                <c:pt idx="0">
                  <c:v>ZŠ 1. st.</c:v>
                </c:pt>
                <c:pt idx="1">
                  <c:v>ZŠ 1. st., 2. st.</c:v>
                </c:pt>
                <c:pt idx="2">
                  <c:v>Gymnázia nižší</c:v>
                </c:pt>
                <c:pt idx="3">
                  <c:v>Spec. ZŠ</c:v>
                </c:pt>
              </c:strCache>
            </c:strRef>
          </c:cat>
          <c:val>
            <c:numRef>
              <c:f>Celek!$B$2:$B$5</c:f>
              <c:numCache>
                <c:formatCode>General</c:formatCode>
                <c:ptCount val="4"/>
                <c:pt idx="0">
                  <c:v>56</c:v>
                </c:pt>
                <c:pt idx="1">
                  <c:v>90</c:v>
                </c:pt>
                <c:pt idx="2">
                  <c:v>16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B7-42BC-9155-C921B21C3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b="1" dirty="0"/>
              <a:t>Spolupráce</a:t>
            </a:r>
            <a:r>
              <a:rPr lang="cs-CZ" sz="1600" b="1" baseline="0" dirty="0"/>
              <a:t> s externisty</a:t>
            </a:r>
            <a:endParaRPr lang="cs-CZ" sz="1600" b="1" dirty="0"/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325-41F7-BC0D-516A132350F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325-41F7-BC0D-516A132350F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325-41F7-BC0D-516A132350F3}"/>
              </c:ext>
            </c:extLst>
          </c:dPt>
          <c:cat>
            <c:strRef>
              <c:f>List11!$B$2:$D$2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neodpověděli</c:v>
                </c:pt>
              </c:strCache>
            </c:strRef>
          </c:cat>
          <c:val>
            <c:numRef>
              <c:f>List11!$B$3:$D$3</c:f>
              <c:numCache>
                <c:formatCode>General</c:formatCode>
                <c:ptCount val="3"/>
                <c:pt idx="0">
                  <c:v>103</c:v>
                </c:pt>
                <c:pt idx="1">
                  <c:v>69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25-41F7-BC0D-516A13235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/>
              <a:t>Postoj</a:t>
            </a:r>
            <a:r>
              <a:rPr lang="cs-CZ" sz="1800" b="1" baseline="0"/>
              <a:t> zákonných zástupců</a:t>
            </a:r>
            <a:endParaRPr lang="cs-CZ" sz="1800" b="1"/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CC-44FA-8604-4588287C27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CC-44FA-8604-4588287C27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5CC-44FA-8604-4588287C27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5CC-44FA-8604-4588287C275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5CC-44FA-8604-4588287C275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5CC-44FA-8604-4588287C2757}"/>
              </c:ext>
            </c:extLst>
          </c:dPt>
          <c:cat>
            <c:strRef>
              <c:f>List12!$B$2:$G$2</c:f>
              <c:strCache>
                <c:ptCount val="6"/>
                <c:pt idx="0">
                  <c:v>Zapálený</c:v>
                </c:pt>
                <c:pt idx="1">
                  <c:v>Spolupracující</c:v>
                </c:pt>
                <c:pt idx="2">
                  <c:v>Tolerantní</c:v>
                </c:pt>
                <c:pt idx="3">
                  <c:v>Nespolupracující</c:v>
                </c:pt>
                <c:pt idx="4">
                  <c:v>Bagatelizující</c:v>
                </c:pt>
                <c:pt idx="5">
                  <c:v>Neodpověděli</c:v>
                </c:pt>
              </c:strCache>
            </c:strRef>
          </c:cat>
          <c:val>
            <c:numRef>
              <c:f>List12!$B$3:$G$3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155</c:v>
                </c:pt>
                <c:pt idx="3">
                  <c:v>14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5CC-44FA-8604-4588287C2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/>
              <a:t>Postoj</a:t>
            </a:r>
            <a:r>
              <a:rPr lang="cs-CZ" sz="1800" b="1" baseline="0"/>
              <a:t> žáků</a:t>
            </a:r>
            <a:endParaRPr lang="cs-CZ" sz="1800" b="1"/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D75-4BEF-85EE-A26AA45D7CB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D75-4BEF-85EE-A26AA45D7CB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D75-4BEF-85EE-A26AA45D7CB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D75-4BEF-85EE-A26AA45D7CB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D75-4BEF-85EE-A26AA45D7CB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D75-4BEF-85EE-A26AA45D7CBC}"/>
              </c:ext>
            </c:extLst>
          </c:dPt>
          <c:cat>
            <c:strRef>
              <c:f>List13!$B$2:$G$2</c:f>
              <c:strCache>
                <c:ptCount val="6"/>
                <c:pt idx="0">
                  <c:v>Zapálený</c:v>
                </c:pt>
                <c:pt idx="1">
                  <c:v>Tolerantní</c:v>
                </c:pt>
                <c:pt idx="2">
                  <c:v>Nespolupracující</c:v>
                </c:pt>
                <c:pt idx="3">
                  <c:v>Odmítavý</c:v>
                </c:pt>
                <c:pt idx="4">
                  <c:v>Bagatelizující</c:v>
                </c:pt>
                <c:pt idx="5">
                  <c:v>neodpověděli</c:v>
                </c:pt>
              </c:strCache>
            </c:strRef>
          </c:cat>
          <c:val>
            <c:numRef>
              <c:f>List13!$B$3:$G$3</c:f>
              <c:numCache>
                <c:formatCode>General</c:formatCode>
                <c:ptCount val="6"/>
                <c:pt idx="0">
                  <c:v>43</c:v>
                </c:pt>
                <c:pt idx="1">
                  <c:v>126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D75-4BEF-85EE-A26AA45D7C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/>
              <a:t>Zájem</a:t>
            </a:r>
            <a:r>
              <a:rPr lang="cs-CZ" sz="1800" b="1" baseline="0"/>
              <a:t> žáků</a:t>
            </a:r>
            <a:endParaRPr lang="cs-CZ" sz="1800" b="1"/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898305084745763E-2"/>
          <c:y val="0.14806788593656869"/>
          <c:w val="0.94673123486682809"/>
          <c:h val="0.7180170655958841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875-4928-9BD0-C10C68F852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875-4928-9BD0-C10C68F8521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875-4928-9BD0-C10C68F85212}"/>
              </c:ext>
            </c:extLst>
          </c:dPt>
          <c:cat>
            <c:strRef>
              <c:f>List14!$B$2:$D$2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neodpověděli</c:v>
                </c:pt>
              </c:strCache>
            </c:strRef>
          </c:cat>
          <c:val>
            <c:numRef>
              <c:f>List14!$B$3:$D$3</c:f>
              <c:numCache>
                <c:formatCode>General</c:formatCode>
                <c:ptCount val="3"/>
                <c:pt idx="0">
                  <c:v>169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75-4928-9BD0-C10C68F852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Sexuální</a:t>
            </a:r>
            <a:r>
              <a:rPr lang="cs-CZ" b="1" baseline="0"/>
              <a:t> výchova v jednotlivých ročnících</a:t>
            </a:r>
            <a:endParaRPr lang="cs-CZ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List2!$B$3:$J$3</c:f>
              <c:strCache>
                <c:ptCount val="9"/>
                <c:pt idx="0">
                  <c:v>1. ročník</c:v>
                </c:pt>
                <c:pt idx="1">
                  <c:v>2. ročník</c:v>
                </c:pt>
                <c:pt idx="2">
                  <c:v>3. ročník</c:v>
                </c:pt>
                <c:pt idx="3">
                  <c:v>4. ročník</c:v>
                </c:pt>
                <c:pt idx="4">
                  <c:v>5. ročník</c:v>
                </c:pt>
                <c:pt idx="5">
                  <c:v>6. ročník</c:v>
                </c:pt>
                <c:pt idx="6">
                  <c:v>7. ročník</c:v>
                </c:pt>
                <c:pt idx="7">
                  <c:v>8. ročník</c:v>
                </c:pt>
                <c:pt idx="8">
                  <c:v>9. ročník</c:v>
                </c:pt>
              </c:strCache>
            </c:strRef>
          </c:cat>
          <c:val>
            <c:numRef>
              <c:f>List2!$B$4:$J$4</c:f>
              <c:numCache>
                <c:formatCode>General</c:formatCode>
                <c:ptCount val="9"/>
                <c:pt idx="0">
                  <c:v>39</c:v>
                </c:pt>
                <c:pt idx="1">
                  <c:v>37</c:v>
                </c:pt>
                <c:pt idx="2">
                  <c:v>82</c:v>
                </c:pt>
                <c:pt idx="3">
                  <c:v>103</c:v>
                </c:pt>
                <c:pt idx="4">
                  <c:v>137</c:v>
                </c:pt>
                <c:pt idx="5">
                  <c:v>85</c:v>
                </c:pt>
                <c:pt idx="6">
                  <c:v>92</c:v>
                </c:pt>
                <c:pt idx="7">
                  <c:v>108</c:v>
                </c:pt>
                <c:pt idx="8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9-4E1C-8D5C-AAB3564420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517816"/>
        <c:axId val="152525880"/>
      </c:barChart>
      <c:catAx>
        <c:axId val="152517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2525880"/>
        <c:crosses val="autoZero"/>
        <c:auto val="1"/>
        <c:lblAlgn val="ctr"/>
        <c:lblOffset val="100"/>
        <c:noMultiLvlLbl val="0"/>
      </c:catAx>
      <c:valAx>
        <c:axId val="152525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2517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Realizace</a:t>
            </a:r>
            <a:r>
              <a:rPr lang="cs-CZ" b="1" baseline="0" dirty="0"/>
              <a:t> sexuální výchovy </a:t>
            </a:r>
            <a:r>
              <a:rPr lang="cs-CZ" b="1" baseline="0" dirty="0" smtClean="0"/>
              <a:t>v předmětech</a:t>
            </a:r>
            <a:endParaRPr lang="cs-CZ" b="1" dirty="0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List3!$A$3:$H$3</c:f>
              <c:strCache>
                <c:ptCount val="8"/>
                <c:pt idx="0">
                  <c:v>přírodověda</c:v>
                </c:pt>
                <c:pt idx="1">
                  <c:v>přírodopis</c:v>
                </c:pt>
                <c:pt idx="2">
                  <c:v>rodinná výchova</c:v>
                </c:pt>
                <c:pt idx="3">
                  <c:v>občanská výchova</c:v>
                </c:pt>
                <c:pt idx="4">
                  <c:v>výchova k občanství</c:v>
                </c:pt>
                <c:pt idx="5">
                  <c:v>etická výchova</c:v>
                </c:pt>
                <c:pt idx="6">
                  <c:v>výchova ke zdraví</c:v>
                </c:pt>
                <c:pt idx="7">
                  <c:v>jiné</c:v>
                </c:pt>
              </c:strCache>
            </c:strRef>
          </c:cat>
          <c:val>
            <c:numRef>
              <c:f>List3!$A$4:$H$4</c:f>
              <c:numCache>
                <c:formatCode>General</c:formatCode>
                <c:ptCount val="8"/>
                <c:pt idx="0">
                  <c:v>139</c:v>
                </c:pt>
                <c:pt idx="1">
                  <c:v>108</c:v>
                </c:pt>
                <c:pt idx="2">
                  <c:v>30</c:v>
                </c:pt>
                <c:pt idx="3">
                  <c:v>57</c:v>
                </c:pt>
                <c:pt idx="4">
                  <c:v>37</c:v>
                </c:pt>
                <c:pt idx="5">
                  <c:v>11</c:v>
                </c:pt>
                <c:pt idx="6">
                  <c:v>87</c:v>
                </c:pt>
                <c:pt idx="7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8B-4CEB-A521-29E9D38B3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019960"/>
        <c:axId val="153020344"/>
      </c:barChart>
      <c:catAx>
        <c:axId val="153019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020344"/>
        <c:crosses val="autoZero"/>
        <c:auto val="1"/>
        <c:lblAlgn val="ctr"/>
        <c:lblOffset val="100"/>
        <c:noMultiLvlLbl val="0"/>
      </c:catAx>
      <c:valAx>
        <c:axId val="153020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0199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Téma</a:t>
            </a:r>
            <a:r>
              <a:rPr lang="cs-CZ" b="1" baseline="0"/>
              <a:t> partnerství na 1. stupni ZŠ</a:t>
            </a:r>
            <a:endParaRPr lang="cs-CZ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List4!$B$3:$G$3</c:f>
              <c:strCache>
                <c:ptCount val="6"/>
                <c:pt idx="0">
                  <c:v>méně než 5 hodin</c:v>
                </c:pt>
                <c:pt idx="1">
                  <c:v>5-10 hodin</c:v>
                </c:pt>
                <c:pt idx="2">
                  <c:v>10-15 hodin</c:v>
                </c:pt>
                <c:pt idx="3">
                  <c:v>15-20 hodin</c:v>
                </c:pt>
                <c:pt idx="4">
                  <c:v>více než 20 hodin</c:v>
                </c:pt>
                <c:pt idx="5">
                  <c:v>neodpověděli</c:v>
                </c:pt>
              </c:strCache>
            </c:strRef>
          </c:cat>
          <c:val>
            <c:numRef>
              <c:f>List4!$B$4:$G$4</c:f>
              <c:numCache>
                <c:formatCode>General</c:formatCode>
                <c:ptCount val="6"/>
                <c:pt idx="0">
                  <c:v>57</c:v>
                </c:pt>
                <c:pt idx="1">
                  <c:v>64</c:v>
                </c:pt>
                <c:pt idx="2">
                  <c:v>28</c:v>
                </c:pt>
                <c:pt idx="3">
                  <c:v>6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47-4A81-B3FE-F4E7FF88E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041808"/>
        <c:axId val="153558536"/>
      </c:barChart>
      <c:catAx>
        <c:axId val="15304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558536"/>
        <c:crosses val="autoZero"/>
        <c:auto val="1"/>
        <c:lblAlgn val="ctr"/>
        <c:lblOffset val="100"/>
        <c:noMultiLvlLbl val="0"/>
      </c:catAx>
      <c:valAx>
        <c:axId val="153558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0418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Téma</a:t>
            </a:r>
            <a:r>
              <a:rPr lang="cs-CZ" b="1" baseline="0"/>
              <a:t> partnerství na 2. stupni ZŠ</a:t>
            </a:r>
            <a:endParaRPr lang="cs-CZ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List6!$B$3:$G$3</c:f>
              <c:strCache>
                <c:ptCount val="6"/>
                <c:pt idx="0">
                  <c:v>méně než 5 hodin</c:v>
                </c:pt>
                <c:pt idx="1">
                  <c:v>5-10 hodin</c:v>
                </c:pt>
                <c:pt idx="2">
                  <c:v>10-15 hodin</c:v>
                </c:pt>
                <c:pt idx="3">
                  <c:v>15-20 hodin</c:v>
                </c:pt>
                <c:pt idx="4">
                  <c:v>20-30 hodin</c:v>
                </c:pt>
                <c:pt idx="5">
                  <c:v>více než 30 hodin</c:v>
                </c:pt>
              </c:strCache>
            </c:strRef>
          </c:cat>
          <c:val>
            <c:numRef>
              <c:f>List6!$B$4:$G$4</c:f>
              <c:numCache>
                <c:formatCode>General</c:formatCode>
                <c:ptCount val="6"/>
                <c:pt idx="0">
                  <c:v>14</c:v>
                </c:pt>
                <c:pt idx="1">
                  <c:v>35</c:v>
                </c:pt>
                <c:pt idx="2">
                  <c:v>29</c:v>
                </c:pt>
                <c:pt idx="3">
                  <c:v>13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60-4C40-8363-D25056162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032368"/>
        <c:axId val="153100424"/>
      </c:barChart>
      <c:catAx>
        <c:axId val="15303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100424"/>
        <c:crosses val="autoZero"/>
        <c:auto val="1"/>
        <c:lblAlgn val="ctr"/>
        <c:lblOffset val="100"/>
        <c:noMultiLvlLbl val="0"/>
      </c:catAx>
      <c:valAx>
        <c:axId val="153100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032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1"/>
              <a:t>Sexuální</a:t>
            </a:r>
            <a:r>
              <a:rPr lang="cs-CZ" sz="1400" b="1" baseline="0"/>
              <a:t> výchova na 1. stupni ZŠ</a:t>
            </a:r>
            <a:endParaRPr lang="cs-CZ" sz="1400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List5!$B$3:$G$3</c:f>
              <c:strCache>
                <c:ptCount val="6"/>
                <c:pt idx="0">
                  <c:v>méně než 5 hodin</c:v>
                </c:pt>
                <c:pt idx="1">
                  <c:v>5-10 hodin</c:v>
                </c:pt>
                <c:pt idx="2">
                  <c:v>10-15 hodin</c:v>
                </c:pt>
                <c:pt idx="3">
                  <c:v>15-20 hodin</c:v>
                </c:pt>
                <c:pt idx="4">
                  <c:v>více než 20 hodin</c:v>
                </c:pt>
                <c:pt idx="5">
                  <c:v>neodpověděli</c:v>
                </c:pt>
              </c:strCache>
            </c:strRef>
          </c:cat>
          <c:val>
            <c:numRef>
              <c:f>List5!$B$4:$G$4</c:f>
              <c:numCache>
                <c:formatCode>General</c:formatCode>
                <c:ptCount val="6"/>
                <c:pt idx="0">
                  <c:v>81</c:v>
                </c:pt>
                <c:pt idx="1">
                  <c:v>62</c:v>
                </c:pt>
                <c:pt idx="2">
                  <c:v>10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19-4D9A-9B94-69E6265C3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555928"/>
        <c:axId val="153155256"/>
      </c:barChart>
      <c:catAx>
        <c:axId val="153555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155256"/>
        <c:crosses val="autoZero"/>
        <c:auto val="1"/>
        <c:lblAlgn val="ctr"/>
        <c:lblOffset val="100"/>
        <c:noMultiLvlLbl val="0"/>
      </c:catAx>
      <c:valAx>
        <c:axId val="153155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5559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Sexuální</a:t>
            </a:r>
            <a:r>
              <a:rPr lang="cs-CZ" b="1" baseline="0"/>
              <a:t> výchova na 2. stupni ZŠ</a:t>
            </a:r>
            <a:endParaRPr lang="cs-CZ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List7!$B$2:$G$2</c:f>
              <c:strCache>
                <c:ptCount val="6"/>
                <c:pt idx="0">
                  <c:v>méně než 5 hodin</c:v>
                </c:pt>
                <c:pt idx="1">
                  <c:v>5-10 hodin</c:v>
                </c:pt>
                <c:pt idx="2">
                  <c:v>10-15 hodin</c:v>
                </c:pt>
                <c:pt idx="3">
                  <c:v>15-20 hodin</c:v>
                </c:pt>
                <c:pt idx="4">
                  <c:v>20-30 hodin</c:v>
                </c:pt>
                <c:pt idx="5">
                  <c:v>více než 30 hodin</c:v>
                </c:pt>
              </c:strCache>
            </c:strRef>
          </c:cat>
          <c:val>
            <c:numRef>
              <c:f>List7!$B$3:$G$3</c:f>
              <c:numCache>
                <c:formatCode>General</c:formatCode>
                <c:ptCount val="6"/>
                <c:pt idx="0">
                  <c:v>9</c:v>
                </c:pt>
                <c:pt idx="1">
                  <c:v>38</c:v>
                </c:pt>
                <c:pt idx="2">
                  <c:v>30</c:v>
                </c:pt>
                <c:pt idx="3">
                  <c:v>20</c:v>
                </c:pt>
                <c:pt idx="4">
                  <c:v>13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5C-4F35-A34A-1A1D6ADDE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3156040"/>
        <c:axId val="153156432"/>
      </c:barChart>
      <c:catAx>
        <c:axId val="15315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156432"/>
        <c:crosses val="autoZero"/>
        <c:auto val="1"/>
        <c:lblAlgn val="ctr"/>
        <c:lblOffset val="100"/>
        <c:noMultiLvlLbl val="0"/>
      </c:catAx>
      <c:valAx>
        <c:axId val="15315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3156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b="1"/>
              <a:t>Transsexualita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046-4DEA-95D7-91BEF9B2B4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046-4DEA-95D7-91BEF9B2B4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046-4DEA-95D7-91BEF9B2B48F}"/>
              </c:ext>
            </c:extLst>
          </c:dPt>
          <c:cat>
            <c:strRef>
              <c:f>List8!$B$2:$D$2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neodpověděli</c:v>
                </c:pt>
              </c:strCache>
            </c:strRef>
          </c:cat>
          <c:val>
            <c:numRef>
              <c:f>List8!$B$3:$D$3</c:f>
              <c:numCache>
                <c:formatCode>General</c:formatCode>
                <c:ptCount val="3"/>
                <c:pt idx="0">
                  <c:v>114</c:v>
                </c:pt>
                <c:pt idx="1">
                  <c:v>52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46-4DEA-95D7-91BEF9B2B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b="1"/>
              <a:t>Pubescence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F1-4AF6-B5ED-5842C56788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F1-4AF6-B5ED-5842C56788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F1-4AF6-B5ED-5842C56788B2}"/>
              </c:ext>
            </c:extLst>
          </c:dPt>
          <c:cat>
            <c:strRef>
              <c:f>List9!$B$2:$D$2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neodpověděli</c:v>
                </c:pt>
              </c:strCache>
            </c:strRef>
          </c:cat>
          <c:val>
            <c:numRef>
              <c:f>List9!$B$3:$D$3</c:f>
              <c:numCache>
                <c:formatCode>General</c:formatCode>
                <c:ptCount val="3"/>
                <c:pt idx="0">
                  <c:v>146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F1-4AF6-B5ED-5842C56788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30T13:51:24.419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42A7F-6795-4586-BA6E-2863C75CCB0A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17B07-DD02-4140-9DAA-FAFD007A3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62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Výsledky dotazníkového šetření k sexuální výchově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Jana Klementová</a:t>
            </a:r>
          </a:p>
          <a:p>
            <a:r>
              <a:rPr lang="cs-CZ" dirty="0" smtClean="0"/>
              <a:t>Mgr. Lenka Krúpová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Probíhá v rámci výuky na první stupni ZŠ příprava na období pubescence?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639343"/>
              </p:ext>
            </p:extLst>
          </p:nvPr>
        </p:nvGraphicFramePr>
        <p:xfrm>
          <a:off x="2592925" y="29337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588994"/>
              </p:ext>
            </p:extLst>
          </p:nvPr>
        </p:nvGraphicFramePr>
        <p:xfrm>
          <a:off x="5242193" y="1905000"/>
          <a:ext cx="3622407" cy="774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8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3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ANO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NE</a:t>
                      </a:r>
                      <a:endParaRPr lang="cs-CZ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neodpověděli</a:t>
                      </a:r>
                      <a:endParaRPr lang="cs-CZ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9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146</a:t>
                      </a:r>
                      <a:endParaRPr lang="cs-CZ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10</a:t>
                      </a:r>
                      <a:endParaRPr lang="cs-CZ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9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813074"/>
              </p:ext>
            </p:extLst>
          </p:nvPr>
        </p:nvGraphicFramePr>
        <p:xfrm>
          <a:off x="2592925" y="26289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833015"/>
              </p:ext>
            </p:extLst>
          </p:nvPr>
        </p:nvGraphicFramePr>
        <p:xfrm>
          <a:off x="4978400" y="1751527"/>
          <a:ext cx="3733799" cy="772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36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ANO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NE</a:t>
                      </a:r>
                      <a:endParaRPr lang="cs-CZ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neodpověděli</a:t>
                      </a:r>
                      <a:endParaRPr lang="cs-CZ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36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103</a:t>
                      </a:r>
                      <a:endParaRPr lang="cs-CZ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>
                          <a:effectLst/>
                        </a:rPr>
                        <a:t>69</a:t>
                      </a:r>
                      <a:endParaRPr lang="cs-CZ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2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Spolupracujete při realizaci sexuální výchovy s externími organizacemi?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0540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13689"/>
              </p:ext>
            </p:extLst>
          </p:nvPr>
        </p:nvGraphicFramePr>
        <p:xfrm>
          <a:off x="701675" y="355600"/>
          <a:ext cx="5200650" cy="295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598235"/>
              </p:ext>
            </p:extLst>
          </p:nvPr>
        </p:nvGraphicFramePr>
        <p:xfrm>
          <a:off x="6381750" y="355600"/>
          <a:ext cx="5067300" cy="2954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570903"/>
              </p:ext>
            </p:extLst>
          </p:nvPr>
        </p:nvGraphicFramePr>
        <p:xfrm>
          <a:off x="3541511" y="3490175"/>
          <a:ext cx="5245100" cy="3271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8645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0383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3400" b="1" dirty="0"/>
              <a:t>N</a:t>
            </a:r>
            <a:r>
              <a:rPr lang="cs-CZ" sz="3400" b="1" dirty="0" smtClean="0"/>
              <a:t>abídka </a:t>
            </a:r>
            <a:r>
              <a:rPr lang="cs-CZ" sz="3400" b="1" dirty="0"/>
              <a:t>programů KCPP v oblasti sexuální výchovy </a:t>
            </a:r>
            <a:r>
              <a:rPr lang="cs-CZ" sz="3400" b="1" dirty="0" smtClean="0"/>
              <a:t>        a </a:t>
            </a:r>
            <a:r>
              <a:rPr lang="cs-CZ" sz="3400" b="1" dirty="0"/>
              <a:t>partnerství pro školy </a:t>
            </a:r>
            <a:r>
              <a:rPr lang="cs-CZ" sz="3400" b="1" dirty="0" smtClean="0"/>
              <a:t>je vyhovující.</a:t>
            </a:r>
            <a:endParaRPr lang="cs-CZ" sz="3400" b="1" dirty="0"/>
          </a:p>
          <a:p>
            <a:pPr algn="just"/>
            <a:r>
              <a:rPr lang="cs-CZ" sz="3400" b="1" dirty="0" smtClean="0"/>
              <a:t>Bude vytvořen aktuální Krajský </a:t>
            </a:r>
            <a:r>
              <a:rPr lang="cs-CZ" sz="3400" b="1" dirty="0"/>
              <a:t>plán prevence rizikového chování Pardubického </a:t>
            </a:r>
            <a:r>
              <a:rPr lang="cs-CZ" sz="3400" b="1"/>
              <a:t>kraje </a:t>
            </a:r>
            <a:r>
              <a:rPr lang="cs-CZ" sz="3400" b="1" smtClean="0"/>
              <a:t>2020-2028.</a:t>
            </a:r>
            <a:endParaRPr lang="cs-CZ" sz="3400" b="1" dirty="0" smtClean="0"/>
          </a:p>
          <a:p>
            <a:pPr algn="just"/>
            <a:r>
              <a:rPr lang="cs-CZ" sz="3400" b="1" dirty="0" smtClean="0"/>
              <a:t>V roce 2020 plánujeme mapovat primární prevenci        v MŠ. Těšíme se na vaše odpovědi!</a:t>
            </a:r>
            <a:endParaRPr lang="cs-CZ" sz="3400" b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r">
              <a:buNone/>
            </a:pPr>
            <a:r>
              <a:rPr lang="cs-CZ" sz="5000" b="1" dirty="0" smtClean="0">
                <a:solidFill>
                  <a:srgbClr val="002060"/>
                </a:solidFill>
              </a:rPr>
              <a:t>Děkujeme za pozornost!</a:t>
            </a:r>
            <a:endParaRPr lang="cs-CZ" sz="5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Zmapování postojů škol, žáků i zákonných zástupců k sexuální výchově a partnerství.</a:t>
            </a:r>
          </a:p>
          <a:p>
            <a:r>
              <a:rPr lang="cs-CZ" b="1" dirty="0" smtClean="0"/>
              <a:t>Zda je nabídka programů KCPP v oblasti sexuální výchovy a partnerství pro školy vyhovující?</a:t>
            </a:r>
          </a:p>
          <a:p>
            <a:r>
              <a:rPr lang="cs-CZ" b="1" dirty="0" smtClean="0"/>
              <a:t>Podklad </a:t>
            </a:r>
            <a:r>
              <a:rPr lang="cs-CZ" b="1" dirty="0"/>
              <a:t>pro Krajský plán prevence rizikového chování Pardubického kraje </a:t>
            </a:r>
            <a:r>
              <a:rPr lang="cs-CZ" b="1" dirty="0" smtClean="0"/>
              <a:t>2020-2028.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9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b="1" dirty="0" smtClean="0"/>
              <a:t>Administrace na Školském portálu Pardubického kraje (www.klickevzdelani.cz)</a:t>
            </a:r>
          </a:p>
          <a:p>
            <a:r>
              <a:rPr lang="cs-CZ" sz="2800" b="1" dirty="0" smtClean="0"/>
              <a:t>20. 5. 2019 – 7. 6. 2019</a:t>
            </a:r>
          </a:p>
          <a:p>
            <a:r>
              <a:rPr lang="cs-CZ" sz="2800" b="1" dirty="0" smtClean="0"/>
              <a:t>25 otázek</a:t>
            </a:r>
          </a:p>
          <a:p>
            <a:r>
              <a:rPr lang="cs-CZ" sz="2800" b="1" dirty="0" smtClean="0"/>
              <a:t>Děkujeme za vyplnění!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47737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6" y="382810"/>
            <a:ext cx="8911687" cy="1014190"/>
          </a:xfrm>
        </p:spPr>
        <p:txBody>
          <a:bodyPr/>
          <a:lstStyle/>
          <a:p>
            <a:pPr algn="ctr"/>
            <a:r>
              <a:rPr lang="cs-CZ" dirty="0" smtClean="0"/>
              <a:t>Přehled respondentů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802650"/>
              </p:ext>
            </p:extLst>
          </p:nvPr>
        </p:nvGraphicFramePr>
        <p:xfrm>
          <a:off x="2592926" y="27940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802838"/>
              </p:ext>
            </p:extLst>
          </p:nvPr>
        </p:nvGraphicFramePr>
        <p:xfrm>
          <a:off x="5537200" y="1105692"/>
          <a:ext cx="2692400" cy="1586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34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effectLst/>
                        </a:rPr>
                        <a:t>ZŠ 1. st.</a:t>
                      </a:r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>
                          <a:effectLst/>
                        </a:rPr>
                        <a:t>56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ZŠ 1. st., 2. st.</a:t>
                      </a:r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>
                          <a:effectLst/>
                        </a:rPr>
                        <a:t>90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34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>
                          <a:effectLst/>
                        </a:rPr>
                        <a:t>Gymnázia nižší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 dirty="0">
                          <a:effectLst/>
                        </a:rPr>
                        <a:t>16</a:t>
                      </a:r>
                      <a:endParaRPr lang="cs-CZ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342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>
                          <a:effectLst/>
                        </a:rPr>
                        <a:t>Spec. ZŠ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u="none" strike="noStrike">
                          <a:effectLst/>
                        </a:rPr>
                        <a:t>12</a:t>
                      </a:r>
                      <a:endParaRPr lang="cs-CZ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34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 smtClean="0">
                          <a:effectLst/>
                        </a:rPr>
                        <a:t>CELKEM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u="none" strike="noStrike" dirty="0">
                          <a:effectLst/>
                        </a:rPr>
                        <a:t>174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40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42146"/>
              </p:ext>
            </p:extLst>
          </p:nvPr>
        </p:nvGraphicFramePr>
        <p:xfrm>
          <a:off x="2589212" y="1181100"/>
          <a:ext cx="891540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82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803133"/>
              </p:ext>
            </p:extLst>
          </p:nvPr>
        </p:nvGraphicFramePr>
        <p:xfrm>
          <a:off x="2563813" y="1092200"/>
          <a:ext cx="8915400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0329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671512"/>
              </p:ext>
            </p:extLst>
          </p:nvPr>
        </p:nvGraphicFramePr>
        <p:xfrm>
          <a:off x="2516725" y="330200"/>
          <a:ext cx="8915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364780"/>
              </p:ext>
            </p:extLst>
          </p:nvPr>
        </p:nvGraphicFramePr>
        <p:xfrm>
          <a:off x="2516726" y="3492500"/>
          <a:ext cx="8915399" cy="311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1886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870243"/>
              </p:ext>
            </p:extLst>
          </p:nvPr>
        </p:nvGraphicFramePr>
        <p:xfrm>
          <a:off x="3797300" y="279400"/>
          <a:ext cx="7785100" cy="273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21529"/>
              </p:ext>
            </p:extLst>
          </p:nvPr>
        </p:nvGraphicFramePr>
        <p:xfrm>
          <a:off x="3810000" y="3251200"/>
          <a:ext cx="7772400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027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894355"/>
              </p:ext>
            </p:extLst>
          </p:nvPr>
        </p:nvGraphicFramePr>
        <p:xfrm>
          <a:off x="3886200" y="2743200"/>
          <a:ext cx="67183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60386"/>
              </p:ext>
            </p:extLst>
          </p:nvPr>
        </p:nvGraphicFramePr>
        <p:xfrm>
          <a:off x="5254581" y="1895473"/>
          <a:ext cx="3394120" cy="680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4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ANO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NE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 smtClean="0">
                          <a:effectLst/>
                        </a:rPr>
                        <a:t>neodpověděli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114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52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8</a:t>
                      </a:r>
                      <a:endParaRPr lang="cs-CZ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381500" y="393700"/>
            <a:ext cx="596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31B4E6">
                    <a:lumMod val="75000"/>
                  </a:srgbClr>
                </a:solidFill>
                <a:ea typeface="+mj-ea"/>
                <a:cs typeface="+mj-cs"/>
              </a:rPr>
              <a:t>Seznamujete žáky s „pojmem </a:t>
            </a:r>
            <a:r>
              <a:rPr lang="cs-CZ" sz="3600" b="1" dirty="0" smtClean="0">
                <a:solidFill>
                  <a:srgbClr val="31B4E6">
                    <a:lumMod val="75000"/>
                  </a:srgbClr>
                </a:solidFill>
                <a:ea typeface="+mj-ea"/>
                <a:cs typeface="+mj-cs"/>
              </a:rPr>
              <a:t>transsexualita“</a:t>
            </a:r>
            <a:r>
              <a:rPr lang="cs-CZ" sz="3600" dirty="0" smtClean="0">
                <a:solidFill>
                  <a:srgbClr val="31B4E6">
                    <a:lumMod val="75000"/>
                  </a:srgbClr>
                </a:solidFill>
                <a:ea typeface="+mj-ea"/>
                <a:cs typeface="+mj-cs"/>
              </a:rPr>
              <a:t>?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084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254</Words>
  <Application>Microsoft Office PowerPoint</Application>
  <PresentationFormat>Širokoúhlá obrazovka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Stébla</vt:lpstr>
      <vt:lpstr>Výsledky dotazníkového šetření k sexuální výchově </vt:lpstr>
      <vt:lpstr>Účel </vt:lpstr>
      <vt:lpstr>Dotazník</vt:lpstr>
      <vt:lpstr>Přehled respondentů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Probíhá v rámci výuky na první stupni ZŠ příprava na období pubescence?</vt:lpstr>
      <vt:lpstr>Spolupracujete při realizaci sexuální výchovy s externími organizacemi?</vt:lpstr>
      <vt:lpstr>Prezentace aplikace PowerPoint</vt:lpstr>
      <vt:lpstr>Závěr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dotazníkového šetření</dc:title>
  <dc:creator>Lenka Krúpová</dc:creator>
  <cp:lastModifiedBy>host</cp:lastModifiedBy>
  <cp:revision>12</cp:revision>
  <cp:lastPrinted>2019-10-14T13:51:38Z</cp:lastPrinted>
  <dcterms:created xsi:type="dcterms:W3CDTF">2019-09-30T11:43:13Z</dcterms:created>
  <dcterms:modified xsi:type="dcterms:W3CDTF">2019-10-16T05:46:40Z</dcterms:modified>
</cp:coreProperties>
</file>