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4" r:id="rId1"/>
  </p:sldMasterIdLst>
  <p:notesMasterIdLst>
    <p:notesMasterId r:id="rId11"/>
  </p:notesMasterIdLst>
  <p:handoutMasterIdLst>
    <p:handoutMasterId r:id="rId12"/>
  </p:handoutMasterIdLst>
  <p:sldIdLst>
    <p:sldId id="345" r:id="rId2"/>
    <p:sldId id="407" r:id="rId3"/>
    <p:sldId id="409" r:id="rId4"/>
    <p:sldId id="408" r:id="rId5"/>
    <p:sldId id="410" r:id="rId6"/>
    <p:sldId id="412" r:id="rId7"/>
    <p:sldId id="411" r:id="rId8"/>
    <p:sldId id="413" r:id="rId9"/>
    <p:sldId id="401" r:id="rId10"/>
  </p:sldIdLst>
  <p:sldSz cx="9144000" cy="6858000" type="screen4x3"/>
  <p:notesSz cx="6742113" cy="987266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Výchozí oddíl" id="{21D6FC6D-E120-447F-A512-BBF24671D89B}">
          <p14:sldIdLst>
            <p14:sldId id="345"/>
          </p14:sldIdLst>
        </p14:section>
        <p14:section name="Oddíl bez názvu" id="{53E04B6C-BC49-401C-B788-96F3D2558F21}">
          <p14:sldIdLst>
            <p14:sldId id="407"/>
            <p14:sldId id="409"/>
            <p14:sldId id="408"/>
            <p14:sldId id="410"/>
            <p14:sldId id="412"/>
            <p14:sldId id="411"/>
            <p14:sldId id="413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66"/>
    <a:srgbClr val="666699"/>
    <a:srgbClr val="006666"/>
    <a:srgbClr val="6699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79272" autoAdjust="0"/>
  </p:normalViewPr>
  <p:slideViewPr>
    <p:cSldViewPr>
      <p:cViewPr varScale="1">
        <p:scale>
          <a:sx n="65" d="100"/>
          <a:sy n="65" d="100"/>
        </p:scale>
        <p:origin x="184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92" y="108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D71663C-C453-42AC-89C2-05D6FD5723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8D4ECDB-B503-4677-B816-A4CA1189AA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FDF5215A-61D6-445D-BB62-CADCE858BFD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F95439D3-B887-4BDC-9E4E-1A10A0CB665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20B8C9-0C22-4437-9BC3-41CB8761A9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450BD4F-3E77-4421-B137-58DB92F667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47F2C9-ECCA-47B0-927B-698E6C531B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97DBB1F-8F98-4710-BC28-B259B477052A}" type="datetimeFigureOut">
              <a:rPr lang="cs-CZ"/>
              <a:pPr>
                <a:defRPr/>
              </a:pPr>
              <a:t>23.02.2026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A51DC04-959B-40C8-8443-9283E984CF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000CB322-4AEE-4B7E-954C-CE9CAE320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37BB74-F57F-4B8D-9782-6EFE447DAC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EF4C05-417E-4E25-A894-B31217F8D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A54AFE-8B82-485F-8018-96185210CE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54AFE-8B82-485F-8018-96185210CE1C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5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56A037-BE21-4668-88E4-2CCA7722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47F2C5-BED4-4D67-9EC0-8862738A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458A5-7DA5-44F0-99A3-1F81B801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499E-645E-40E7-89B5-642F224C98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66197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6CCA0D-174F-49F5-94A5-5DA32EC5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1FED7-5F1C-44F1-B217-30798CD7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34567C-A0E8-4278-AE9D-272A03F7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0A0A-2EA4-425F-A7E8-0EE5B252AC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375608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2AE9B9-15F0-4538-B8B7-03925507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ABCBBF-14E4-4033-8871-4D1C9FCA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A0014B-9D40-47FF-89B6-9D1F1159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A83A-745C-4B67-B700-8A9B7CDDD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229838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418B20-2DF1-4F61-A991-0D1BBC14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10399-8ABD-4A48-BA3F-524EC35D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D78CE4-C7BE-4931-BD7F-B449EB11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CA8C-23F8-4D64-814C-866AA2AE0E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681686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FD475C-3B34-4E47-9019-A11A8E7B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BD06F6-EFC4-457F-8D7B-C36A34B6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3BB84-7591-4838-A86F-385E6E85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D21D-3E42-49DD-8D81-5AF7FEA713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392923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0698FF5-B11B-4FCC-9761-D9F7579C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FF2D2E7-479D-4B06-BDF8-C93B1898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43C501C-814D-47A3-AC51-AE006C22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F6DE-6595-420F-B9CB-60A26AF39D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9431254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BA9D6A4A-8228-4DDC-8FBE-6CE77AB0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C9A098AE-6067-4314-8341-477EFA89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ED153E0-F5A4-4B21-9B55-19979779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355F-0614-483F-A15C-85D8D0727D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753572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A5F3411C-F260-4EA7-8428-12806F2A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4B8A487-EA38-4A4B-B958-A70ED541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A2FCABC2-7D45-4FDD-8330-4B12AB38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7FA9-0C24-480C-9128-8C1B3C0913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253875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8DE225F7-B7FA-4723-940F-9B659AF4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6AD835FD-F44B-442B-AFEA-E0804BB5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00F9479C-F70E-4801-B04F-01E6BB16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DCC5-61A3-4C7D-B5B5-FA555FD8D5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242217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B64918E-22F5-439F-97AC-9A235AA3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C290C81-70BF-4FD9-968F-6FF47B75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8AD6B83-825D-49CA-A915-34349ACF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8389-8728-4FCD-9466-C5C86114A8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057030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AF5EACB-B042-43C4-A0ED-293605C8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9EB8FBD-FFB7-46F2-ADA0-D720F261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90DABAD-CCD4-40EF-82FE-FC0ADEC0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D39D-A6C0-45D7-85C4-D8CD2024CD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20846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7FECC173-FF35-452A-A362-31B8AE803D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939E9264-F4BA-478E-B679-A79997CBC5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53EB7C-0880-4628-A1CD-156D507B4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32C720-B85F-4551-84D6-B165A07E3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386EA2-0D0F-4D5E-B0E0-5BE8AAE58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4C016D-78A8-44AC-B15A-5D444F97EF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med">
    <p:fade thruBlk="1"/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yroovka.blogspot.com/2013/12/stedry-den-i-bozi-hod.html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sk/photo/1559771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F1706-7D94-5E11-B375-2AE0DF17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8551"/>
            <a:ext cx="7886700" cy="1462732"/>
          </a:xfrm>
        </p:spPr>
        <p:txBody>
          <a:bodyPr/>
          <a:lstStyle/>
          <a:p>
            <a:pPr algn="ctr"/>
            <a:r>
              <a:rPr lang="cs-CZ" sz="4000" b="1" dirty="0"/>
              <a:t>Kavárna pro výchovného poradce </a:t>
            </a:r>
            <a:br>
              <a:rPr lang="cs-CZ" sz="4000" b="1" dirty="0"/>
            </a:br>
            <a:r>
              <a:rPr lang="cs-CZ" sz="4000" b="1" dirty="0"/>
              <a:t>18.2. 2026</a:t>
            </a:r>
          </a:p>
        </p:txBody>
      </p:sp>
      <p:pic>
        <p:nvPicPr>
          <p:cNvPr id="3074" name="Grafický objekt 18">
            <a:extLst>
              <a:ext uri="{FF2B5EF4-FFF2-40B4-BE49-F238E27FC236}">
                <a16:creationId xmlns:a16="http://schemas.microsoft.com/office/drawing/2014/main" id="{958E6616-D9E4-6125-F520-570245B4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60970"/>
          <a:stretch>
            <a:fillRect/>
          </a:stretch>
        </p:blipFill>
        <p:spPr bwMode="auto">
          <a:xfrm>
            <a:off x="3910383" y="1066800"/>
            <a:ext cx="47354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ký objekt 16">
            <a:extLst>
              <a:ext uri="{FF2B5EF4-FFF2-40B4-BE49-F238E27FC236}">
                <a16:creationId xmlns:a16="http://schemas.microsoft.com/office/drawing/2014/main" id="{103D675C-817D-D32D-8955-51F18970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6100"/>
            <a:ext cx="7210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197A00-C042-40BB-83C6-E277ACCB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31F89-8C6E-2C61-A853-DC590C5D2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00C38-EB7A-2164-1706-96C16BA2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18467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 descr="HLAVA">
            <a:extLst>
              <a:ext uri="{FF2B5EF4-FFF2-40B4-BE49-F238E27FC236}">
                <a16:creationId xmlns:a16="http://schemas.microsoft.com/office/drawing/2014/main" id="{00FDDBB8-A9B6-576E-65F1-72D16393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7064301" y="274406"/>
            <a:ext cx="16121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268FD4A-7BFA-888B-B7B8-6A6AABAA1EEE}"/>
              </a:ext>
            </a:extLst>
          </p:cNvPr>
          <p:cNvSpPr txBox="1"/>
          <p:nvPr/>
        </p:nvSpPr>
        <p:spPr>
          <a:xfrm>
            <a:off x="6732241" y="1318196"/>
            <a:ext cx="186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PPP a SPC Ústí nad Orlicí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228A471-542F-332C-DF32-5564A62D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37" y="3710931"/>
            <a:ext cx="8191822" cy="18118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latin typeface="+mj-lt"/>
              </a:rPr>
              <a:t>PhDr. Petra Novotná, MBA – psycholog, ředitelka PPP a SPC ÚO</a:t>
            </a:r>
          </a:p>
        </p:txBody>
      </p:sp>
      <p:pic>
        <p:nvPicPr>
          <p:cNvPr id="12" name="Obrázek 11" descr="Obsah obrázku Servírovací nádobí, jídlo, šálek na kávu, nápoj&#10;&#10;Obsah generovaný pomocí AI může být nesprávný.">
            <a:extLst>
              <a:ext uri="{FF2B5EF4-FFF2-40B4-BE49-F238E27FC236}">
                <a16:creationId xmlns:a16="http://schemas.microsoft.com/office/drawing/2014/main" id="{2E39DA00-FDDC-6790-BCD6-8F9FA05C3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76056" y="4293096"/>
            <a:ext cx="2543944" cy="14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27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B4D6E-4BD3-9E1F-85A9-E99F30BC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188CB-84D0-CCD0-7DD0-E565FC4E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18196"/>
            <a:ext cx="8407846" cy="1174698"/>
          </a:xfrm>
        </p:spPr>
        <p:txBody>
          <a:bodyPr/>
          <a:lstStyle/>
          <a:p>
            <a:pPr algn="ctr"/>
            <a:r>
              <a:rPr lang="cs-CZ" b="1" dirty="0"/>
              <a:t>Předčasné nástupy a OŠD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691D36-D5C2-CC78-3134-3FDEBE06D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2857"/>
            <a:ext cx="7886700" cy="4044106"/>
          </a:xfrm>
        </p:spPr>
        <p:txBody>
          <a:bodyPr/>
          <a:lstStyle/>
          <a:p>
            <a:r>
              <a:rPr lang="cs-CZ" sz="2400" dirty="0">
                <a:latin typeface="+mj-lt"/>
                <a:ea typeface="+mj-ea"/>
                <a:cs typeface="+mj-cs"/>
              </a:rPr>
              <a:t>U předčasných nástupů NEDOPORUČUJI zápis do školy bez kladného Doporučujícího posouzení ŠPZ – děti jsou klamány, že nastoupí do školy a nemusí to být pravda. </a:t>
            </a:r>
          </a:p>
          <a:p>
            <a:r>
              <a:rPr lang="cs-CZ" sz="2400" dirty="0">
                <a:latin typeface="+mj-lt"/>
                <a:ea typeface="+mj-ea"/>
                <a:cs typeface="+mj-cs"/>
              </a:rPr>
              <a:t>Oproti tomu u žáků, kde se zvažuje OŠD zápis do školy nevadí. </a:t>
            </a:r>
          </a:p>
          <a:p>
            <a:r>
              <a:rPr lang="cs-CZ" sz="2400" dirty="0">
                <a:latin typeface="+mj-lt"/>
                <a:ea typeface="+mj-ea"/>
                <a:cs typeface="+mj-cs"/>
              </a:rPr>
              <a:t>Žáci, narození od 313.pokud budou mít doporučen OŠD budou muset mít vždy IVP pouze s výjimkou přípravného stupně ZŠS včetně MŠ dle §16.</a:t>
            </a:r>
          </a:p>
        </p:txBody>
      </p:sp>
      <p:pic>
        <p:nvPicPr>
          <p:cNvPr id="3074" name="Grafický objekt 18">
            <a:extLst>
              <a:ext uri="{FF2B5EF4-FFF2-40B4-BE49-F238E27FC236}">
                <a16:creationId xmlns:a16="http://schemas.microsoft.com/office/drawing/2014/main" id="{82F4638E-1811-0D09-987A-A49AE691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60970"/>
          <a:stretch>
            <a:fillRect/>
          </a:stretch>
        </p:blipFill>
        <p:spPr bwMode="auto">
          <a:xfrm>
            <a:off x="3910383" y="1066800"/>
            <a:ext cx="47354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ký objekt 16">
            <a:extLst>
              <a:ext uri="{FF2B5EF4-FFF2-40B4-BE49-F238E27FC236}">
                <a16:creationId xmlns:a16="http://schemas.microsoft.com/office/drawing/2014/main" id="{B432DBA9-E41E-3518-0BF1-DC08A8C4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6100"/>
            <a:ext cx="7210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71754-EA4A-9362-0D85-188B8305C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ABA138-E0F0-2C8E-3171-C4BBEB48D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F3472-44C2-0D06-7CAE-1E60F2BC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18467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 descr="HLAVA">
            <a:extLst>
              <a:ext uri="{FF2B5EF4-FFF2-40B4-BE49-F238E27FC236}">
                <a16:creationId xmlns:a16="http://schemas.microsoft.com/office/drawing/2014/main" id="{32162B7E-BAC5-64CD-175D-C98D4120E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7064301" y="274406"/>
            <a:ext cx="16121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1F74F11-9EEA-F86F-6299-5BB46B3676A1}"/>
              </a:ext>
            </a:extLst>
          </p:cNvPr>
          <p:cNvSpPr txBox="1"/>
          <p:nvPr/>
        </p:nvSpPr>
        <p:spPr>
          <a:xfrm>
            <a:off x="6732241" y="1318196"/>
            <a:ext cx="186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PPP a SPC Ústí nad Orlicí </a:t>
            </a:r>
          </a:p>
        </p:txBody>
      </p:sp>
    </p:spTree>
    <p:extLst>
      <p:ext uri="{BB962C8B-B14F-4D97-AF65-F5344CB8AC3E}">
        <p14:creationId xmlns:p14="http://schemas.microsoft.com/office/powerpoint/2010/main" val="21774958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C389-D6C6-84B3-61F9-5C4C0B6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0FBE8-19F7-1BB8-9A3E-72A23BA8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18196"/>
            <a:ext cx="8407846" cy="1174698"/>
          </a:xfrm>
        </p:spPr>
        <p:txBody>
          <a:bodyPr/>
          <a:lstStyle/>
          <a:p>
            <a:pPr algn="ctr"/>
            <a:r>
              <a:rPr lang="cs-CZ" b="1" dirty="0"/>
              <a:t>Asistenti pedagoga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9475F-CA18-CDFE-2EB0-2A799799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276873"/>
            <a:ext cx="7759774" cy="3900090"/>
          </a:xfrm>
        </p:spPr>
        <p:txBody>
          <a:bodyPr/>
          <a:lstStyle/>
          <a:p>
            <a:r>
              <a:rPr lang="cs-CZ" sz="2400" b="1" dirty="0"/>
              <a:t>V první třídě PARAMETRIZOVANÝ AP musí být vždy, nelze nejprve </a:t>
            </a:r>
            <a:r>
              <a:rPr lang="cs-CZ" sz="2400" b="1" dirty="0" err="1"/>
              <a:t>upltanit</a:t>
            </a:r>
            <a:r>
              <a:rPr lang="cs-CZ" sz="2400" b="1" dirty="0"/>
              <a:t> AP z podpůrných opatření</a:t>
            </a:r>
            <a:r>
              <a:rPr lang="cs-CZ" sz="2400" dirty="0"/>
              <a:t>. 15,</a:t>
            </a:r>
          </a:p>
          <a:p>
            <a:r>
              <a:rPr lang="cs-CZ" sz="2400" dirty="0"/>
              <a:t>Druhý AP by měl být škole přidělen pro žáka s SVP až optimálně v průběhu 1. pololetí </a:t>
            </a:r>
            <a:r>
              <a:rPr lang="cs-CZ" sz="2400" dirty="0" err="1"/>
              <a:t>šk</a:t>
            </a:r>
            <a:r>
              <a:rPr lang="cs-CZ" sz="2400" dirty="0"/>
              <a:t>. roku. Někdy bude dříve, </a:t>
            </a:r>
          </a:p>
          <a:p>
            <a:pPr marL="0" indent="0">
              <a:buNone/>
            </a:pPr>
            <a:r>
              <a:rPr lang="cs-CZ" sz="2400" dirty="0"/>
              <a:t>Doplňujeme pouze 10 h ŠD a max. 15,5 druhého AP – upřesní MŠMT.</a:t>
            </a:r>
          </a:p>
          <a:p>
            <a:pPr marL="0" indent="0">
              <a:buNone/>
            </a:pPr>
            <a:r>
              <a:rPr lang="cs-CZ" sz="2400" dirty="0"/>
              <a:t>Kontroly AP probíhají cca od dubna, je nutné jasně definovat v čem žák byl podpořen AP, kde je vidět přínos a proč by měl </a:t>
            </a:r>
            <a:r>
              <a:rPr lang="cs-CZ" sz="2400" dirty="0" err="1"/>
              <a:t>pokračovat.</a:t>
            </a:r>
            <a:r>
              <a:rPr lang="cs-CZ" sz="2400" b="1" dirty="0" err="1"/>
              <a:t>NEVOLEJTE</a:t>
            </a:r>
            <a:r>
              <a:rPr lang="cs-CZ" sz="2400" b="1" dirty="0"/>
              <a:t> o dřívější termín. AP budou známi do konce června.  AP v 8. a 9. třídě musí být opravdu se závažných důvodů. </a:t>
            </a:r>
          </a:p>
          <a:p>
            <a:pPr marL="0" indent="0">
              <a:buNone/>
            </a:pPr>
            <a:endParaRPr lang="cs-CZ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Grafický objekt 18">
            <a:extLst>
              <a:ext uri="{FF2B5EF4-FFF2-40B4-BE49-F238E27FC236}">
                <a16:creationId xmlns:a16="http://schemas.microsoft.com/office/drawing/2014/main" id="{8965C29D-8BF7-582D-6D47-8B58B7DC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60970"/>
          <a:stretch>
            <a:fillRect/>
          </a:stretch>
        </p:blipFill>
        <p:spPr bwMode="auto">
          <a:xfrm>
            <a:off x="3910383" y="1066800"/>
            <a:ext cx="47354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ký objekt 16">
            <a:extLst>
              <a:ext uri="{FF2B5EF4-FFF2-40B4-BE49-F238E27FC236}">
                <a16:creationId xmlns:a16="http://schemas.microsoft.com/office/drawing/2014/main" id="{5C7691BE-C6F5-F6EF-656C-0E94D9E8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6100"/>
            <a:ext cx="7210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F1F025-8DFA-FE13-AA45-76B6B93C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A07D1-AE01-2878-AC3F-DB50F497D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F2570-408B-D359-EE7B-6400A5BC5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18467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 descr="HLAVA">
            <a:extLst>
              <a:ext uri="{FF2B5EF4-FFF2-40B4-BE49-F238E27FC236}">
                <a16:creationId xmlns:a16="http://schemas.microsoft.com/office/drawing/2014/main" id="{490B48F2-2CD7-E71F-3F74-A2B8B30C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7064301" y="274406"/>
            <a:ext cx="16121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E85917C-9982-E754-B458-039979E3DDC0}"/>
              </a:ext>
            </a:extLst>
          </p:cNvPr>
          <p:cNvSpPr txBox="1"/>
          <p:nvPr/>
        </p:nvSpPr>
        <p:spPr>
          <a:xfrm>
            <a:off x="6732241" y="1318196"/>
            <a:ext cx="186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PPP a SPC Ústí nad Orlicí </a:t>
            </a:r>
          </a:p>
        </p:txBody>
      </p:sp>
    </p:spTree>
    <p:extLst>
      <p:ext uri="{BB962C8B-B14F-4D97-AF65-F5344CB8AC3E}">
        <p14:creationId xmlns:p14="http://schemas.microsoft.com/office/powerpoint/2010/main" val="3965764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24F8E-880F-F621-E7B9-512A938F4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E63C0-38DE-CDD3-7C81-229CBEB6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18196"/>
            <a:ext cx="8407846" cy="1174698"/>
          </a:xfrm>
        </p:spPr>
        <p:txBody>
          <a:bodyPr/>
          <a:lstStyle/>
          <a:p>
            <a:pPr algn="ctr"/>
            <a:r>
              <a:rPr lang="cs-CZ" b="1" dirty="0"/>
              <a:t>Pomůcky pro žáky s SVP, příloha 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2D19FC-DB18-CA80-CEA9-03CE87CF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2857"/>
            <a:ext cx="7886700" cy="4044106"/>
          </a:xfrm>
        </p:spPr>
        <p:txBody>
          <a:bodyPr/>
          <a:lstStyle/>
          <a:p>
            <a:r>
              <a:rPr lang="cs-CZ" sz="2400" dirty="0">
                <a:latin typeface="+mj-lt"/>
                <a:ea typeface="+mj-ea"/>
                <a:cs typeface="+mj-cs"/>
              </a:rPr>
              <a:t>Pomůcky ŠPZ doporučujeme průběžně, ale již bez finanční </a:t>
            </a:r>
            <a:r>
              <a:rPr lang="cs-CZ" sz="2400" dirty="0" err="1">
                <a:latin typeface="+mj-lt"/>
                <a:ea typeface="+mj-ea"/>
                <a:cs typeface="+mj-cs"/>
              </a:rPr>
              <a:t>nárokovosti</a:t>
            </a:r>
            <a:r>
              <a:rPr lang="cs-CZ" sz="2400" dirty="0">
                <a:latin typeface="+mj-lt"/>
                <a:ea typeface="+mj-ea"/>
                <a:cs typeface="+mj-cs"/>
              </a:rPr>
              <a:t>, financuje si sama škola. </a:t>
            </a:r>
          </a:p>
          <a:p>
            <a:endParaRPr lang="cs-CZ" sz="2400" dirty="0">
              <a:latin typeface="+mj-lt"/>
              <a:ea typeface="+mj-ea"/>
              <a:cs typeface="+mj-cs"/>
            </a:endParaRPr>
          </a:p>
          <a:p>
            <a:r>
              <a:rPr lang="cs-CZ" sz="2400" dirty="0">
                <a:latin typeface="+mj-lt"/>
                <a:ea typeface="+mj-ea"/>
                <a:cs typeface="+mj-cs"/>
              </a:rPr>
              <a:t>Před odesláním do ŠPZ prosím vždy využijte PO 1. </a:t>
            </a:r>
          </a:p>
          <a:p>
            <a:endParaRPr lang="cs-CZ" sz="2400" dirty="0">
              <a:latin typeface="+mj-lt"/>
              <a:ea typeface="+mj-ea"/>
              <a:cs typeface="+mj-cs"/>
            </a:endParaRPr>
          </a:p>
          <a:p>
            <a:r>
              <a:rPr lang="cs-CZ" sz="2400" dirty="0">
                <a:latin typeface="+mj-lt"/>
                <a:ea typeface="+mj-ea"/>
                <a:cs typeface="+mj-cs"/>
              </a:rPr>
              <a:t>Přílohou Doporučení je od 16.2. opět souhlas ZZ s PO, formulář je sice větší, ale je tam. </a:t>
            </a:r>
          </a:p>
        </p:txBody>
      </p:sp>
      <p:pic>
        <p:nvPicPr>
          <p:cNvPr id="3074" name="Grafický objekt 18">
            <a:extLst>
              <a:ext uri="{FF2B5EF4-FFF2-40B4-BE49-F238E27FC236}">
                <a16:creationId xmlns:a16="http://schemas.microsoft.com/office/drawing/2014/main" id="{6E8D8A5B-3BF9-4D57-C7ED-B0A80A1A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60970"/>
          <a:stretch>
            <a:fillRect/>
          </a:stretch>
        </p:blipFill>
        <p:spPr bwMode="auto">
          <a:xfrm>
            <a:off x="3910383" y="1066800"/>
            <a:ext cx="47354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ký objekt 16">
            <a:extLst>
              <a:ext uri="{FF2B5EF4-FFF2-40B4-BE49-F238E27FC236}">
                <a16:creationId xmlns:a16="http://schemas.microsoft.com/office/drawing/2014/main" id="{9459A921-BD4C-BF06-78BD-98C93EC7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6100"/>
            <a:ext cx="7210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A25D2D-A6CE-3AF9-B7D0-DC2AD5B8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BAC07-6757-3F92-0CB2-986536F49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D4603-915B-EFB9-4FAE-F879491EC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18467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 descr="HLAVA">
            <a:extLst>
              <a:ext uri="{FF2B5EF4-FFF2-40B4-BE49-F238E27FC236}">
                <a16:creationId xmlns:a16="http://schemas.microsoft.com/office/drawing/2014/main" id="{64AA6ED7-873C-A3E8-AB63-07B8981C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7064301" y="274406"/>
            <a:ext cx="16121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3823838-F48E-90ED-D4F1-D2C2841CD3E9}"/>
              </a:ext>
            </a:extLst>
          </p:cNvPr>
          <p:cNvSpPr txBox="1"/>
          <p:nvPr/>
        </p:nvSpPr>
        <p:spPr>
          <a:xfrm>
            <a:off x="6732241" y="1318196"/>
            <a:ext cx="186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PPP a SPC Ústí nad Orlicí </a:t>
            </a:r>
          </a:p>
        </p:txBody>
      </p:sp>
    </p:spTree>
    <p:extLst>
      <p:ext uri="{BB962C8B-B14F-4D97-AF65-F5344CB8AC3E}">
        <p14:creationId xmlns:p14="http://schemas.microsoft.com/office/powerpoint/2010/main" val="16718557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C8FF5-F130-4264-378C-635D2CF2D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DB6B7-4293-723A-FB5B-319B50D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18196"/>
            <a:ext cx="8407846" cy="1030681"/>
          </a:xfrm>
        </p:spPr>
        <p:txBody>
          <a:bodyPr/>
          <a:lstStyle/>
          <a:p>
            <a:pPr algn="ctr"/>
            <a:r>
              <a:rPr lang="cs-CZ" b="1" dirty="0"/>
              <a:t>Úprava přijímacích zkoušek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AFFD4-2DFC-4A68-3449-267A000E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20887"/>
            <a:ext cx="7886700" cy="3756075"/>
          </a:xfrm>
        </p:spPr>
        <p:txBody>
          <a:bodyPr/>
          <a:lstStyle/>
          <a:p>
            <a:r>
              <a:rPr lang="cs-CZ" sz="2400" dirty="0">
                <a:latin typeface="+mj-lt"/>
                <a:ea typeface="+mj-ea"/>
                <a:cs typeface="+mj-cs"/>
              </a:rPr>
              <a:t>Zlomená ruka – upravuje průběh ředitel školy na žádost ZZ a</a:t>
            </a:r>
          </a:p>
          <a:p>
            <a:pPr marL="0" indent="0">
              <a:buNone/>
            </a:pPr>
            <a:r>
              <a:rPr lang="cs-CZ" sz="2400" dirty="0">
                <a:latin typeface="+mj-lt"/>
                <a:ea typeface="+mj-ea"/>
                <a:cs typeface="+mj-cs"/>
              </a:rPr>
              <a:t>Předložení lékařské zprávy, doprovázející osobou může být učitel jeho původní základní školy, aby žák nepodával zkreslený </a:t>
            </a:r>
          </a:p>
          <a:p>
            <a:pPr marL="0" indent="0">
              <a:buNone/>
            </a:pPr>
            <a:r>
              <a:rPr lang="cs-CZ" sz="2400" dirty="0">
                <a:latin typeface="+mj-lt"/>
                <a:ea typeface="+mj-ea"/>
                <a:cs typeface="+mj-cs"/>
              </a:rPr>
              <a:t>Výsledek pokud by ho doprovázel pedagog ze školy, kam přijímačky žák dělá, mohlo by jej to stresovat a ovlivni výstup.</a:t>
            </a:r>
          </a:p>
        </p:txBody>
      </p:sp>
      <p:pic>
        <p:nvPicPr>
          <p:cNvPr id="3074" name="Grafický objekt 18">
            <a:extLst>
              <a:ext uri="{FF2B5EF4-FFF2-40B4-BE49-F238E27FC236}">
                <a16:creationId xmlns:a16="http://schemas.microsoft.com/office/drawing/2014/main" id="{F0C463E2-89DC-C7BA-8FFC-B19EC4FA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60970"/>
          <a:stretch>
            <a:fillRect/>
          </a:stretch>
        </p:blipFill>
        <p:spPr bwMode="auto">
          <a:xfrm>
            <a:off x="3910383" y="1066800"/>
            <a:ext cx="47354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ký objekt 16">
            <a:extLst>
              <a:ext uri="{FF2B5EF4-FFF2-40B4-BE49-F238E27FC236}">
                <a16:creationId xmlns:a16="http://schemas.microsoft.com/office/drawing/2014/main" id="{A4EDE469-685D-F494-8F3E-ACC47C98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6100"/>
            <a:ext cx="7210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59B5E0-D389-92D4-66EC-C700ABCA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EA4D8-8294-08C2-BB82-BE7A73E9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D2B96-3816-79A9-B7BE-21D5EBE3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18467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 descr="HLAVA">
            <a:extLst>
              <a:ext uri="{FF2B5EF4-FFF2-40B4-BE49-F238E27FC236}">
                <a16:creationId xmlns:a16="http://schemas.microsoft.com/office/drawing/2014/main" id="{9701EB1D-D3AD-D84C-1541-E1AC90A43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7064301" y="274406"/>
            <a:ext cx="16121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FE7D662-2AA0-5459-27FB-4BA5E2E2CA73}"/>
              </a:ext>
            </a:extLst>
          </p:cNvPr>
          <p:cNvSpPr txBox="1"/>
          <p:nvPr/>
        </p:nvSpPr>
        <p:spPr>
          <a:xfrm>
            <a:off x="6732241" y="1318196"/>
            <a:ext cx="186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PPP a SPC Ústí nad Orlicí </a:t>
            </a:r>
          </a:p>
        </p:txBody>
      </p:sp>
    </p:spTree>
    <p:extLst>
      <p:ext uri="{BB962C8B-B14F-4D97-AF65-F5344CB8AC3E}">
        <p14:creationId xmlns:p14="http://schemas.microsoft.com/office/powerpoint/2010/main" val="20023165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A69A-1F63-187C-ECCE-ABBD4C4ED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51784-6654-B413-5B5B-CA723505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18196"/>
            <a:ext cx="8407846" cy="1030681"/>
          </a:xfrm>
        </p:spPr>
        <p:txBody>
          <a:bodyPr/>
          <a:lstStyle/>
          <a:p>
            <a:pPr algn="ctr"/>
            <a:r>
              <a:rPr lang="cs-CZ" b="1" dirty="0"/>
              <a:t> omezení mobilů</a:t>
            </a:r>
          </a:p>
        </p:txBody>
      </p:sp>
      <p:pic>
        <p:nvPicPr>
          <p:cNvPr id="10" name="Zástupný obsah 9" descr="Obsah obrázku text, Mobilní telefon, přístroj, snímek obrazovky&#10;&#10;Obsah generovaný pomocí AI může být nesprávný.">
            <a:extLst>
              <a:ext uri="{FF2B5EF4-FFF2-40B4-BE49-F238E27FC236}">
                <a16:creationId xmlns:a16="http://schemas.microsoft.com/office/drawing/2014/main" id="{EB6B100B-E047-4DAB-7D71-78537ECB9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60165" y="2101940"/>
            <a:ext cx="6840760" cy="27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Grafický objekt 18">
            <a:extLst>
              <a:ext uri="{FF2B5EF4-FFF2-40B4-BE49-F238E27FC236}">
                <a16:creationId xmlns:a16="http://schemas.microsoft.com/office/drawing/2014/main" id="{5F6A7EEA-58F5-43AD-3146-0396BFA6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60970"/>
          <a:stretch>
            <a:fillRect/>
          </a:stretch>
        </p:blipFill>
        <p:spPr bwMode="auto">
          <a:xfrm>
            <a:off x="3910383" y="1066800"/>
            <a:ext cx="47354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ký objekt 16">
            <a:extLst>
              <a:ext uri="{FF2B5EF4-FFF2-40B4-BE49-F238E27FC236}">
                <a16:creationId xmlns:a16="http://schemas.microsoft.com/office/drawing/2014/main" id="{77C3DCE3-6533-C89B-DBDA-8BED546D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6100"/>
            <a:ext cx="7210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62EBA-CD54-0A65-7AE7-2561DC1A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43364-BFFF-983D-DFDC-8A412D3C0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15F59-4D88-8407-21F4-A1189AEC5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18467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 descr="HLAVA">
            <a:extLst>
              <a:ext uri="{FF2B5EF4-FFF2-40B4-BE49-F238E27FC236}">
                <a16:creationId xmlns:a16="http://schemas.microsoft.com/office/drawing/2014/main" id="{C4945A33-35EA-CDE3-913F-CC46860E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7064301" y="274406"/>
            <a:ext cx="16121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4FA854C-FB05-FA74-AA9E-DC116C87C38C}"/>
              </a:ext>
            </a:extLst>
          </p:cNvPr>
          <p:cNvSpPr txBox="1"/>
          <p:nvPr/>
        </p:nvSpPr>
        <p:spPr>
          <a:xfrm>
            <a:off x="6732241" y="1318196"/>
            <a:ext cx="186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PPP a SPC Ústí nad Orlicí </a:t>
            </a:r>
          </a:p>
        </p:txBody>
      </p:sp>
      <p:pic>
        <p:nvPicPr>
          <p:cNvPr id="12" name="Obrázek 11" descr="Obsah obrázku text, Písmo, snímek obrazovky&#10;&#10;Obsah generovaný pomocí AI může být nesprávný.">
            <a:extLst>
              <a:ext uri="{FF2B5EF4-FFF2-40B4-BE49-F238E27FC236}">
                <a16:creationId xmlns:a16="http://schemas.microsoft.com/office/drawing/2014/main" id="{95D5E6EE-D215-2E6A-BDB4-59562E38A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5024855"/>
            <a:ext cx="7920880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7128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7F451-ABCE-3DEA-C296-75576CB39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75402-1185-6A9E-9147-F3BEE608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18196"/>
            <a:ext cx="8407846" cy="1030681"/>
          </a:xfrm>
        </p:spPr>
        <p:txBody>
          <a:bodyPr/>
          <a:lstStyle/>
          <a:p>
            <a:pPr algn="ctr"/>
            <a:r>
              <a:rPr lang="cs-CZ" b="1" dirty="0"/>
              <a:t>Metodická podpora - šablony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395628-03BB-2F87-A988-B4E5864A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20887"/>
            <a:ext cx="7886700" cy="3756075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latin typeface="+mj-lt"/>
                <a:ea typeface="+mj-ea"/>
                <a:cs typeface="+mj-cs"/>
              </a:rPr>
              <a:t>ˇmetodická podpora byla zahájena, pokud něco škola potřebuje a hodí se to do šablon je zprostředkován kontakt s projektovým pracovníkem.</a:t>
            </a:r>
          </a:p>
          <a:p>
            <a:pPr marL="0" indent="0">
              <a:buNone/>
            </a:pPr>
            <a:r>
              <a:rPr lang="cs-CZ" sz="2400" dirty="0">
                <a:latin typeface="+mj-lt"/>
                <a:ea typeface="+mj-ea"/>
                <a:cs typeface="+mj-cs"/>
              </a:rPr>
              <a:t>Požadavky budeme průběžně vyřizovat. </a:t>
            </a:r>
          </a:p>
          <a:p>
            <a:pPr marL="0" indent="0">
              <a:buNone/>
            </a:pPr>
            <a:endParaRPr lang="cs-CZ" sz="2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  <a:ea typeface="+mj-ea"/>
                <a:cs typeface="+mj-cs"/>
              </a:rPr>
              <a:t>info@pppuo.cz/šablony</a:t>
            </a:r>
          </a:p>
        </p:txBody>
      </p:sp>
      <p:pic>
        <p:nvPicPr>
          <p:cNvPr id="3074" name="Grafický objekt 18">
            <a:extLst>
              <a:ext uri="{FF2B5EF4-FFF2-40B4-BE49-F238E27FC236}">
                <a16:creationId xmlns:a16="http://schemas.microsoft.com/office/drawing/2014/main" id="{6E1F67E1-DFAE-A4BF-6F54-8854F0FC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60970"/>
          <a:stretch>
            <a:fillRect/>
          </a:stretch>
        </p:blipFill>
        <p:spPr bwMode="auto">
          <a:xfrm>
            <a:off x="3910383" y="1066800"/>
            <a:ext cx="47354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ký objekt 16">
            <a:extLst>
              <a:ext uri="{FF2B5EF4-FFF2-40B4-BE49-F238E27FC236}">
                <a16:creationId xmlns:a16="http://schemas.microsoft.com/office/drawing/2014/main" id="{761C0942-E6BC-A782-ED11-2C7A9900B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6100"/>
            <a:ext cx="7210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754544-E581-E81F-21F1-7716CAFE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D3ED6-5684-9EBD-3C87-DA4353C18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48DA4-418B-1226-3014-A8E041527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18467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 descr="HLAVA">
            <a:extLst>
              <a:ext uri="{FF2B5EF4-FFF2-40B4-BE49-F238E27FC236}">
                <a16:creationId xmlns:a16="http://schemas.microsoft.com/office/drawing/2014/main" id="{16C3E5E6-D1F6-00E4-C627-7A180BD0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7064301" y="274406"/>
            <a:ext cx="16121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F7768A0-B6B6-FC07-EE6D-5ACD4F06C19F}"/>
              </a:ext>
            </a:extLst>
          </p:cNvPr>
          <p:cNvSpPr txBox="1"/>
          <p:nvPr/>
        </p:nvSpPr>
        <p:spPr>
          <a:xfrm>
            <a:off x="6732241" y="1318196"/>
            <a:ext cx="186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PPP a SPC Ústí nad Orlicí </a:t>
            </a:r>
          </a:p>
        </p:txBody>
      </p:sp>
    </p:spTree>
    <p:extLst>
      <p:ext uri="{BB962C8B-B14F-4D97-AF65-F5344CB8AC3E}">
        <p14:creationId xmlns:p14="http://schemas.microsoft.com/office/powerpoint/2010/main" val="41707143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CC93B-2EB9-E8C3-845B-84159731D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7148-6488-6676-4F24-082C851A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41463"/>
            <a:ext cx="8407846" cy="807414"/>
          </a:xfrm>
        </p:spPr>
        <p:txBody>
          <a:bodyPr/>
          <a:lstStyle/>
          <a:p>
            <a:pPr algn="ctr"/>
            <a:r>
              <a:rPr lang="cs-CZ" b="1" dirty="0"/>
              <a:t>Metodická podpora pro školní speciální pedagogy, </a:t>
            </a:r>
            <a:br>
              <a:rPr lang="cs-CZ" b="1" dirty="0"/>
            </a:br>
            <a:r>
              <a:rPr lang="cs-CZ" b="1" dirty="0"/>
              <a:t>psychology, sociální pedagogy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289E35-8CF6-795F-F783-BD988B6F3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20887"/>
            <a:ext cx="7886700" cy="3756075"/>
          </a:xfrm>
        </p:spPr>
        <p:txBody>
          <a:bodyPr/>
          <a:lstStyle/>
          <a:p>
            <a:pPr marL="0" indent="0">
              <a:buNone/>
            </a:pPr>
            <a:endParaRPr lang="cs-CZ" sz="2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2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  <a:ea typeface="+mj-ea"/>
                <a:cs typeface="+mj-cs"/>
              </a:rPr>
              <a:t>Setkání 1: prezenčně</a:t>
            </a:r>
          </a:p>
          <a:p>
            <a:pPr marL="0" indent="0">
              <a:buNone/>
            </a:pPr>
            <a:endParaRPr lang="cs-CZ" sz="2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  <a:ea typeface="+mj-ea"/>
                <a:cs typeface="+mj-cs"/>
              </a:rPr>
              <a:t>Ústí nad Orlicí: 8. 4. 2026 14,00</a:t>
            </a:r>
          </a:p>
          <a:p>
            <a:pPr marL="0" indent="0">
              <a:buNone/>
            </a:pPr>
            <a:r>
              <a:rPr lang="cs-CZ" sz="2400" dirty="0">
                <a:latin typeface="+mj-lt"/>
                <a:ea typeface="+mj-ea"/>
                <a:cs typeface="+mj-cs"/>
              </a:rPr>
              <a:t>Svitavy:22.4.2026 10,00</a:t>
            </a:r>
          </a:p>
          <a:p>
            <a:pPr marL="0" indent="0">
              <a:buNone/>
            </a:pPr>
            <a:endParaRPr lang="cs-CZ" sz="2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400" dirty="0">
                <a:latin typeface="+mj-lt"/>
                <a:ea typeface="+mj-ea"/>
                <a:cs typeface="+mj-cs"/>
              </a:rPr>
              <a:t>Přijde e-mail a přihlašovací formulář</a:t>
            </a:r>
          </a:p>
        </p:txBody>
      </p:sp>
      <p:pic>
        <p:nvPicPr>
          <p:cNvPr id="3074" name="Grafický objekt 18">
            <a:extLst>
              <a:ext uri="{FF2B5EF4-FFF2-40B4-BE49-F238E27FC236}">
                <a16:creationId xmlns:a16="http://schemas.microsoft.com/office/drawing/2014/main" id="{00524F24-366D-476B-5045-89A0B46C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60970"/>
          <a:stretch>
            <a:fillRect/>
          </a:stretch>
        </p:blipFill>
        <p:spPr bwMode="auto">
          <a:xfrm>
            <a:off x="3910383" y="1066800"/>
            <a:ext cx="47354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ký objekt 16">
            <a:extLst>
              <a:ext uri="{FF2B5EF4-FFF2-40B4-BE49-F238E27FC236}">
                <a16:creationId xmlns:a16="http://schemas.microsoft.com/office/drawing/2014/main" id="{2DAF7A5E-D03F-6ACA-518B-372AA073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6100"/>
            <a:ext cx="7210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AC2BFD-2AE8-A279-7BB4-1546A31C2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4A60C-5F37-2303-3F7C-34220D909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1A84C-C818-1B7B-BEFB-D99256A6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18467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 descr="HLAVA">
            <a:extLst>
              <a:ext uri="{FF2B5EF4-FFF2-40B4-BE49-F238E27FC236}">
                <a16:creationId xmlns:a16="http://schemas.microsoft.com/office/drawing/2014/main" id="{834A31DB-2679-67E7-45A0-9E7FD459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7064301" y="274406"/>
            <a:ext cx="16121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3BED864-9FCB-D4AE-AFF2-1C08443799CC}"/>
              </a:ext>
            </a:extLst>
          </p:cNvPr>
          <p:cNvSpPr txBox="1"/>
          <p:nvPr/>
        </p:nvSpPr>
        <p:spPr>
          <a:xfrm>
            <a:off x="6732241" y="1318196"/>
            <a:ext cx="186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PPP a SPC Ústí nad Orlicí </a:t>
            </a:r>
          </a:p>
        </p:txBody>
      </p:sp>
    </p:spTree>
    <p:extLst>
      <p:ext uri="{BB962C8B-B14F-4D97-AF65-F5344CB8AC3E}">
        <p14:creationId xmlns:p14="http://schemas.microsoft.com/office/powerpoint/2010/main" val="367570736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BA3F2-DE46-B3A7-55A8-5525E5273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B3AFC-5B9B-BE6B-946A-0052DA59B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572917"/>
            <a:ext cx="7759774" cy="3468043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/>
              <a:t>Děkuji za pozornost.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Online se opět uvidíme 28.4.2026</a:t>
            </a:r>
          </a:p>
          <a:p>
            <a:pPr marL="0" indent="0" algn="ctr">
              <a:buNone/>
            </a:pPr>
            <a:r>
              <a:rPr lang="cs-CZ" sz="2400" dirty="0"/>
              <a:t> a </a:t>
            </a:r>
          </a:p>
          <a:p>
            <a:pPr marL="0" indent="0" algn="ctr">
              <a:buNone/>
            </a:pPr>
            <a:r>
              <a:rPr lang="cs-CZ" sz="2400" dirty="0"/>
              <a:t> s některými v </a:t>
            </a:r>
            <a:r>
              <a:rPr lang="cs-CZ" sz="2400" dirty="0" err="1"/>
              <a:t>Bělči</a:t>
            </a:r>
            <a:r>
              <a:rPr lang="cs-CZ" sz="2400" dirty="0"/>
              <a:t> nad Orlicí 24. – 25.3.2026 </a:t>
            </a:r>
          </a:p>
        </p:txBody>
      </p:sp>
      <p:pic>
        <p:nvPicPr>
          <p:cNvPr id="3074" name="Grafický objekt 18">
            <a:extLst>
              <a:ext uri="{FF2B5EF4-FFF2-40B4-BE49-F238E27FC236}">
                <a16:creationId xmlns:a16="http://schemas.microsoft.com/office/drawing/2014/main" id="{479B28C9-489F-ABA8-9CF2-5D2E3EDD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60970"/>
          <a:stretch>
            <a:fillRect/>
          </a:stretch>
        </p:blipFill>
        <p:spPr bwMode="auto">
          <a:xfrm>
            <a:off x="3910383" y="1066800"/>
            <a:ext cx="4735438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ký objekt 16">
            <a:extLst>
              <a:ext uri="{FF2B5EF4-FFF2-40B4-BE49-F238E27FC236}">
                <a16:creationId xmlns:a16="http://schemas.microsoft.com/office/drawing/2014/main" id="{A7F08839-BB5B-FD2E-3F8B-BC2164F5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6100"/>
            <a:ext cx="7210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E9BD19-7EE1-D35A-1295-BB987E603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6891E-B526-D0D8-A5B3-D7DC0D8FB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55D0DE-1455-B32E-5F86-2B7695AC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18467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5" descr="HLAVA">
            <a:extLst>
              <a:ext uri="{FF2B5EF4-FFF2-40B4-BE49-F238E27FC236}">
                <a16:creationId xmlns:a16="http://schemas.microsoft.com/office/drawing/2014/main" id="{84557706-A4DF-A031-CB07-57ECA1DE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2359" r="63474" b="25760"/>
          <a:stretch>
            <a:fillRect/>
          </a:stretch>
        </p:blipFill>
        <p:spPr bwMode="auto">
          <a:xfrm>
            <a:off x="7064301" y="274406"/>
            <a:ext cx="16121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AF37B0B-2ECB-1958-3B5A-D79EF8DE8B96}"/>
              </a:ext>
            </a:extLst>
          </p:cNvPr>
          <p:cNvSpPr txBox="1"/>
          <p:nvPr/>
        </p:nvSpPr>
        <p:spPr>
          <a:xfrm>
            <a:off x="6732241" y="1318196"/>
            <a:ext cx="186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PPP a SPC Ústí nad Orlicí </a:t>
            </a:r>
          </a:p>
        </p:txBody>
      </p:sp>
      <p:pic>
        <p:nvPicPr>
          <p:cNvPr id="10" name="Obrázek 9" descr="Obsah obrázku úsměv, kreslené, smajlík, emotikona&#10;&#10;Obsah generovaný pomocí AI může být nesprávný.">
            <a:extLst>
              <a:ext uri="{FF2B5EF4-FFF2-40B4-BE49-F238E27FC236}">
                <a16:creationId xmlns:a16="http://schemas.microsoft.com/office/drawing/2014/main" id="{B42318BA-393D-7851-A9B5-2DC9FEF89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5372" y="1760563"/>
            <a:ext cx="1711084" cy="22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001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8508</TotalTime>
  <Words>566</Words>
  <Application>Microsoft Office PowerPoint</Application>
  <PresentationFormat>Předvádění na obrazovce (4:3)</PresentationFormat>
  <Paragraphs>69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Fira Sans</vt:lpstr>
      <vt:lpstr>Tahoma</vt:lpstr>
      <vt:lpstr>Times New Roman</vt:lpstr>
      <vt:lpstr>Motiv Office</vt:lpstr>
      <vt:lpstr>Kavárna pro výchovného poradce  18.2. 2026</vt:lpstr>
      <vt:lpstr>Předčasné nástupy a OŠD</vt:lpstr>
      <vt:lpstr>Asistenti pedagoga</vt:lpstr>
      <vt:lpstr>Pomůcky pro žáky s SVP, příloha Doporučení</vt:lpstr>
      <vt:lpstr>Úprava přijímacích zkoušek</vt:lpstr>
      <vt:lpstr> omezení mobilů</vt:lpstr>
      <vt:lpstr>Metodická podpora - šablony</vt:lpstr>
      <vt:lpstr>Metodická podpora pro školní speciální pedagogy,  psychology, sociální pedagogy</vt:lpstr>
      <vt:lpstr>Prezentace aplikace PowerPoint</vt:lpstr>
    </vt:vector>
  </TitlesOfParts>
  <Company>Poradenské centrum Služeb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Pedagogicko-psychologická poradna Ústeckého kraje a Zařízení pro další vzdělávání pedagogických pracovníků</dc:title>
  <dc:creator>Palinkasova;Stastna</dc:creator>
  <cp:lastModifiedBy>Jana Klementová</cp:lastModifiedBy>
  <cp:revision>518</cp:revision>
  <cp:lastPrinted>2018-09-07T08:22:34Z</cp:lastPrinted>
  <dcterms:created xsi:type="dcterms:W3CDTF">2009-05-18T06:35:10Z</dcterms:created>
  <dcterms:modified xsi:type="dcterms:W3CDTF">2026-02-23T22:34:33Z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TC010690541029</vt:lpwstr>
  </property>
</Properties>
</file>