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300" r:id="rId3"/>
    <p:sldId id="301" r:id="rId4"/>
    <p:sldId id="297" r:id="rId5"/>
    <p:sldId id="299" r:id="rId6"/>
    <p:sldId id="302" r:id="rId7"/>
    <p:sldId id="303" r:id="rId8"/>
    <p:sldId id="304" r:id="rId9"/>
    <p:sldId id="30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FB8F08B-8A96-486F-95C4-A9464B7DA659}">
          <p14:sldIdLst>
            <p14:sldId id="256"/>
            <p14:sldId id="300"/>
            <p14:sldId id="301"/>
            <p14:sldId id="297"/>
            <p14:sldId id="299"/>
            <p14:sldId id="302"/>
            <p14:sldId id="303"/>
            <p14:sldId id="304"/>
            <p14:sldId id="306"/>
          </p14:sldIdLst>
        </p14:section>
        <p14:section name="Oddíl bez názvu" id="{2B24315E-E106-4A2A-B8D1-88354C463B2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61" autoAdjust="0"/>
    <p:restoredTop sz="94660"/>
  </p:normalViewPr>
  <p:slideViewPr>
    <p:cSldViewPr snapToGrid="0">
      <p:cViewPr varScale="1">
        <p:scale>
          <a:sx n="78" d="100"/>
          <a:sy n="78" d="100"/>
        </p:scale>
        <p:origin x="100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DBA05-C282-4EDD-8861-78802B829D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8E58AC7-755D-4B70-ABD4-86BA5D568140}">
      <dgm:prSet custT="1"/>
      <dgm:spPr/>
      <dgm:t>
        <a:bodyPr/>
        <a:lstStyle/>
        <a:p>
          <a:r>
            <a:rPr lang="en-US" sz="2000" b="1" dirty="0"/>
            <a:t>Přílohu č. 1: Metodický průvodce pro vyučující po tragické události </a:t>
          </a:r>
          <a:endParaRPr lang="cs-CZ" sz="2000" b="1" dirty="0"/>
        </a:p>
        <a:p>
          <a:r>
            <a:rPr lang="cs-CZ" sz="2000" b="1" dirty="0"/>
            <a:t> </a:t>
          </a:r>
          <a:r>
            <a:rPr lang="en-US" sz="2000" b="1" dirty="0"/>
            <a:t>na FF UK</a:t>
          </a:r>
          <a:r>
            <a:rPr lang="en-US" sz="2000" dirty="0"/>
            <a:t> </a:t>
          </a:r>
          <a:endParaRPr lang="cs-CZ" sz="2000" dirty="0"/>
        </a:p>
      </dgm:t>
    </dgm:pt>
    <dgm:pt modelId="{C58F6169-8F26-4C35-B7EF-F66C141DF770}" type="parTrans" cxnId="{2ABEA342-58AB-477F-A4E3-626FE4597D35}">
      <dgm:prSet/>
      <dgm:spPr/>
      <dgm:t>
        <a:bodyPr/>
        <a:lstStyle/>
        <a:p>
          <a:endParaRPr lang="en-US"/>
        </a:p>
      </dgm:t>
    </dgm:pt>
    <dgm:pt modelId="{4CAEA276-924F-4F76-91C6-F8199E114592}" type="sibTrans" cxnId="{2ABEA342-58AB-477F-A4E3-626FE4597D35}">
      <dgm:prSet/>
      <dgm:spPr/>
      <dgm:t>
        <a:bodyPr/>
        <a:lstStyle/>
        <a:p>
          <a:endParaRPr lang="en-US"/>
        </a:p>
      </dgm:t>
    </dgm:pt>
    <dgm:pt modelId="{8C5019D2-1C00-4C67-B7B8-D740E38A1562}">
      <dgm:prSet/>
      <dgm:spPr/>
      <dgm:t>
        <a:bodyPr/>
        <a:lstStyle/>
        <a:p>
          <a:endParaRPr lang="en-US" dirty="0"/>
        </a:p>
      </dgm:t>
    </dgm:pt>
    <dgm:pt modelId="{AE018B7D-F2C9-4291-A398-DF4186C95E37}" type="parTrans" cxnId="{68779925-05FE-4FD0-A133-E1508778F271}">
      <dgm:prSet/>
      <dgm:spPr/>
      <dgm:t>
        <a:bodyPr/>
        <a:lstStyle/>
        <a:p>
          <a:endParaRPr lang="en-US"/>
        </a:p>
      </dgm:t>
    </dgm:pt>
    <dgm:pt modelId="{3FE1CB9A-CFE6-49AE-A850-892FAD48514B}" type="sibTrans" cxnId="{68779925-05FE-4FD0-A133-E1508778F271}">
      <dgm:prSet/>
      <dgm:spPr/>
      <dgm:t>
        <a:bodyPr/>
        <a:lstStyle/>
        <a:p>
          <a:endParaRPr lang="en-US"/>
        </a:p>
      </dgm:t>
    </dgm:pt>
    <dgm:pt modelId="{A01AF521-F864-48EC-B4AA-F0BCA28436AE}" type="pres">
      <dgm:prSet presAssocID="{0A2DBA05-C282-4EDD-8861-78802B829D0E}" presName="vert0" presStyleCnt="0">
        <dgm:presLayoutVars>
          <dgm:dir/>
          <dgm:animOne val="branch"/>
          <dgm:animLvl val="lvl"/>
        </dgm:presLayoutVars>
      </dgm:prSet>
      <dgm:spPr/>
    </dgm:pt>
    <dgm:pt modelId="{2381655E-701F-467D-95C7-B252559E4E76}" type="pres">
      <dgm:prSet presAssocID="{18E58AC7-755D-4B70-ABD4-86BA5D568140}" presName="thickLine" presStyleLbl="alignNode1" presStyleIdx="0" presStyleCnt="2"/>
      <dgm:spPr/>
    </dgm:pt>
    <dgm:pt modelId="{A4671B7A-3339-402C-B6A0-117342D5EB12}" type="pres">
      <dgm:prSet presAssocID="{18E58AC7-755D-4B70-ABD4-86BA5D568140}" presName="horz1" presStyleCnt="0"/>
      <dgm:spPr/>
    </dgm:pt>
    <dgm:pt modelId="{F6A09E6D-8E9B-4C74-BB82-95869BBA6138}" type="pres">
      <dgm:prSet presAssocID="{18E58AC7-755D-4B70-ABD4-86BA5D568140}" presName="tx1" presStyleLbl="revTx" presStyleIdx="0" presStyleCnt="2"/>
      <dgm:spPr/>
    </dgm:pt>
    <dgm:pt modelId="{F7546E2C-7D17-4799-8972-CB58261F2A58}" type="pres">
      <dgm:prSet presAssocID="{18E58AC7-755D-4B70-ABD4-86BA5D568140}" presName="vert1" presStyleCnt="0"/>
      <dgm:spPr/>
    </dgm:pt>
    <dgm:pt modelId="{2EE0BF94-9E49-46CC-8D2F-2C3098C423BF}" type="pres">
      <dgm:prSet presAssocID="{8C5019D2-1C00-4C67-B7B8-D740E38A1562}" presName="thickLine" presStyleLbl="alignNode1" presStyleIdx="1" presStyleCnt="2"/>
      <dgm:spPr/>
    </dgm:pt>
    <dgm:pt modelId="{B47D1FA0-F171-4D10-BBF0-6F3F08D199C9}" type="pres">
      <dgm:prSet presAssocID="{8C5019D2-1C00-4C67-B7B8-D740E38A1562}" presName="horz1" presStyleCnt="0"/>
      <dgm:spPr/>
    </dgm:pt>
    <dgm:pt modelId="{8287C9C1-4051-4E34-99FC-C7F4575B61DD}" type="pres">
      <dgm:prSet presAssocID="{8C5019D2-1C00-4C67-B7B8-D740E38A1562}" presName="tx1" presStyleLbl="revTx" presStyleIdx="1" presStyleCnt="2" custLinFactNeighborX="-866" custLinFactNeighborY="24202"/>
      <dgm:spPr/>
    </dgm:pt>
    <dgm:pt modelId="{AD50C27B-C088-4AE7-A9A3-6563C2883834}" type="pres">
      <dgm:prSet presAssocID="{8C5019D2-1C00-4C67-B7B8-D740E38A1562}" presName="vert1" presStyleCnt="0"/>
      <dgm:spPr/>
    </dgm:pt>
  </dgm:ptLst>
  <dgm:cxnLst>
    <dgm:cxn modelId="{68779925-05FE-4FD0-A133-E1508778F271}" srcId="{0A2DBA05-C282-4EDD-8861-78802B829D0E}" destId="{8C5019D2-1C00-4C67-B7B8-D740E38A1562}" srcOrd="1" destOrd="0" parTransId="{AE018B7D-F2C9-4291-A398-DF4186C95E37}" sibTransId="{3FE1CB9A-CFE6-49AE-A850-892FAD48514B}"/>
    <dgm:cxn modelId="{2ABEA342-58AB-477F-A4E3-626FE4597D35}" srcId="{0A2DBA05-C282-4EDD-8861-78802B829D0E}" destId="{18E58AC7-755D-4B70-ABD4-86BA5D568140}" srcOrd="0" destOrd="0" parTransId="{C58F6169-8F26-4C35-B7EF-F66C141DF770}" sibTransId="{4CAEA276-924F-4F76-91C6-F8199E114592}"/>
    <dgm:cxn modelId="{111C104C-F769-4B36-9B5E-E2E4B883AA92}" type="presOf" srcId="{8C5019D2-1C00-4C67-B7B8-D740E38A1562}" destId="{8287C9C1-4051-4E34-99FC-C7F4575B61DD}" srcOrd="0" destOrd="0" presId="urn:microsoft.com/office/officeart/2008/layout/LinedList"/>
    <dgm:cxn modelId="{47F75378-D2C8-409D-9E4E-342784198CF7}" type="presOf" srcId="{0A2DBA05-C282-4EDD-8861-78802B829D0E}" destId="{A01AF521-F864-48EC-B4AA-F0BCA28436AE}" srcOrd="0" destOrd="0" presId="urn:microsoft.com/office/officeart/2008/layout/LinedList"/>
    <dgm:cxn modelId="{2D580386-427E-494F-BD43-AD7C37C99CCB}" type="presOf" srcId="{18E58AC7-755D-4B70-ABD4-86BA5D568140}" destId="{F6A09E6D-8E9B-4C74-BB82-95869BBA6138}" srcOrd="0" destOrd="0" presId="urn:microsoft.com/office/officeart/2008/layout/LinedList"/>
    <dgm:cxn modelId="{3993A2AD-175C-4CB6-9B29-AEF811CBD5FA}" type="presParOf" srcId="{A01AF521-F864-48EC-B4AA-F0BCA28436AE}" destId="{2381655E-701F-467D-95C7-B252559E4E76}" srcOrd="0" destOrd="0" presId="urn:microsoft.com/office/officeart/2008/layout/LinedList"/>
    <dgm:cxn modelId="{B160E3D0-A9B9-4974-AE2B-AA5C225AC20D}" type="presParOf" srcId="{A01AF521-F864-48EC-B4AA-F0BCA28436AE}" destId="{A4671B7A-3339-402C-B6A0-117342D5EB12}" srcOrd="1" destOrd="0" presId="urn:microsoft.com/office/officeart/2008/layout/LinedList"/>
    <dgm:cxn modelId="{EBD7B60D-3A4F-41E1-88BD-256F70A8E511}" type="presParOf" srcId="{A4671B7A-3339-402C-B6A0-117342D5EB12}" destId="{F6A09E6D-8E9B-4C74-BB82-95869BBA6138}" srcOrd="0" destOrd="0" presId="urn:microsoft.com/office/officeart/2008/layout/LinedList"/>
    <dgm:cxn modelId="{FF011A6C-FDCC-4506-AD0A-8A21CC17EA7C}" type="presParOf" srcId="{A4671B7A-3339-402C-B6A0-117342D5EB12}" destId="{F7546E2C-7D17-4799-8972-CB58261F2A58}" srcOrd="1" destOrd="0" presId="urn:microsoft.com/office/officeart/2008/layout/LinedList"/>
    <dgm:cxn modelId="{627D54C6-E3A4-4CB9-8157-5C302646F8E2}" type="presParOf" srcId="{A01AF521-F864-48EC-B4AA-F0BCA28436AE}" destId="{2EE0BF94-9E49-46CC-8D2F-2C3098C423BF}" srcOrd="2" destOrd="0" presId="urn:microsoft.com/office/officeart/2008/layout/LinedList"/>
    <dgm:cxn modelId="{11B38D5F-CACA-4AA0-8D97-6AE0BDE9FCEF}" type="presParOf" srcId="{A01AF521-F864-48EC-B4AA-F0BCA28436AE}" destId="{B47D1FA0-F171-4D10-BBF0-6F3F08D199C9}" srcOrd="3" destOrd="0" presId="urn:microsoft.com/office/officeart/2008/layout/LinedList"/>
    <dgm:cxn modelId="{4EA33153-F7CD-43A0-9F36-EB4DC414BBD8}" type="presParOf" srcId="{B47D1FA0-F171-4D10-BBF0-6F3F08D199C9}" destId="{8287C9C1-4051-4E34-99FC-C7F4575B61DD}" srcOrd="0" destOrd="0" presId="urn:microsoft.com/office/officeart/2008/layout/LinedList"/>
    <dgm:cxn modelId="{F7F3502D-37D1-42A1-9ED0-6A54C16C6C39}" type="presParOf" srcId="{B47D1FA0-F171-4D10-BBF0-6F3F08D199C9}" destId="{AD50C27B-C088-4AE7-A9A3-6563C28838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DBA05-C282-4EDD-8861-78802B829D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8E58AC7-755D-4B70-ABD4-86BA5D568140}">
      <dgm:prSet/>
      <dgm:spPr/>
      <dgm:t>
        <a:bodyPr/>
        <a:lstStyle/>
        <a:p>
          <a:r>
            <a:rPr lang="en-US" b="1" dirty="0"/>
            <a:t>Přílohu č. 2: Kam se obrátit pro pomoc a podporu? </a:t>
          </a:r>
          <a:endParaRPr lang="cs-CZ" b="1" dirty="0"/>
        </a:p>
        <a:p>
          <a:endParaRPr lang="cs-CZ" dirty="0"/>
        </a:p>
        <a:p>
          <a:endParaRPr lang="cs-CZ" dirty="0"/>
        </a:p>
        <a:p>
          <a:endParaRPr lang="en-US" dirty="0"/>
        </a:p>
      </dgm:t>
    </dgm:pt>
    <dgm:pt modelId="{C58F6169-8F26-4C35-B7EF-F66C141DF770}" type="parTrans" cxnId="{2ABEA342-58AB-477F-A4E3-626FE4597D35}">
      <dgm:prSet/>
      <dgm:spPr/>
      <dgm:t>
        <a:bodyPr/>
        <a:lstStyle/>
        <a:p>
          <a:endParaRPr lang="en-US"/>
        </a:p>
      </dgm:t>
    </dgm:pt>
    <dgm:pt modelId="{4CAEA276-924F-4F76-91C6-F8199E114592}" type="sibTrans" cxnId="{2ABEA342-58AB-477F-A4E3-626FE4597D35}">
      <dgm:prSet/>
      <dgm:spPr/>
      <dgm:t>
        <a:bodyPr/>
        <a:lstStyle/>
        <a:p>
          <a:endParaRPr lang="en-US"/>
        </a:p>
      </dgm:t>
    </dgm:pt>
    <dgm:pt modelId="{A01AF521-F864-48EC-B4AA-F0BCA28436AE}" type="pres">
      <dgm:prSet presAssocID="{0A2DBA05-C282-4EDD-8861-78802B829D0E}" presName="vert0" presStyleCnt="0">
        <dgm:presLayoutVars>
          <dgm:dir/>
          <dgm:animOne val="branch"/>
          <dgm:animLvl val="lvl"/>
        </dgm:presLayoutVars>
      </dgm:prSet>
      <dgm:spPr/>
    </dgm:pt>
    <dgm:pt modelId="{2381655E-701F-467D-95C7-B252559E4E76}" type="pres">
      <dgm:prSet presAssocID="{18E58AC7-755D-4B70-ABD4-86BA5D568140}" presName="thickLine" presStyleLbl="alignNode1" presStyleIdx="0" presStyleCnt="1"/>
      <dgm:spPr/>
    </dgm:pt>
    <dgm:pt modelId="{A4671B7A-3339-402C-B6A0-117342D5EB12}" type="pres">
      <dgm:prSet presAssocID="{18E58AC7-755D-4B70-ABD4-86BA5D568140}" presName="horz1" presStyleCnt="0"/>
      <dgm:spPr/>
    </dgm:pt>
    <dgm:pt modelId="{F6A09E6D-8E9B-4C74-BB82-95869BBA6138}" type="pres">
      <dgm:prSet presAssocID="{18E58AC7-755D-4B70-ABD4-86BA5D568140}" presName="tx1" presStyleLbl="revTx" presStyleIdx="0" presStyleCnt="1" custLinFactNeighborX="19739" custLinFactNeighborY="-3970"/>
      <dgm:spPr/>
    </dgm:pt>
    <dgm:pt modelId="{F7546E2C-7D17-4799-8972-CB58261F2A58}" type="pres">
      <dgm:prSet presAssocID="{18E58AC7-755D-4B70-ABD4-86BA5D568140}" presName="vert1" presStyleCnt="0"/>
      <dgm:spPr/>
    </dgm:pt>
  </dgm:ptLst>
  <dgm:cxnLst>
    <dgm:cxn modelId="{01487801-06DA-4CCF-A589-F9D193DF45AA}" type="presOf" srcId="{0A2DBA05-C282-4EDD-8861-78802B829D0E}" destId="{A01AF521-F864-48EC-B4AA-F0BCA28436AE}" srcOrd="0" destOrd="0" presId="urn:microsoft.com/office/officeart/2008/layout/LinedList"/>
    <dgm:cxn modelId="{2ABEA342-58AB-477F-A4E3-626FE4597D35}" srcId="{0A2DBA05-C282-4EDD-8861-78802B829D0E}" destId="{18E58AC7-755D-4B70-ABD4-86BA5D568140}" srcOrd="0" destOrd="0" parTransId="{C58F6169-8F26-4C35-B7EF-F66C141DF770}" sibTransId="{4CAEA276-924F-4F76-91C6-F8199E114592}"/>
    <dgm:cxn modelId="{2FF0796E-77C7-4EE4-A3AC-6C39EECC0318}" type="presOf" srcId="{18E58AC7-755D-4B70-ABD4-86BA5D568140}" destId="{F6A09E6D-8E9B-4C74-BB82-95869BBA6138}" srcOrd="0" destOrd="0" presId="urn:microsoft.com/office/officeart/2008/layout/LinedList"/>
    <dgm:cxn modelId="{F9E0178B-DD6E-4E87-8D16-6C7A799DDB85}" type="presParOf" srcId="{A01AF521-F864-48EC-B4AA-F0BCA28436AE}" destId="{2381655E-701F-467D-95C7-B252559E4E76}" srcOrd="0" destOrd="0" presId="urn:microsoft.com/office/officeart/2008/layout/LinedList"/>
    <dgm:cxn modelId="{8898D961-F78E-4064-A06B-5807E0B48BE9}" type="presParOf" srcId="{A01AF521-F864-48EC-B4AA-F0BCA28436AE}" destId="{A4671B7A-3339-402C-B6A0-117342D5EB12}" srcOrd="1" destOrd="0" presId="urn:microsoft.com/office/officeart/2008/layout/LinedList"/>
    <dgm:cxn modelId="{AF77D97B-0EB2-4374-AA2B-C1F4C0AF10FB}" type="presParOf" srcId="{A4671B7A-3339-402C-B6A0-117342D5EB12}" destId="{F6A09E6D-8E9B-4C74-BB82-95869BBA6138}" srcOrd="0" destOrd="0" presId="urn:microsoft.com/office/officeart/2008/layout/LinedList"/>
    <dgm:cxn modelId="{13A6DF07-9ED4-4C7E-91E5-D1FFA39258CB}" type="presParOf" srcId="{A4671B7A-3339-402C-B6A0-117342D5EB12}" destId="{F7546E2C-7D17-4799-8972-CB58261F2A5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2DBA05-C282-4EDD-8861-78802B829D0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8E58AC7-755D-4B70-ABD4-86BA5D568140}">
      <dgm:prSet/>
      <dgm:spPr/>
      <dgm:t>
        <a:bodyPr/>
        <a:lstStyle/>
        <a:p>
          <a:endParaRPr lang="cs-CZ" dirty="0"/>
        </a:p>
        <a:p>
          <a:endParaRPr lang="cs-CZ" dirty="0"/>
        </a:p>
        <a:p>
          <a:endParaRPr lang="en-US" dirty="0"/>
        </a:p>
      </dgm:t>
    </dgm:pt>
    <dgm:pt modelId="{C58F6169-8F26-4C35-B7EF-F66C141DF770}" type="parTrans" cxnId="{2ABEA342-58AB-477F-A4E3-626FE4597D35}">
      <dgm:prSet/>
      <dgm:spPr/>
      <dgm:t>
        <a:bodyPr/>
        <a:lstStyle/>
        <a:p>
          <a:endParaRPr lang="en-US"/>
        </a:p>
      </dgm:t>
    </dgm:pt>
    <dgm:pt modelId="{4CAEA276-924F-4F76-91C6-F8199E114592}" type="sibTrans" cxnId="{2ABEA342-58AB-477F-A4E3-626FE4597D35}">
      <dgm:prSet/>
      <dgm:spPr/>
      <dgm:t>
        <a:bodyPr/>
        <a:lstStyle/>
        <a:p>
          <a:endParaRPr lang="en-US"/>
        </a:p>
      </dgm:t>
    </dgm:pt>
    <dgm:pt modelId="{A01AF521-F864-48EC-B4AA-F0BCA28436AE}" type="pres">
      <dgm:prSet presAssocID="{0A2DBA05-C282-4EDD-8861-78802B829D0E}" presName="vert0" presStyleCnt="0">
        <dgm:presLayoutVars>
          <dgm:dir/>
          <dgm:animOne val="branch"/>
          <dgm:animLvl val="lvl"/>
        </dgm:presLayoutVars>
      </dgm:prSet>
      <dgm:spPr/>
    </dgm:pt>
    <dgm:pt modelId="{2381655E-701F-467D-95C7-B252559E4E76}" type="pres">
      <dgm:prSet presAssocID="{18E58AC7-755D-4B70-ABD4-86BA5D568140}" presName="thickLine" presStyleLbl="alignNode1" presStyleIdx="0" presStyleCnt="1"/>
      <dgm:spPr/>
    </dgm:pt>
    <dgm:pt modelId="{A4671B7A-3339-402C-B6A0-117342D5EB12}" type="pres">
      <dgm:prSet presAssocID="{18E58AC7-755D-4B70-ABD4-86BA5D568140}" presName="horz1" presStyleCnt="0"/>
      <dgm:spPr/>
    </dgm:pt>
    <dgm:pt modelId="{F6A09E6D-8E9B-4C74-BB82-95869BBA6138}" type="pres">
      <dgm:prSet presAssocID="{18E58AC7-755D-4B70-ABD4-86BA5D568140}" presName="tx1" presStyleLbl="revTx" presStyleIdx="0" presStyleCnt="1" custLinFactNeighborX="19739" custLinFactNeighborY="-3970"/>
      <dgm:spPr/>
    </dgm:pt>
    <dgm:pt modelId="{F7546E2C-7D17-4799-8972-CB58261F2A58}" type="pres">
      <dgm:prSet presAssocID="{18E58AC7-755D-4B70-ABD4-86BA5D568140}" presName="vert1" presStyleCnt="0"/>
      <dgm:spPr/>
    </dgm:pt>
  </dgm:ptLst>
  <dgm:cxnLst>
    <dgm:cxn modelId="{01487801-06DA-4CCF-A589-F9D193DF45AA}" type="presOf" srcId="{0A2DBA05-C282-4EDD-8861-78802B829D0E}" destId="{A01AF521-F864-48EC-B4AA-F0BCA28436AE}" srcOrd="0" destOrd="0" presId="urn:microsoft.com/office/officeart/2008/layout/LinedList"/>
    <dgm:cxn modelId="{2ABEA342-58AB-477F-A4E3-626FE4597D35}" srcId="{0A2DBA05-C282-4EDD-8861-78802B829D0E}" destId="{18E58AC7-755D-4B70-ABD4-86BA5D568140}" srcOrd="0" destOrd="0" parTransId="{C58F6169-8F26-4C35-B7EF-F66C141DF770}" sibTransId="{4CAEA276-924F-4F76-91C6-F8199E114592}"/>
    <dgm:cxn modelId="{2FF0796E-77C7-4EE4-A3AC-6C39EECC0318}" type="presOf" srcId="{18E58AC7-755D-4B70-ABD4-86BA5D568140}" destId="{F6A09E6D-8E9B-4C74-BB82-95869BBA6138}" srcOrd="0" destOrd="0" presId="urn:microsoft.com/office/officeart/2008/layout/LinedList"/>
    <dgm:cxn modelId="{F9E0178B-DD6E-4E87-8D16-6C7A799DDB85}" type="presParOf" srcId="{A01AF521-F864-48EC-B4AA-F0BCA28436AE}" destId="{2381655E-701F-467D-95C7-B252559E4E76}" srcOrd="0" destOrd="0" presId="urn:microsoft.com/office/officeart/2008/layout/LinedList"/>
    <dgm:cxn modelId="{8898D961-F78E-4064-A06B-5807E0B48BE9}" type="presParOf" srcId="{A01AF521-F864-48EC-B4AA-F0BCA28436AE}" destId="{A4671B7A-3339-402C-B6A0-117342D5EB12}" srcOrd="1" destOrd="0" presId="urn:microsoft.com/office/officeart/2008/layout/LinedList"/>
    <dgm:cxn modelId="{AF77D97B-0EB2-4374-AA2B-C1F4C0AF10FB}" type="presParOf" srcId="{A4671B7A-3339-402C-B6A0-117342D5EB12}" destId="{F6A09E6D-8E9B-4C74-BB82-95869BBA6138}" srcOrd="0" destOrd="0" presId="urn:microsoft.com/office/officeart/2008/layout/LinedList"/>
    <dgm:cxn modelId="{13A6DF07-9ED4-4C7E-91E5-D1FFA39258CB}" type="presParOf" srcId="{A4671B7A-3339-402C-B6A0-117342D5EB12}" destId="{F7546E2C-7D17-4799-8972-CB58261F2A58}"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1655E-701F-467D-95C7-B252559E4E76}">
      <dsp:nvSpPr>
        <dsp:cNvPr id="0" name=""/>
        <dsp:cNvSpPr/>
      </dsp:nvSpPr>
      <dsp:spPr>
        <a:xfrm>
          <a:off x="0" y="0"/>
          <a:ext cx="75543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09E6D-8E9B-4C74-BB82-95869BBA6138}">
      <dsp:nvSpPr>
        <dsp:cNvPr id="0" name=""/>
        <dsp:cNvSpPr/>
      </dsp:nvSpPr>
      <dsp:spPr>
        <a:xfrm>
          <a:off x="0" y="0"/>
          <a:ext cx="7554352" cy="1075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Přílohu č. 1: Metodický průvodce pro vyučující po tragické události </a:t>
          </a:r>
          <a:endParaRPr lang="cs-CZ" sz="2000" b="1" kern="1200" dirty="0"/>
        </a:p>
        <a:p>
          <a:pPr marL="0" lvl="0" indent="0" algn="l" defTabSz="889000">
            <a:lnSpc>
              <a:spcPct val="90000"/>
            </a:lnSpc>
            <a:spcBef>
              <a:spcPct val="0"/>
            </a:spcBef>
            <a:spcAft>
              <a:spcPct val="35000"/>
            </a:spcAft>
            <a:buNone/>
          </a:pPr>
          <a:r>
            <a:rPr lang="cs-CZ" sz="2000" b="1" kern="1200" dirty="0"/>
            <a:t> </a:t>
          </a:r>
          <a:r>
            <a:rPr lang="en-US" sz="2000" b="1" kern="1200" dirty="0"/>
            <a:t>na FF UK</a:t>
          </a:r>
          <a:r>
            <a:rPr lang="en-US" sz="2000" kern="1200" dirty="0"/>
            <a:t> </a:t>
          </a:r>
          <a:endParaRPr lang="cs-CZ" sz="2000" kern="1200" dirty="0"/>
        </a:p>
      </dsp:txBody>
      <dsp:txXfrm>
        <a:off x="0" y="0"/>
        <a:ext cx="7554352" cy="1075701"/>
      </dsp:txXfrm>
    </dsp:sp>
    <dsp:sp modelId="{2EE0BF94-9E49-46CC-8D2F-2C3098C423BF}">
      <dsp:nvSpPr>
        <dsp:cNvPr id="0" name=""/>
        <dsp:cNvSpPr/>
      </dsp:nvSpPr>
      <dsp:spPr>
        <a:xfrm>
          <a:off x="0" y="1075701"/>
          <a:ext cx="755435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7C9C1-4051-4E34-99FC-C7F4575B61DD}">
      <dsp:nvSpPr>
        <dsp:cNvPr id="0" name=""/>
        <dsp:cNvSpPr/>
      </dsp:nvSpPr>
      <dsp:spPr>
        <a:xfrm>
          <a:off x="0" y="1075701"/>
          <a:ext cx="7554352" cy="1075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endParaRPr lang="en-US" sz="4900" kern="1200" dirty="0"/>
        </a:p>
      </dsp:txBody>
      <dsp:txXfrm>
        <a:off x="0" y="1075701"/>
        <a:ext cx="7554352" cy="1075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1655E-701F-467D-95C7-B252559E4E76}">
      <dsp:nvSpPr>
        <dsp:cNvPr id="0" name=""/>
        <dsp:cNvSpPr/>
      </dsp:nvSpPr>
      <dsp:spPr>
        <a:xfrm>
          <a:off x="0" y="0"/>
          <a:ext cx="675249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09E6D-8E9B-4C74-BB82-95869BBA6138}">
      <dsp:nvSpPr>
        <dsp:cNvPr id="0" name=""/>
        <dsp:cNvSpPr/>
      </dsp:nvSpPr>
      <dsp:spPr>
        <a:xfrm>
          <a:off x="0" y="0"/>
          <a:ext cx="6752492" cy="1561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t>Přílohu č. 2: Kam se obrátit pro pomoc a podporu? </a:t>
          </a:r>
          <a:endParaRPr lang="cs-CZ" sz="1900" b="1" kern="1200" dirty="0"/>
        </a:p>
        <a:p>
          <a:pPr marL="0" lvl="0" indent="0" algn="l" defTabSz="844550">
            <a:lnSpc>
              <a:spcPct val="90000"/>
            </a:lnSpc>
            <a:spcBef>
              <a:spcPct val="0"/>
            </a:spcBef>
            <a:spcAft>
              <a:spcPct val="35000"/>
            </a:spcAft>
            <a:buNone/>
          </a:pPr>
          <a:endParaRPr lang="cs-CZ" sz="1900" kern="1200" dirty="0"/>
        </a:p>
        <a:p>
          <a:pPr marL="0" lvl="0" indent="0" algn="l" defTabSz="844550">
            <a:lnSpc>
              <a:spcPct val="90000"/>
            </a:lnSpc>
            <a:spcBef>
              <a:spcPct val="0"/>
            </a:spcBef>
            <a:spcAft>
              <a:spcPct val="35000"/>
            </a:spcAft>
            <a:buNone/>
          </a:pPr>
          <a:endParaRPr lang="cs-CZ" sz="1900" kern="1200" dirty="0"/>
        </a:p>
        <a:p>
          <a:pPr marL="0" lvl="0" indent="0" algn="l" defTabSz="844550">
            <a:lnSpc>
              <a:spcPct val="90000"/>
            </a:lnSpc>
            <a:spcBef>
              <a:spcPct val="0"/>
            </a:spcBef>
            <a:spcAft>
              <a:spcPct val="35000"/>
            </a:spcAft>
            <a:buNone/>
          </a:pPr>
          <a:endParaRPr lang="en-US" sz="1900" kern="1200" dirty="0"/>
        </a:p>
      </dsp:txBody>
      <dsp:txXfrm>
        <a:off x="0" y="0"/>
        <a:ext cx="6752492" cy="1561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1655E-701F-467D-95C7-B252559E4E76}">
      <dsp:nvSpPr>
        <dsp:cNvPr id="0" name=""/>
        <dsp:cNvSpPr/>
      </dsp:nvSpPr>
      <dsp:spPr>
        <a:xfrm>
          <a:off x="0" y="0"/>
          <a:ext cx="675249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09E6D-8E9B-4C74-BB82-95869BBA6138}">
      <dsp:nvSpPr>
        <dsp:cNvPr id="0" name=""/>
        <dsp:cNvSpPr/>
      </dsp:nvSpPr>
      <dsp:spPr>
        <a:xfrm>
          <a:off x="0" y="0"/>
          <a:ext cx="6752492" cy="1561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endParaRPr lang="cs-CZ" sz="2500" kern="1200" dirty="0"/>
        </a:p>
        <a:p>
          <a:pPr marL="0" lvl="0" indent="0" algn="l" defTabSz="1111250">
            <a:lnSpc>
              <a:spcPct val="90000"/>
            </a:lnSpc>
            <a:spcBef>
              <a:spcPct val="0"/>
            </a:spcBef>
            <a:spcAft>
              <a:spcPct val="35000"/>
            </a:spcAft>
            <a:buNone/>
          </a:pPr>
          <a:endParaRPr lang="cs-CZ" sz="2500" kern="1200" dirty="0"/>
        </a:p>
        <a:p>
          <a:pPr marL="0" lvl="0" indent="0" algn="l" defTabSz="1111250">
            <a:lnSpc>
              <a:spcPct val="90000"/>
            </a:lnSpc>
            <a:spcBef>
              <a:spcPct val="0"/>
            </a:spcBef>
            <a:spcAft>
              <a:spcPct val="35000"/>
            </a:spcAft>
            <a:buNone/>
          </a:pPr>
          <a:endParaRPr lang="en-US" sz="2500" kern="1200" dirty="0"/>
        </a:p>
      </dsp:txBody>
      <dsp:txXfrm>
        <a:off x="0" y="0"/>
        <a:ext cx="6752492" cy="15615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0D426-CB6E-4D49-B4C3-CE981AB7FF4A}" type="datetimeFigureOut">
              <a:rPr lang="cs-CZ" smtClean="0"/>
              <a:pPr/>
              <a:t>26.01.2024</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69F06-A9BE-443F-9F03-3DEC06AE0995}" type="slidenum">
              <a:rPr lang="cs-CZ" smtClean="0"/>
              <a:pPr/>
              <a:t>‹#›</a:t>
            </a:fld>
            <a:endParaRPr lang="cs-CZ" dirty="0"/>
          </a:p>
        </p:txBody>
      </p:sp>
    </p:spTree>
    <p:extLst>
      <p:ext uri="{BB962C8B-B14F-4D97-AF65-F5344CB8AC3E}">
        <p14:creationId xmlns:p14="http://schemas.microsoft.com/office/powerpoint/2010/main" val="47933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F2A9F11-5D11-47F4-BC7D-DD14EAFD00A5}" type="slidenum">
              <a:rPr lang="cs-CZ" smtClean="0"/>
              <a:pPr/>
              <a:t>‹#›</a:t>
            </a:fld>
            <a:endParaRPr lang="cs-CZ"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790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3103655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85891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218160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3F2A9F11-5D11-47F4-BC7D-DD14EAFD00A5}" type="slidenum">
              <a:rPr lang="cs-CZ" smtClean="0"/>
              <a:pPr/>
              <a:t>‹#›</a:t>
            </a:fld>
            <a:endParaRPr lang="cs-CZ"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28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43255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9728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1792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81249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37472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dirty="0"/>
          </a:p>
        </p:txBody>
      </p:sp>
      <p:sp>
        <p:nvSpPr>
          <p:cNvPr id="9" name="Slide Number Placeholder 8"/>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267601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7C662E2-6608-49A0-BA7A-3202A4D80870}" type="datetimeFigureOut">
              <a:rPr lang="cs-CZ" smtClean="0"/>
              <a:pPr/>
              <a:t>26.01.2024</a:t>
            </a:fld>
            <a:endParaRPr lang="cs-CZ"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821200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7C662E2-6608-49A0-BA7A-3202A4D80870}" type="datetimeFigureOut">
              <a:rPr lang="cs-CZ" smtClean="0"/>
              <a:pPr/>
              <a:t>26.01.2024</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3F2A9F11-5D11-47F4-BC7D-DD14EAFD00A5}" type="slidenum">
              <a:rPr lang="cs-CZ" smtClean="0"/>
              <a:pPr/>
              <a:t>‹#›</a:t>
            </a:fld>
            <a:endParaRPr lang="cs-CZ" dirty="0"/>
          </a:p>
        </p:txBody>
      </p:sp>
    </p:spTree>
    <p:extLst>
      <p:ext uri="{BB962C8B-B14F-4D97-AF65-F5344CB8AC3E}">
        <p14:creationId xmlns:p14="http://schemas.microsoft.com/office/powerpoint/2010/main" val="274753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7C662E2-6608-49A0-BA7A-3202A4D80870}" type="datetimeFigureOut">
              <a:rPr lang="cs-CZ" smtClean="0"/>
              <a:pPr/>
              <a:t>26.01.2024</a:t>
            </a:fld>
            <a:endParaRPr lang="cs-CZ"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2A9F11-5D11-47F4-BC7D-DD14EAFD00A5}" type="slidenum">
              <a:rPr lang="cs-CZ" smtClean="0"/>
              <a:pPr/>
              <a:t>‹#›</a:t>
            </a:fld>
            <a:endParaRPr lang="cs-CZ"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8221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hyperlink" Target="https://www.msmt.cz/dokumenty-3/metodicky-vyklad-k-odmenovani"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www.msmt.cz/file/61840/"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960F7C-027A-61F7-F651-09F860ED1976}"/>
              </a:ext>
            </a:extLst>
          </p:cNvPr>
          <p:cNvSpPr>
            <a:spLocks noGrp="1"/>
          </p:cNvSpPr>
          <p:nvPr>
            <p:ph type="ctrTitle"/>
          </p:nvPr>
        </p:nvSpPr>
        <p:spPr>
          <a:xfrm>
            <a:off x="3836504" y="758952"/>
            <a:ext cx="7319175" cy="3566160"/>
          </a:xfrm>
        </p:spPr>
        <p:txBody>
          <a:bodyPr>
            <a:normAutofit/>
          </a:bodyPr>
          <a:lstStyle/>
          <a:p>
            <a:r>
              <a:rPr lang="cs-CZ" sz="6800" b="1" dirty="0"/>
              <a:t>Metodický kabinet pro metodiky prevence 24. 1. 2024</a:t>
            </a:r>
          </a:p>
        </p:txBody>
      </p:sp>
      <p:sp>
        <p:nvSpPr>
          <p:cNvPr id="3" name="Podnadpis 2">
            <a:extLst>
              <a:ext uri="{FF2B5EF4-FFF2-40B4-BE49-F238E27FC236}">
                <a16:creationId xmlns:a16="http://schemas.microsoft.com/office/drawing/2014/main" id="{8ABE588B-1361-C2A8-8769-D419F8F161FA}"/>
              </a:ext>
            </a:extLst>
          </p:cNvPr>
          <p:cNvSpPr>
            <a:spLocks noGrp="1"/>
          </p:cNvSpPr>
          <p:nvPr>
            <p:ph type="subTitle" idx="1"/>
          </p:nvPr>
        </p:nvSpPr>
        <p:spPr>
          <a:xfrm>
            <a:off x="3836504" y="4455620"/>
            <a:ext cx="7321946" cy="1143000"/>
          </a:xfrm>
        </p:spPr>
        <p:txBody>
          <a:bodyPr>
            <a:normAutofit/>
          </a:bodyPr>
          <a:lstStyle/>
          <a:p>
            <a:r>
              <a:rPr lang="cs-CZ" cap="none" dirty="0"/>
              <a:t>MGR. MARKÉTA SYCHROVÁ</a:t>
            </a:r>
            <a:endParaRPr lang="cs-CZ" dirty="0"/>
          </a:p>
          <a:p>
            <a:r>
              <a:rPr lang="cs-CZ" dirty="0"/>
              <a:t>Mgr. Monika Chalupníková</a:t>
            </a:r>
          </a:p>
        </p:txBody>
      </p:sp>
      <p:pic>
        <p:nvPicPr>
          <p:cNvPr id="5" name="Obrázek 4" descr="Obsah obrázku šipka&#10;&#10;Popis byl vytvořen automaticky">
            <a:extLst>
              <a:ext uri="{FF2B5EF4-FFF2-40B4-BE49-F238E27FC236}">
                <a16:creationId xmlns:a16="http://schemas.microsoft.com/office/drawing/2014/main" id="{7485B25F-B030-63F7-CF9F-4118CC6883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775" y="1591864"/>
            <a:ext cx="2802529" cy="2802529"/>
          </a:xfrm>
          <a:prstGeom prst="rect">
            <a:avLst/>
          </a:prstGeom>
        </p:spPr>
      </p:pic>
    </p:spTree>
    <p:extLst>
      <p:ext uri="{BB962C8B-B14F-4D97-AF65-F5344CB8AC3E}">
        <p14:creationId xmlns:p14="http://schemas.microsoft.com/office/powerpoint/2010/main" val="271289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FABA4-FD19-4671-754B-0E771EDF043B}"/>
              </a:ext>
            </a:extLst>
          </p:cNvPr>
          <p:cNvSpPr>
            <a:spLocks noGrp="1"/>
          </p:cNvSpPr>
          <p:nvPr>
            <p:ph type="title"/>
          </p:nvPr>
        </p:nvSpPr>
        <p:spPr>
          <a:xfrm>
            <a:off x="325208" y="3555610"/>
            <a:ext cx="8756655" cy="1450757"/>
          </a:xfrm>
        </p:spPr>
        <p:txBody>
          <a:bodyPr vert="horz" lIns="91440" tIns="45720" rIns="91440" bIns="45720" rtlCol="0" anchor="b">
            <a:noAutofit/>
          </a:bodyPr>
          <a:lstStyle/>
          <a:p>
            <a:r>
              <a:rPr lang="en-US" b="1" dirty="0">
                <a:solidFill>
                  <a:schemeClr val="bg1"/>
                </a:solidFill>
              </a:rPr>
              <a:t>P</a:t>
            </a:r>
            <a:r>
              <a:rPr lang="en-US" b="1" dirty="0">
                <a:solidFill>
                  <a:schemeClr val="bg1"/>
                </a:solidFill>
                <a:effectLst/>
              </a:rPr>
              <a:t>odpůrný </a:t>
            </a:r>
            <a:br>
              <a:rPr lang="cs-CZ" b="1" dirty="0">
                <a:solidFill>
                  <a:schemeClr val="bg1"/>
                </a:solidFill>
                <a:effectLst/>
              </a:rPr>
            </a:br>
            <a:r>
              <a:rPr lang="en-US" b="1" dirty="0">
                <a:solidFill>
                  <a:schemeClr val="bg1"/>
                </a:solidFill>
                <a:effectLst/>
              </a:rPr>
              <a:t>metodický </a:t>
            </a:r>
            <a:br>
              <a:rPr lang="cs-CZ" b="1" dirty="0">
                <a:solidFill>
                  <a:schemeClr val="bg1"/>
                </a:solidFill>
                <a:effectLst/>
              </a:rPr>
            </a:br>
            <a:r>
              <a:rPr lang="en-US" b="1" dirty="0">
                <a:solidFill>
                  <a:schemeClr val="bg1"/>
                </a:solidFill>
                <a:effectLst/>
              </a:rPr>
              <a:t>materiál</a:t>
            </a:r>
            <a:r>
              <a:rPr lang="cs-CZ" b="1" dirty="0">
                <a:solidFill>
                  <a:schemeClr val="bg1"/>
                </a:solidFill>
                <a:effectLst/>
              </a:rPr>
              <a:t> </a:t>
            </a:r>
            <a:br>
              <a:rPr lang="cs-CZ" sz="3200" b="1" dirty="0">
                <a:solidFill>
                  <a:schemeClr val="bg1"/>
                </a:solidFill>
              </a:rPr>
            </a:br>
            <a:br>
              <a:rPr lang="cs-CZ" sz="3200" b="1" dirty="0">
                <a:solidFill>
                  <a:schemeClr val="bg1"/>
                </a:solidFill>
                <a:effectLst/>
              </a:rPr>
            </a:br>
            <a:br>
              <a:rPr lang="en-US" sz="2800" b="1" dirty="0">
                <a:solidFill>
                  <a:schemeClr val="bg1"/>
                </a:solidFill>
              </a:rPr>
            </a:br>
            <a:r>
              <a:rPr lang="cs-CZ" sz="3200" b="1" dirty="0">
                <a:solidFill>
                  <a:schemeClr val="tx1">
                    <a:lumMod val="75000"/>
                    <a:lumOff val="25000"/>
                  </a:schemeClr>
                </a:solidFill>
                <a:effectLst/>
              </a:rPr>
              <a:t>			</a:t>
            </a:r>
            <a:br>
              <a:rPr lang="en-US" sz="3200" b="1" dirty="0">
                <a:solidFill>
                  <a:schemeClr val="tx1">
                    <a:lumMod val="75000"/>
                    <a:lumOff val="25000"/>
                  </a:schemeClr>
                </a:solidFill>
                <a:effectLst/>
              </a:rPr>
            </a:br>
            <a:br>
              <a:rPr lang="en-US" sz="3200" b="1" dirty="0">
                <a:solidFill>
                  <a:schemeClr val="tx1">
                    <a:lumMod val="75000"/>
                    <a:lumOff val="25000"/>
                  </a:schemeClr>
                </a:solidFill>
                <a:effectLst/>
              </a:rPr>
            </a:br>
            <a:endParaRPr lang="en-US" sz="3200" b="1" dirty="0">
              <a:solidFill>
                <a:schemeClr val="bg1"/>
              </a:solidFill>
            </a:endParaRPr>
          </a:p>
        </p:txBody>
      </p:sp>
      <p:sp>
        <p:nvSpPr>
          <p:cNvPr id="3" name="Zástupný obsah 2">
            <a:extLst>
              <a:ext uri="{FF2B5EF4-FFF2-40B4-BE49-F238E27FC236}">
                <a16:creationId xmlns:a16="http://schemas.microsoft.com/office/drawing/2014/main" id="{FB028BD0-8036-F302-0B6F-4CA109F21072}"/>
              </a:ext>
            </a:extLst>
          </p:cNvPr>
          <p:cNvSpPr>
            <a:spLocks noGrp="1"/>
          </p:cNvSpPr>
          <p:nvPr>
            <p:ph idx="1"/>
          </p:nvPr>
        </p:nvSpPr>
        <p:spPr>
          <a:xfrm>
            <a:off x="4376128" y="1649129"/>
            <a:ext cx="5734172" cy="3897705"/>
          </a:xfrm>
        </p:spPr>
        <p:txBody>
          <a:bodyPr vert="horz" lIns="0" tIns="45720" rIns="0" bIns="45720" rtlCol="0">
            <a:normAutofit/>
          </a:bodyPr>
          <a:lstStyle/>
          <a:p>
            <a:r>
              <a:rPr lang="en-US" sz="1600" dirty="0">
                <a:effectLst/>
              </a:rPr>
              <a:t> </a:t>
            </a:r>
          </a:p>
          <a:p>
            <a:endParaRPr lang="en-US" sz="1300" dirty="0"/>
          </a:p>
        </p:txBody>
      </p:sp>
      <p:pic>
        <p:nvPicPr>
          <p:cNvPr id="1026" name="Picture 2" descr="Jules a Jim, z. ú. - YouTube">
            <a:extLst>
              <a:ext uri="{FF2B5EF4-FFF2-40B4-BE49-F238E27FC236}">
                <a16:creationId xmlns:a16="http://schemas.microsoft.com/office/drawing/2014/main" id="{B0CAC743-E221-FF61-6566-A0EDCA1DC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815" t="14563" r="14369" b="9709"/>
          <a:stretch>
            <a:fillRect/>
          </a:stretch>
        </p:blipFill>
        <p:spPr bwMode="auto">
          <a:xfrm>
            <a:off x="10086534" y="-9191"/>
            <a:ext cx="2105465" cy="2189683"/>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a:extLst>
              <a:ext uri="{FF2B5EF4-FFF2-40B4-BE49-F238E27FC236}">
                <a16:creationId xmlns:a16="http://schemas.microsoft.com/office/drawing/2014/main" id="{4B9C579E-28FA-E2AE-B2FE-BC6B156AF3AB}"/>
              </a:ext>
            </a:extLst>
          </p:cNvPr>
          <p:cNvSpPr txBox="1">
            <a:spLocks/>
          </p:cNvSpPr>
          <p:nvPr/>
        </p:nvSpPr>
        <p:spPr>
          <a:xfrm>
            <a:off x="2369693" y="349499"/>
            <a:ext cx="11483373" cy="145075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algn="ctr"/>
            <a:r>
              <a:rPr lang="en-US" sz="3200" b="1" dirty="0">
                <a:solidFill>
                  <a:schemeClr val="bg1"/>
                </a:solidFill>
              </a:rPr>
              <a:t>…</a:t>
            </a:r>
          </a:p>
        </p:txBody>
      </p:sp>
      <p:sp>
        <p:nvSpPr>
          <p:cNvPr id="10" name="Zástupný obsah 2">
            <a:extLst>
              <a:ext uri="{FF2B5EF4-FFF2-40B4-BE49-F238E27FC236}">
                <a16:creationId xmlns:a16="http://schemas.microsoft.com/office/drawing/2014/main" id="{554952C3-C74B-BFE1-380F-3B52D83F853E}"/>
              </a:ext>
            </a:extLst>
          </p:cNvPr>
          <p:cNvSpPr txBox="1">
            <a:spLocks/>
          </p:cNvSpPr>
          <p:nvPr/>
        </p:nvSpPr>
        <p:spPr>
          <a:xfrm>
            <a:off x="4347992" y="518313"/>
            <a:ext cx="7617273" cy="6508500"/>
          </a:xfrm>
          <a:prstGeom prst="rect">
            <a:avLst/>
          </a:prstGeom>
        </p:spPr>
        <p:txBody>
          <a:bodyPr vert="horz" lIns="0" tIns="45720" rIns="0" bIns="45720" rtlCol="0">
            <a:normAutofit lnSpcReduction="10000"/>
          </a:bodyPr>
          <a:lstStyle/>
          <a:p>
            <a:pPr lvl="0"/>
            <a:endParaRPr lang="cs-CZ" sz="2000" b="1" dirty="0"/>
          </a:p>
          <a:p>
            <a:pPr lvl="0"/>
            <a:r>
              <a:rPr lang="en-US" sz="2400" b="1" dirty="0"/>
              <a:t>Metodick</a:t>
            </a:r>
            <a:r>
              <a:rPr lang="cs-CZ" sz="2400" b="1" dirty="0"/>
              <a:t>ý</a:t>
            </a:r>
            <a:r>
              <a:rPr lang="en-US" sz="2400" b="1" dirty="0"/>
              <a:t> průvodce pro školy </a:t>
            </a:r>
            <a:endParaRPr lang="cs-CZ" sz="2400" b="1" dirty="0"/>
          </a:p>
          <a:p>
            <a:pPr lvl="0"/>
            <a:r>
              <a:rPr lang="en-US" sz="2400" b="1" dirty="0"/>
              <a:t>po tragické události na FF UK </a:t>
            </a:r>
            <a:endParaRPr lang="cs-CZ" sz="2400" b="1" dirty="0"/>
          </a:p>
          <a:p>
            <a:pPr lvl="0"/>
            <a:endParaRPr lang="cs-CZ" sz="2000" b="1" dirty="0"/>
          </a:p>
          <a:p>
            <a:pPr lvl="0"/>
            <a:r>
              <a:rPr lang="cs-CZ" sz="2000" dirty="0"/>
              <a:t>D</a:t>
            </a:r>
            <a:r>
              <a:rPr lang="en-US" sz="2000" dirty="0"/>
              <a:t>okument je určen především vedení a členům školního poradenského pracoviště</a:t>
            </a:r>
            <a:r>
              <a:rPr lang="cs-CZ" sz="2000" dirty="0"/>
              <a:t>.</a:t>
            </a:r>
            <a:r>
              <a:rPr lang="en-US" sz="2000" dirty="0"/>
              <a:t> </a:t>
            </a:r>
            <a:endParaRPr lang="cs-CZ" sz="2000" dirty="0"/>
          </a:p>
          <a:p>
            <a:pPr lvl="0"/>
            <a:endParaRPr lang="cs-CZ" sz="2000" dirty="0"/>
          </a:p>
          <a:p>
            <a:r>
              <a:rPr lang="cs-CZ" sz="2000" dirty="0"/>
              <a:t>Má za cíl nabídnout školám </a:t>
            </a:r>
            <a:r>
              <a:rPr lang="cs-CZ" sz="2000" b="1" dirty="0"/>
              <a:t>konkrétní možné postupy efektivního řízení a podpory v krizové situaci </a:t>
            </a:r>
            <a:r>
              <a:rPr lang="cs-CZ" sz="2000" dirty="0"/>
              <a:t>a</a:t>
            </a:r>
            <a:r>
              <a:rPr lang="cs-CZ" sz="2000" b="1" dirty="0"/>
              <a:t> </a:t>
            </a:r>
            <a:r>
              <a:rPr lang="cs-CZ" sz="2000" dirty="0"/>
              <a:t>předcházet případným rizikovým jevům, které by období po tragické události mohlo přinést.</a:t>
            </a:r>
            <a:endParaRPr kumimoji="0" lang="cs-CZ"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a:p>
            <a:pPr lvl="0"/>
            <a:endParaRPr lang="cs-CZ" sz="2000" dirty="0"/>
          </a:p>
          <a:p>
            <a:pPr lvl="0"/>
            <a:r>
              <a:rPr lang="cs-CZ" sz="2000" dirty="0"/>
              <a:t>V Metodickém průvodci naleznete: </a:t>
            </a:r>
          </a:p>
          <a:p>
            <a:pPr lvl="1"/>
            <a:r>
              <a:rPr lang="cs-CZ" sz="2000" dirty="0"/>
              <a:t>● doporučení pro vedení - jak komunikovat se zapojenými aktéry -      s vyučujícími, žáky, rodiči a zákonnými zástupci </a:t>
            </a:r>
          </a:p>
          <a:p>
            <a:pPr lvl="1"/>
            <a:r>
              <a:rPr lang="cs-CZ" sz="2000" dirty="0"/>
              <a:t>● doporučení pro vyučující - jak komunikovat s jednotlivci a jak komunikovat s třídními kolektivy </a:t>
            </a:r>
          </a:p>
          <a:p>
            <a:pPr lvl="1"/>
            <a:r>
              <a:rPr lang="cs-CZ" sz="2000" dirty="0"/>
              <a:t>● doporučení pro rodiče a zákonné zástupce </a:t>
            </a:r>
          </a:p>
          <a:p>
            <a:pPr lvl="1"/>
            <a:r>
              <a:rPr lang="cs-CZ" sz="2000" dirty="0"/>
              <a:t>● mapu pomoci </a:t>
            </a:r>
          </a:p>
          <a:p>
            <a:pPr lvl="1"/>
            <a:r>
              <a:rPr lang="cs-CZ" sz="2000" dirty="0"/>
              <a:t>● odkazy na další užitečné materiály</a:t>
            </a:r>
          </a:p>
          <a:p>
            <a:pPr lvl="0"/>
            <a:endParaRPr lang="cs-CZ" sz="2000" dirty="0"/>
          </a:p>
          <a:p>
            <a:r>
              <a:rPr lang="cs-CZ" sz="2000" b="0" dirty="0"/>
              <a:t>Ke stažení na odkaze: https://julesajim.cz/category/pro-skoly</a:t>
            </a:r>
          </a:p>
          <a:p>
            <a:pPr lvl="0"/>
            <a:endParaRPr lang="en-US" sz="2000" dirty="0"/>
          </a:p>
        </p:txBody>
      </p:sp>
    </p:spTree>
    <p:extLst>
      <p:ext uri="{BB962C8B-B14F-4D97-AF65-F5344CB8AC3E}">
        <p14:creationId xmlns:p14="http://schemas.microsoft.com/office/powerpoint/2010/main" val="356572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Zástupný obsah 2">
            <a:extLst>
              <a:ext uri="{FF2B5EF4-FFF2-40B4-BE49-F238E27FC236}">
                <a16:creationId xmlns:a16="http://schemas.microsoft.com/office/drawing/2014/main" id="{A71BA4B2-66CD-C843-AB0F-C4CAF9918361}"/>
              </a:ext>
            </a:extLst>
          </p:cNvPr>
          <p:cNvGraphicFramePr>
            <a:graphicFrameLocks/>
          </p:cNvGraphicFramePr>
          <p:nvPr>
            <p:extLst>
              <p:ext uri="{D42A27DB-BD31-4B8C-83A1-F6EECF244321}">
                <p14:modId xmlns:p14="http://schemas.microsoft.com/office/powerpoint/2010/main" val="1966052427"/>
              </p:ext>
            </p:extLst>
          </p:nvPr>
        </p:nvGraphicFramePr>
        <p:xfrm>
          <a:off x="4459458" y="309490"/>
          <a:ext cx="7554352" cy="2151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ástupný obsah 2">
            <a:extLst>
              <a:ext uri="{FF2B5EF4-FFF2-40B4-BE49-F238E27FC236}">
                <a16:creationId xmlns:a16="http://schemas.microsoft.com/office/drawing/2014/main" id="{554952C3-C74B-BFE1-380F-3B52D83F853E}"/>
              </a:ext>
            </a:extLst>
          </p:cNvPr>
          <p:cNvSpPr txBox="1">
            <a:spLocks/>
          </p:cNvSpPr>
          <p:nvPr/>
        </p:nvSpPr>
        <p:spPr>
          <a:xfrm>
            <a:off x="4768948" y="2138289"/>
            <a:ext cx="7244862" cy="4220307"/>
          </a:xfrm>
          <a:prstGeom prst="rect">
            <a:avLst/>
          </a:prstGeom>
        </p:spPr>
        <p:txBody>
          <a:bodyPr vert="horz" lIns="0" tIns="45720" rIns="0" bIns="45720" rtlCol="0">
            <a:normAutofit/>
          </a:bodyPr>
          <a:lstStyle/>
          <a:p>
            <a:pPr marL="91440" lvl="0" indent="-91440" defTabSz="914400">
              <a:lnSpc>
                <a:spcPct val="90000"/>
              </a:lnSpc>
              <a:spcBef>
                <a:spcPts val="1200"/>
              </a:spcBef>
              <a:spcAft>
                <a:spcPts val="200"/>
              </a:spcAft>
              <a:buClr>
                <a:schemeClr val="accent1"/>
              </a:buClr>
              <a:buSzPct val="100000"/>
              <a:buFont typeface="Calibri" panose="020F0502020204030204" pitchFamily="34" charset="0"/>
              <a:buChar char=" "/>
            </a:pPr>
            <a:endParaRPr kumimoji="0" lang="cs-CZ"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a:p>
            <a:pPr marL="91440" lvl="0" indent="-91440" defTabSz="914400">
              <a:lnSpc>
                <a:spcPct val="90000"/>
              </a:lnSpc>
              <a:spcBef>
                <a:spcPts val="1200"/>
              </a:spcBef>
              <a:spcAft>
                <a:spcPts val="200"/>
              </a:spcAft>
              <a:buClr>
                <a:schemeClr val="accent1"/>
              </a:buClr>
              <a:buSzPct val="100000"/>
              <a:buFont typeface="Calibri" panose="020F0502020204030204" pitchFamily="34" charset="0"/>
              <a:buChar char=" "/>
            </a:pPr>
            <a:endParaRPr kumimoji="0" lang="cs-CZ"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2" name="Nadpis 1">
            <a:extLst>
              <a:ext uri="{FF2B5EF4-FFF2-40B4-BE49-F238E27FC236}">
                <a16:creationId xmlns:a16="http://schemas.microsoft.com/office/drawing/2014/main" id="{D039325D-534D-5453-1407-3546FCF305D1}"/>
              </a:ext>
            </a:extLst>
          </p:cNvPr>
          <p:cNvSpPr>
            <a:spLocks noGrp="1"/>
          </p:cNvSpPr>
          <p:nvPr>
            <p:ph type="title"/>
          </p:nvPr>
        </p:nvSpPr>
        <p:spPr>
          <a:xfrm>
            <a:off x="598466" y="1172867"/>
            <a:ext cx="9035532" cy="1450757"/>
          </a:xfrm>
        </p:spPr>
        <p:txBody>
          <a:bodyPr vert="horz" lIns="91440" tIns="45720" rIns="91440" bIns="45720" rtlCol="0" anchor="b">
            <a:noAutofit/>
          </a:bodyPr>
          <a:lstStyle/>
          <a:p>
            <a:r>
              <a:rPr lang="cs-CZ" sz="3200" b="1" dirty="0">
                <a:solidFill>
                  <a:schemeClr val="bg1"/>
                </a:solidFill>
                <a:effectLst/>
              </a:rPr>
              <a:t>Příloha</a:t>
            </a:r>
            <a:br>
              <a:rPr lang="cs-CZ" sz="3200" b="1" dirty="0">
                <a:solidFill>
                  <a:schemeClr val="bg1"/>
                </a:solidFill>
                <a:effectLst/>
              </a:rPr>
            </a:br>
            <a:r>
              <a:rPr lang="cs-CZ" sz="3200" b="1" dirty="0">
                <a:solidFill>
                  <a:schemeClr val="bg1"/>
                </a:solidFill>
                <a:effectLst/>
              </a:rPr>
              <a:t>k metodickému </a:t>
            </a:r>
            <a:br>
              <a:rPr lang="cs-CZ" sz="3200" b="1" dirty="0">
                <a:solidFill>
                  <a:schemeClr val="bg1"/>
                </a:solidFill>
                <a:effectLst/>
              </a:rPr>
            </a:br>
            <a:r>
              <a:rPr lang="cs-CZ" sz="3200" b="1" dirty="0">
                <a:solidFill>
                  <a:schemeClr val="bg1"/>
                </a:solidFill>
                <a:effectLst/>
              </a:rPr>
              <a:t>průvodci</a:t>
            </a:r>
            <a:endParaRPr lang="en-US" sz="3200" b="1" dirty="0">
              <a:solidFill>
                <a:schemeClr val="bg1"/>
              </a:solidFill>
            </a:endParaRPr>
          </a:p>
        </p:txBody>
      </p:sp>
      <p:sp>
        <p:nvSpPr>
          <p:cNvPr id="11" name="Zástupný obsah 2">
            <a:extLst>
              <a:ext uri="{FF2B5EF4-FFF2-40B4-BE49-F238E27FC236}">
                <a16:creationId xmlns:a16="http://schemas.microsoft.com/office/drawing/2014/main" id="{87CCE5C8-8C84-B46A-8972-127721B9A3EC}"/>
              </a:ext>
            </a:extLst>
          </p:cNvPr>
          <p:cNvSpPr txBox="1">
            <a:spLocks/>
          </p:cNvSpPr>
          <p:nvPr/>
        </p:nvSpPr>
        <p:spPr>
          <a:xfrm>
            <a:off x="4574727" y="1813778"/>
            <a:ext cx="7617273" cy="5029200"/>
          </a:xfrm>
          <a:prstGeom prst="rect">
            <a:avLst/>
          </a:prstGeom>
        </p:spPr>
        <p:txBody>
          <a:bodyPr vert="horz" lIns="0" tIns="45720" rIns="0" bIns="45720" rtlCol="0">
            <a:normAutofit/>
          </a:bodyPr>
          <a:lstStyle/>
          <a:p>
            <a:r>
              <a:rPr lang="en-US" sz="2000" dirty="0">
                <a:effectLst/>
              </a:rPr>
              <a:t>Dokument je určen pro vyučující, zejm. třídní. Využít ho ale mohou i vedoucí zájmových kroužků a volnočasových aktivit atp.</a:t>
            </a:r>
            <a:endParaRPr lang="cs-CZ" sz="2000" dirty="0">
              <a:effectLst/>
            </a:endParaRPr>
          </a:p>
          <a:p>
            <a:endParaRPr lang="cs-CZ" sz="2000" dirty="0"/>
          </a:p>
          <a:p>
            <a:r>
              <a:rPr lang="cs-CZ" sz="2000" dirty="0"/>
              <a:t>Obsahuje doporučení pro vyučující a třídní vyučující, </a:t>
            </a:r>
            <a:r>
              <a:rPr lang="cs-CZ" sz="2000" b="1" dirty="0"/>
              <a:t>jak podpořit děti a třídní kolektivy v tomto náročném období a přináší konkrétní návody možného postupu práce. </a:t>
            </a:r>
          </a:p>
          <a:p>
            <a:endParaRPr lang="cs-CZ" sz="2000" dirty="0"/>
          </a:p>
          <a:p>
            <a:r>
              <a:rPr lang="cs-CZ" sz="2000" dirty="0"/>
              <a:t>Najdete zde doporučení: </a:t>
            </a:r>
          </a:p>
          <a:p>
            <a:r>
              <a:rPr lang="cs-CZ" sz="2000" dirty="0"/>
              <a:t>● co nyní dělat a na co si dát pozor v období po tragické události,</a:t>
            </a:r>
          </a:p>
          <a:p>
            <a:r>
              <a:rPr lang="cs-CZ" sz="2000" dirty="0"/>
              <a:t>● jak komunikovat o tragické události s jednotlivými dětmi, </a:t>
            </a:r>
          </a:p>
          <a:p>
            <a:r>
              <a:rPr lang="cs-CZ" sz="2000" dirty="0"/>
              <a:t>● jak komunikovat o tragické události v třídním kolektivu.</a:t>
            </a:r>
          </a:p>
          <a:p>
            <a:endParaRPr lang="cs-CZ" sz="2000" dirty="0">
              <a:effectLst/>
            </a:endParaRPr>
          </a:p>
          <a:p>
            <a:r>
              <a:rPr lang="cs-CZ" dirty="0">
                <a:effectLst/>
              </a:rPr>
              <a:t>Dostupné na odkaze: </a:t>
            </a:r>
            <a:r>
              <a:rPr lang="en-US" dirty="0">
                <a:effectLst/>
              </a:rPr>
              <a:t>https://julesajim.cz/wp-content/uploads/2024/01/Priloha-c.-1_Metodicky-pruvodce-pro-vyucujici-po-tragicke-udalosti-na-FF-UK_aktual_3-1-24.pdf</a:t>
            </a:r>
          </a:p>
          <a:p>
            <a:pPr lvl="0"/>
            <a:endParaRPr lang="cs-CZ" sz="2000" dirty="0"/>
          </a:p>
          <a:p>
            <a:pPr lvl="0"/>
            <a:endParaRPr lang="cs-CZ" sz="2000" dirty="0"/>
          </a:p>
          <a:p>
            <a:pPr lvl="0"/>
            <a:endParaRPr lang="en-US" sz="2000" dirty="0"/>
          </a:p>
        </p:txBody>
      </p:sp>
    </p:spTree>
    <p:extLst>
      <p:ext uri="{BB962C8B-B14F-4D97-AF65-F5344CB8AC3E}">
        <p14:creationId xmlns:p14="http://schemas.microsoft.com/office/powerpoint/2010/main" val="356572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obsah 2">
            <a:extLst>
              <a:ext uri="{FF2B5EF4-FFF2-40B4-BE49-F238E27FC236}">
                <a16:creationId xmlns:a16="http://schemas.microsoft.com/office/drawing/2014/main" id="{A71BA4B2-66CD-C843-AB0F-C4CAF9918361}"/>
              </a:ext>
            </a:extLst>
          </p:cNvPr>
          <p:cNvGraphicFramePr>
            <a:graphicFrameLocks noGrp="1"/>
          </p:cNvGraphicFramePr>
          <p:nvPr>
            <p:ph idx="1"/>
            <p:extLst>
              <p:ext uri="{D42A27DB-BD31-4B8C-83A1-F6EECF244321}">
                <p14:modId xmlns:p14="http://schemas.microsoft.com/office/powerpoint/2010/main" val="749745257"/>
              </p:ext>
            </p:extLst>
          </p:nvPr>
        </p:nvGraphicFramePr>
        <p:xfrm>
          <a:off x="4458346" y="752741"/>
          <a:ext cx="6752492" cy="1561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1">
            <a:extLst>
              <a:ext uri="{FF2B5EF4-FFF2-40B4-BE49-F238E27FC236}">
                <a16:creationId xmlns:a16="http://schemas.microsoft.com/office/drawing/2014/main" id="{6AF27628-B213-60A9-100B-FF1249ACB290}"/>
              </a:ext>
            </a:extLst>
          </p:cNvPr>
          <p:cNvSpPr>
            <a:spLocks noGrp="1"/>
          </p:cNvSpPr>
          <p:nvPr>
            <p:ph type="title"/>
          </p:nvPr>
        </p:nvSpPr>
        <p:spPr>
          <a:xfrm>
            <a:off x="520974" y="1196114"/>
            <a:ext cx="9035532" cy="1450757"/>
          </a:xfrm>
        </p:spPr>
        <p:txBody>
          <a:bodyPr vert="horz" lIns="91440" tIns="45720" rIns="91440" bIns="45720" rtlCol="0" anchor="b">
            <a:noAutofit/>
          </a:bodyPr>
          <a:lstStyle/>
          <a:p>
            <a:r>
              <a:rPr lang="cs-CZ" sz="3200" b="1" dirty="0">
                <a:solidFill>
                  <a:schemeClr val="bg1"/>
                </a:solidFill>
                <a:effectLst/>
              </a:rPr>
              <a:t>Příloha</a:t>
            </a:r>
            <a:br>
              <a:rPr lang="cs-CZ" sz="3200" b="1" dirty="0">
                <a:solidFill>
                  <a:schemeClr val="bg1"/>
                </a:solidFill>
                <a:effectLst/>
              </a:rPr>
            </a:br>
            <a:r>
              <a:rPr lang="cs-CZ" sz="3200" b="1" dirty="0">
                <a:solidFill>
                  <a:schemeClr val="bg1"/>
                </a:solidFill>
                <a:effectLst/>
              </a:rPr>
              <a:t>k metodickému </a:t>
            </a:r>
            <a:br>
              <a:rPr lang="cs-CZ" sz="3200" b="1" dirty="0">
                <a:solidFill>
                  <a:schemeClr val="bg1"/>
                </a:solidFill>
                <a:effectLst/>
              </a:rPr>
            </a:br>
            <a:r>
              <a:rPr lang="cs-CZ" sz="3200" b="1" dirty="0">
                <a:solidFill>
                  <a:schemeClr val="bg1"/>
                </a:solidFill>
                <a:effectLst/>
              </a:rPr>
              <a:t>průvodci</a:t>
            </a:r>
            <a:endParaRPr lang="en-US" sz="3200" b="1" dirty="0">
              <a:solidFill>
                <a:schemeClr val="bg1"/>
              </a:solidFill>
            </a:endParaRPr>
          </a:p>
        </p:txBody>
      </p:sp>
      <p:sp>
        <p:nvSpPr>
          <p:cNvPr id="7" name="Zástupný obsah 2">
            <a:extLst>
              <a:ext uri="{FF2B5EF4-FFF2-40B4-BE49-F238E27FC236}">
                <a16:creationId xmlns:a16="http://schemas.microsoft.com/office/drawing/2014/main" id="{7CE6100A-23DF-E9A7-161F-6012B63BC2D4}"/>
              </a:ext>
            </a:extLst>
          </p:cNvPr>
          <p:cNvSpPr txBox="1">
            <a:spLocks/>
          </p:cNvSpPr>
          <p:nvPr/>
        </p:nvSpPr>
        <p:spPr>
          <a:xfrm>
            <a:off x="4574727" y="1616054"/>
            <a:ext cx="7617273" cy="3517639"/>
          </a:xfrm>
          <a:prstGeom prst="rect">
            <a:avLst/>
          </a:prstGeom>
        </p:spPr>
        <p:txBody>
          <a:bodyPr vert="horz" lIns="0" tIns="45720" rIns="0" bIns="45720" rtlCol="0">
            <a:normAutofit/>
          </a:bodyPr>
          <a:lstStyle/>
          <a:p>
            <a:endParaRPr lang="cs-CZ" sz="2000" dirty="0"/>
          </a:p>
          <a:p>
            <a:pPr lvl="0"/>
            <a:r>
              <a:rPr lang="cs-CZ" sz="2000" dirty="0"/>
              <a:t>M</a:t>
            </a:r>
            <a:r>
              <a:rPr lang="en-US" sz="2000" dirty="0"/>
              <a:t>ateriál je určen pro sdílení s dětmi a rodiči. </a:t>
            </a:r>
            <a:endParaRPr lang="cs-CZ" sz="2000" dirty="0"/>
          </a:p>
          <a:p>
            <a:pPr lvl="0"/>
            <a:endParaRPr lang="cs-CZ" sz="2000" dirty="0"/>
          </a:p>
          <a:p>
            <a:pPr lvl="0"/>
            <a:r>
              <a:rPr lang="cs-CZ" dirty="0"/>
              <a:t>Dostupné na odkaz: https://julesajim.cz/wp-content/uploads/2024/01/Priloha-c.-2_Kde-najdu-pomoc-a-podporu_-posl.-aktualizace-provedla-MB-3.-1.-24.pdf</a:t>
            </a:r>
          </a:p>
          <a:p>
            <a:endParaRPr lang="cs-CZ" sz="2000" dirty="0"/>
          </a:p>
          <a:p>
            <a:pPr lvl="0"/>
            <a:endParaRPr lang="cs-CZ" sz="2000" dirty="0"/>
          </a:p>
          <a:p>
            <a:pPr lvl="0"/>
            <a:endParaRPr lang="cs-CZ" sz="2000" dirty="0"/>
          </a:p>
          <a:p>
            <a:pPr lvl="0"/>
            <a:endParaRPr lang="en-US" sz="2000" dirty="0"/>
          </a:p>
        </p:txBody>
      </p:sp>
      <p:sp>
        <p:nvSpPr>
          <p:cNvPr id="10" name="Obdélník 9">
            <a:extLst>
              <a:ext uri="{FF2B5EF4-FFF2-40B4-BE49-F238E27FC236}">
                <a16:creationId xmlns:a16="http://schemas.microsoft.com/office/drawing/2014/main" id="{57AB63BF-A83A-C269-6E1B-B8A2E9B63C11}"/>
              </a:ext>
            </a:extLst>
          </p:cNvPr>
          <p:cNvSpPr/>
          <p:nvPr/>
        </p:nvSpPr>
        <p:spPr>
          <a:xfrm>
            <a:off x="4458346" y="3908672"/>
            <a:ext cx="7554352" cy="107570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cs-CZ"/>
          </a:p>
        </p:txBody>
      </p:sp>
      <p:graphicFrame>
        <p:nvGraphicFramePr>
          <p:cNvPr id="12" name="Zástupný obsah 2">
            <a:extLst>
              <a:ext uri="{FF2B5EF4-FFF2-40B4-BE49-F238E27FC236}">
                <a16:creationId xmlns:a16="http://schemas.microsoft.com/office/drawing/2014/main" id="{638BDD7D-25B7-7F19-0960-F9F890ED7835}"/>
              </a:ext>
            </a:extLst>
          </p:cNvPr>
          <p:cNvGraphicFramePr>
            <a:graphicFrameLocks/>
          </p:cNvGraphicFramePr>
          <p:nvPr>
            <p:extLst>
              <p:ext uri="{D42A27DB-BD31-4B8C-83A1-F6EECF244321}">
                <p14:modId xmlns:p14="http://schemas.microsoft.com/office/powerpoint/2010/main" val="1869651019"/>
              </p:ext>
            </p:extLst>
          </p:nvPr>
        </p:nvGraphicFramePr>
        <p:xfrm>
          <a:off x="4458346" y="1424114"/>
          <a:ext cx="6752492" cy="15615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1548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7E8E7B-BA5B-7227-0383-9F893AF1F8F3}"/>
              </a:ext>
            </a:extLst>
          </p:cNvPr>
          <p:cNvSpPr>
            <a:spLocks noGrp="1"/>
          </p:cNvSpPr>
          <p:nvPr>
            <p:ph type="title"/>
          </p:nvPr>
        </p:nvSpPr>
        <p:spPr/>
        <p:txBody>
          <a:bodyPr/>
          <a:lstStyle/>
          <a:p>
            <a:r>
              <a:rPr lang="cs-CZ" dirty="0"/>
              <a:t>Odměňování metodika prevence</a:t>
            </a:r>
          </a:p>
        </p:txBody>
      </p:sp>
      <p:sp>
        <p:nvSpPr>
          <p:cNvPr id="3" name="Zástupný obsah 2">
            <a:extLst>
              <a:ext uri="{FF2B5EF4-FFF2-40B4-BE49-F238E27FC236}">
                <a16:creationId xmlns:a16="http://schemas.microsoft.com/office/drawing/2014/main" id="{554952C3-C74B-BFE1-380F-3B52D83F853E}"/>
              </a:ext>
            </a:extLst>
          </p:cNvPr>
          <p:cNvSpPr>
            <a:spLocks noGrp="1"/>
          </p:cNvSpPr>
          <p:nvPr>
            <p:ph idx="1"/>
          </p:nvPr>
        </p:nvSpPr>
        <p:spPr>
          <a:xfrm>
            <a:off x="4508715" y="387457"/>
            <a:ext cx="7226085" cy="6199323"/>
          </a:xfrm>
        </p:spPr>
        <p:txBody>
          <a:bodyPr>
            <a:normAutofit fontScale="92500" lnSpcReduction="10000"/>
          </a:bodyPr>
          <a:lstStyle/>
          <a:p>
            <a:pPr>
              <a:lnSpc>
                <a:spcPct val="107000"/>
              </a:lnSpc>
              <a:spcAft>
                <a:spcPts val="800"/>
              </a:spcAft>
            </a:pPr>
            <a:r>
              <a:rPr lang="cs-CZ" sz="2400" b="1" u="sng"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Specializační příplatek pro metodiky prevence:</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u="sng" kern="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Metodický výklad k odměňování pedagogických pracovníků a ostatních zaměstnanců škol a školských zařízení a jejich zařazování do platových tříd podle katalogu prací Č.j.: MSMT- 29019/2023-1 je dokument, který vydalo Ministerstvo školství, mládeže a tělovýchovy České republiky (MŠMT) v srpnu 2019</a:t>
            </a:r>
            <a:r>
              <a:rPr lang="cs-CZ" sz="1800" u="sng" kern="0" baseline="3000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1</a:t>
            </a: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a:t>
            </a:r>
            <a:r>
              <a:rPr lang="cs-CZ" sz="1800" u="sng" kern="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Tento dokument má pomoci ředitelům, odpovědným zaměstnancům škol, školských zařízení a jejich zřizovatelům ke snadnější orientaci v odměňování a zařazování do platových tříd</a:t>
            </a:r>
            <a:r>
              <a:rPr lang="cs-CZ" sz="1800" u="sng" kern="0" baseline="3000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1</a:t>
            </a: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Tento metodický výklad upravuje také stanovení specializačního příplatku pro metodiky prevence, který je finanční odměnou pro pedagogické pracovníky, kteří vykonávají specializovanou činnost školního metodika prevence. </a:t>
            </a:r>
            <a:r>
              <a:rPr lang="cs-CZ" sz="1800" u="sng" kern="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Podle tohoto výkladu musí školní metodik prevence splnit následující kritéria</a:t>
            </a:r>
            <a:r>
              <a:rPr lang="cs-CZ" sz="1800" u="sng" kern="0" baseline="30000" dirty="0">
                <a:solidFill>
                  <a:srgbClr val="0000FF"/>
                </a:solidFill>
                <a:effectLst/>
                <a:latin typeface="Roboto" panose="02000000000000000000" pitchFamily="2" charset="0"/>
                <a:ea typeface="Times New Roman" panose="02020603050405020304" pitchFamily="18" charset="0"/>
                <a:cs typeface="Times New Roman" panose="02020603050405020304" pitchFamily="18" charset="0"/>
                <a:hlinkClick r:id="rId2"/>
              </a:rPr>
              <a:t>1</a:t>
            </a: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Mít vysokoškolské vzdělání učitelského nebo neučitelského zaměření</a:t>
            </a:r>
            <a:endParaRPr lang="cs-CZ" sz="1800" kern="1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Absolvovat specializační studium pro školní metodiky prevence v rozsahu 250 hodin</a:t>
            </a:r>
            <a:endParaRPr lang="cs-CZ" sz="1800" kern="1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Vykonávat specializovanou činnost školního metodika prevence v rozsahu alespoň 0,5 úvazku</a:t>
            </a:r>
            <a:endParaRPr lang="cs-CZ" sz="1800" kern="100" dirty="0">
              <a:solidFill>
                <a:srgbClr val="111111"/>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u="sng" dirty="0">
              <a:solidFill>
                <a:srgbClr val="206875"/>
              </a:solidFill>
              <a:latin typeface="Arial" panose="020B0604020202020204" pitchFamily="34" charset="0"/>
            </a:endParaRPr>
          </a:p>
          <a:p>
            <a:endParaRPr lang="cs-CZ" dirty="0"/>
          </a:p>
        </p:txBody>
      </p:sp>
    </p:spTree>
    <p:extLst>
      <p:ext uri="{BB962C8B-B14F-4D97-AF65-F5344CB8AC3E}">
        <p14:creationId xmlns:p14="http://schemas.microsoft.com/office/powerpoint/2010/main" val="3963442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5C248AF-B920-9F21-66DB-B1BAAD36E93D}"/>
              </a:ext>
            </a:extLst>
          </p:cNvPr>
          <p:cNvSpPr>
            <a:spLocks noGrp="1"/>
          </p:cNvSpPr>
          <p:nvPr>
            <p:ph idx="1"/>
          </p:nvPr>
        </p:nvSpPr>
        <p:spPr/>
        <p:txBody>
          <a:bodyPr/>
          <a:lstStyle/>
          <a:p>
            <a:endParaRPr lang="cs-CZ" b="0" i="0" u="sng" dirty="0">
              <a:solidFill>
                <a:srgbClr val="206875"/>
              </a:solidFill>
              <a:effectLst/>
              <a:latin typeface="Arial" panose="020B0604020202020204" pitchFamily="34" charset="0"/>
              <a:hlinkClick r:id="rId2"/>
            </a:endParaRPr>
          </a:p>
          <a:p>
            <a:r>
              <a:rPr lang="cs-CZ"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Pokud tyto podmínky splní, má nárok na specializační příplatek ve výši 10 % tarifního platu. Od ledna 2024 se má tento příplatek zvýšit na 15 % tarifního platu, podle novely zákona č. 563/2004 Sb., o pedagogických pracovnících, kterou schválila Poslanecká sněmovna v prosinci 2023.</a:t>
            </a:r>
            <a:endParaRPr lang="cs-CZ" b="0" i="0" u="sng" dirty="0">
              <a:solidFill>
                <a:srgbClr val="206875"/>
              </a:solidFill>
              <a:effectLst/>
              <a:latin typeface="Arial" panose="020B0604020202020204" pitchFamily="34" charset="0"/>
              <a:hlinkClick r:id="rId2"/>
            </a:endParaRPr>
          </a:p>
          <a:p>
            <a:endParaRPr lang="cs-CZ" u="sng" dirty="0">
              <a:solidFill>
                <a:srgbClr val="206875"/>
              </a:solidFill>
              <a:latin typeface="Arial" panose="020B0604020202020204" pitchFamily="34" charset="0"/>
              <a:hlinkClick r:id="rId2"/>
            </a:endParaRPr>
          </a:p>
          <a:p>
            <a:r>
              <a:rPr lang="cs-CZ" b="0" i="0" u="sng" dirty="0">
                <a:solidFill>
                  <a:srgbClr val="206875"/>
                </a:solidFill>
                <a:effectLst/>
                <a:latin typeface="Arial" panose="020B0604020202020204" pitchFamily="34" charset="0"/>
                <a:hlinkClick r:id="rId2"/>
              </a:rPr>
              <a:t>Metodický výklad k odměňování _úprava 5 12 2023.pdf</a:t>
            </a:r>
            <a:endParaRPr lang="cs-CZ" b="0" i="0" u="sng" dirty="0">
              <a:solidFill>
                <a:srgbClr val="206875"/>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2879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5C0D5B-10E1-E45A-B0C8-32BB7A1FC936}"/>
              </a:ext>
            </a:extLst>
          </p:cNvPr>
          <p:cNvSpPr>
            <a:spLocks noGrp="1"/>
          </p:cNvSpPr>
          <p:nvPr>
            <p:ph type="title"/>
          </p:nvPr>
        </p:nvSpPr>
        <p:spPr>
          <a:xfrm>
            <a:off x="457200" y="594359"/>
            <a:ext cx="3153905" cy="1451417"/>
          </a:xfrm>
        </p:spPr>
        <p:txBody>
          <a:bodyPr/>
          <a:lstStyle/>
          <a:p>
            <a:r>
              <a:rPr lang="cs-CZ" b="1" dirty="0">
                <a:solidFill>
                  <a:schemeClr val="bg1"/>
                </a:solidFill>
              </a:rPr>
              <a:t>Seriál ČT Adikts</a:t>
            </a:r>
          </a:p>
        </p:txBody>
      </p:sp>
      <p:sp>
        <p:nvSpPr>
          <p:cNvPr id="3" name="Zástupný obsah 2">
            <a:extLst>
              <a:ext uri="{FF2B5EF4-FFF2-40B4-BE49-F238E27FC236}">
                <a16:creationId xmlns:a16="http://schemas.microsoft.com/office/drawing/2014/main" id="{1D80F53D-EB7E-A0E6-D9B7-ECF55998814B}"/>
              </a:ext>
            </a:extLst>
          </p:cNvPr>
          <p:cNvSpPr>
            <a:spLocks noGrp="1"/>
          </p:cNvSpPr>
          <p:nvPr>
            <p:ph idx="1"/>
          </p:nvPr>
        </p:nvSpPr>
        <p:spPr>
          <a:xfrm>
            <a:off x="4417017" y="309967"/>
            <a:ext cx="7317783" cy="6261314"/>
          </a:xfrm>
        </p:spPr>
        <p:txBody>
          <a:bodyPr>
            <a:normAutofit lnSpcReduction="10000"/>
          </a:bodyPr>
          <a:lstStyle/>
          <a:p>
            <a:pPr algn="ctr"/>
            <a:r>
              <a:rPr lang="cs-CZ" sz="2800" b="1" i="0" cap="all" dirty="0">
                <a:solidFill>
                  <a:srgbClr val="002449"/>
                </a:solidFill>
                <a:effectLst/>
                <a:latin typeface="Barlow Condensed" panose="020F0502020204030204" pitchFamily="2" charset="-18"/>
              </a:rPr>
              <a:t>STANOVISKO SANANIMU K SERIÁLU ADIKTS</a:t>
            </a:r>
          </a:p>
          <a:p>
            <a:pPr algn="ctr"/>
            <a:r>
              <a:rPr lang="cs-CZ" sz="1800" b="0" i="0" dirty="0">
                <a:solidFill>
                  <a:srgbClr val="002449"/>
                </a:solidFill>
                <a:effectLst/>
                <a:latin typeface="Merriweather" panose="020F0502020204030204" pitchFamily="2" charset="-18"/>
              </a:rPr>
              <a:t>15. ledna 2024</a:t>
            </a:r>
          </a:p>
          <a:p>
            <a:r>
              <a:rPr lang="cs-CZ" dirty="0">
                <a:effectLst/>
              </a:rPr>
              <a:t>„Náš ústav s potěšením zaznamenal seriál režiséra Adama Sedláka Adikts. Jedná se o součást nové osvětové kampaně z dílny Policie ČR, České asociace pojišťoven a České televize. Chvályhodná snaha přiblížit (nejen) divákům ČT problematiku oboru Adiktologie a užívání drog obecně přinesla opravdu hodnotné ovoce. Je to ovoce, které asi nechutná každému, ale je to ovoce nesmírně cenné. Obdivujeme způsob, jakým autor seriálu doslova vytrolil instituce, které celou kampaň zaštiťují. A poukázal tím na jeden z nejpalčivějších problémů realizace současné protidrogové politiky. Doslova vmetl do tváře institucí všechny ty bezzubé projekty, drogové vlaky, scientologickou prevenci a další nefunkční a často předražené pseudoefektivní prevence. Nebál se vzít na svá bedra přetěžkou roli toho, kdo ukáže nesmyslnost takových projektů a stvořil jejich apoteózu! Za tuto odvahu mu tleskáme a na rovinu říkáme: Bravo! A rovnou se ptáme: Bude to k něčemu dobré? Začneme s penězi na prevenci a léčbu drogových závislostí zacházet uvážlivě a pečlivě? Pokud ano, zaslouží si Adam Sedlák sochu na nádvoří naší terapeutické komunity Němčice! A my mu ji tam postavíme! A navíc ho nominujeme na Cenu Adiktologie, kterou udělují společně Klinika adiktologie 1. LF UK a VFN v Praze, spolu se Společností pro návykové nemoci České lékařské společnosti Jana Evangelisty Purkyně. Držíme palce!“ </a:t>
            </a:r>
          </a:p>
          <a:p>
            <a:endParaRPr lang="cs-CZ" dirty="0"/>
          </a:p>
        </p:txBody>
      </p:sp>
      <p:pic>
        <p:nvPicPr>
          <p:cNvPr id="1026" name="Picture 2">
            <a:extLst>
              <a:ext uri="{FF2B5EF4-FFF2-40B4-BE49-F238E27FC236}">
                <a16:creationId xmlns:a16="http://schemas.microsoft.com/office/drawing/2014/main" id="{D68E619B-05CF-B46E-34B2-B99290F0DD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769" y="2967162"/>
            <a:ext cx="2937336" cy="2937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39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E70D7B8-BD0D-8973-562F-9111CE244B5A}"/>
              </a:ext>
            </a:extLst>
          </p:cNvPr>
          <p:cNvSpPr>
            <a:spLocks noGrp="1"/>
          </p:cNvSpPr>
          <p:nvPr>
            <p:ph idx="1"/>
          </p:nvPr>
        </p:nvSpPr>
        <p:spPr/>
        <p:txBody>
          <a:bodyPr/>
          <a:lstStyle/>
          <a:p>
            <a:r>
              <a:rPr lang="cs-CZ" u="sng" dirty="0">
                <a:effectLst/>
              </a:rPr>
              <a:t>„Ale vážně. Na seriál se nedá odborně reagovat, protože nemá s adiktologií nic společného. Prezentovat ho jako součást preventivní kampaně je úplně mimo. A destigmatizaci našich klientů bychom uvítali, ale tu seriál podle nás nepřináší, spíše naopak.“</a:t>
            </a:r>
          </a:p>
          <a:p>
            <a:endParaRPr lang="cs-CZ" u="sng" dirty="0"/>
          </a:p>
          <a:p>
            <a:r>
              <a:rPr lang="cs-CZ" sz="1200" u="sng" dirty="0">
                <a:effectLst/>
              </a:rPr>
              <a:t>STANOVISKO SANANIMU K SERIÁLU ADIKTS. Online. Dostupné z: www.sananim.cz/aktuality/stanovisko-</a:t>
            </a:r>
            <a:r>
              <a:rPr lang="cs-CZ" sz="1200" u="sng" dirty="0" err="1">
                <a:effectLst/>
              </a:rPr>
              <a:t>sananimu</a:t>
            </a:r>
            <a:r>
              <a:rPr lang="cs-CZ" sz="1200" u="sng" dirty="0">
                <a:effectLst/>
              </a:rPr>
              <a:t>-k-</a:t>
            </a:r>
            <a:r>
              <a:rPr lang="cs-CZ" sz="1200" u="sng" dirty="0" err="1">
                <a:effectLst/>
              </a:rPr>
              <a:t>serialu</a:t>
            </a:r>
            <a:r>
              <a:rPr lang="cs-CZ" sz="1200" u="sng" dirty="0">
                <a:effectLst/>
              </a:rPr>
              <a:t>-</a:t>
            </a:r>
            <a:r>
              <a:rPr lang="cs-CZ" sz="1200" u="sng" dirty="0" err="1">
                <a:effectLst/>
              </a:rPr>
              <a:t>adikts</a:t>
            </a:r>
            <a:r>
              <a:rPr lang="cs-CZ" sz="1200" u="sng" dirty="0">
                <a:effectLst/>
              </a:rPr>
              <a:t>/. [cit. 2024-01-23]</a:t>
            </a:r>
          </a:p>
          <a:p>
            <a:endParaRPr lang="cs-CZ" dirty="0"/>
          </a:p>
        </p:txBody>
      </p:sp>
    </p:spTree>
    <p:extLst>
      <p:ext uri="{BB962C8B-B14F-4D97-AF65-F5344CB8AC3E}">
        <p14:creationId xmlns:p14="http://schemas.microsoft.com/office/powerpoint/2010/main" val="286151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E61C19-619D-B454-07C8-B74AF91BAF49}"/>
              </a:ext>
            </a:extLst>
          </p:cNvPr>
          <p:cNvSpPr>
            <a:spLocks noGrp="1"/>
          </p:cNvSpPr>
          <p:nvPr>
            <p:ph type="title"/>
          </p:nvPr>
        </p:nvSpPr>
        <p:spPr/>
        <p:txBody>
          <a:bodyPr/>
          <a:lstStyle/>
          <a:p>
            <a:r>
              <a:rPr lang="cs-CZ" dirty="0"/>
              <a:t>Příště se uvidíme…</a:t>
            </a:r>
          </a:p>
        </p:txBody>
      </p:sp>
      <p:sp>
        <p:nvSpPr>
          <p:cNvPr id="3" name="Zástupný obsah 2">
            <a:extLst>
              <a:ext uri="{FF2B5EF4-FFF2-40B4-BE49-F238E27FC236}">
                <a16:creationId xmlns:a16="http://schemas.microsoft.com/office/drawing/2014/main" id="{28A940A1-A231-F704-6954-2EDEA024F5C2}"/>
              </a:ext>
            </a:extLst>
          </p:cNvPr>
          <p:cNvSpPr>
            <a:spLocks noGrp="1"/>
          </p:cNvSpPr>
          <p:nvPr>
            <p:ph idx="1"/>
          </p:nvPr>
        </p:nvSpPr>
        <p:spPr>
          <a:xfrm>
            <a:off x="1097280" y="2138766"/>
            <a:ext cx="10058400" cy="3730328"/>
          </a:xfrm>
        </p:spPr>
        <p:txBody>
          <a:bodyPr/>
          <a:lstStyle/>
          <a:p>
            <a:r>
              <a:rPr lang="cs-CZ" dirty="0"/>
              <a:t>Online - </a:t>
            </a:r>
            <a:r>
              <a:rPr lang="cs-CZ" b="1" dirty="0"/>
              <a:t>23. 4. 2024 </a:t>
            </a:r>
            <a:r>
              <a:rPr lang="cs-CZ" dirty="0"/>
              <a:t>a </a:t>
            </a:r>
            <a:r>
              <a:rPr lang="cs-CZ" b="1" dirty="0"/>
              <a:t>22. 5. 2024</a:t>
            </a:r>
          </a:p>
          <a:p>
            <a:r>
              <a:rPr lang="cs-CZ" dirty="0"/>
              <a:t>Setkání v </a:t>
            </a:r>
            <a:r>
              <a:rPr lang="cs-CZ" dirty="0" err="1"/>
              <a:t>Bělči</a:t>
            </a:r>
            <a:r>
              <a:rPr lang="cs-CZ" dirty="0"/>
              <a:t> nad Orlicí - </a:t>
            </a:r>
            <a:r>
              <a:rPr lang="cs-CZ" b="1" i="0" dirty="0">
                <a:solidFill>
                  <a:srgbClr val="000000"/>
                </a:solidFill>
                <a:effectLst/>
                <a:latin typeface="Exo 2"/>
              </a:rPr>
              <a:t>26. - 27. 3. 2024</a:t>
            </a:r>
            <a:r>
              <a:rPr lang="cs-CZ" b="0" i="0" dirty="0">
                <a:solidFill>
                  <a:srgbClr val="000000"/>
                </a:solidFill>
                <a:effectLst/>
                <a:latin typeface="Exo 2"/>
              </a:rPr>
              <a:t>.</a:t>
            </a:r>
            <a:endParaRPr lang="cs-CZ" dirty="0"/>
          </a:p>
        </p:txBody>
      </p:sp>
    </p:spTree>
    <p:extLst>
      <p:ext uri="{BB962C8B-B14F-4D97-AF65-F5344CB8AC3E}">
        <p14:creationId xmlns:p14="http://schemas.microsoft.com/office/powerpoint/2010/main" val="3850264791"/>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k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3453</TotalTime>
  <Words>919</Words>
  <Application>Microsoft Office PowerPoint</Application>
  <PresentationFormat>Širokoúhlá obrazovka</PresentationFormat>
  <Paragraphs>67</Paragraphs>
  <Slides>9</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9</vt:i4>
      </vt:variant>
    </vt:vector>
  </HeadingPairs>
  <TitlesOfParts>
    <vt:vector size="18" baseType="lpstr">
      <vt:lpstr>Arial</vt:lpstr>
      <vt:lpstr>Barlow Condensed</vt:lpstr>
      <vt:lpstr>Calibri</vt:lpstr>
      <vt:lpstr>Calibri Light</vt:lpstr>
      <vt:lpstr>Exo 2</vt:lpstr>
      <vt:lpstr>Merriweather</vt:lpstr>
      <vt:lpstr>Roboto</vt:lpstr>
      <vt:lpstr>Symbol</vt:lpstr>
      <vt:lpstr>Retrospektiva</vt:lpstr>
      <vt:lpstr>Metodický kabinet pro metodiky prevence 24. 1. 2024</vt:lpstr>
      <vt:lpstr>Podpůrný  metodický  materiál         </vt:lpstr>
      <vt:lpstr>Příloha k metodickému  průvodci</vt:lpstr>
      <vt:lpstr>Příloha k metodickému  průvodci</vt:lpstr>
      <vt:lpstr>Odměňování metodika prevence</vt:lpstr>
      <vt:lpstr>Prezentace aplikace PowerPoint</vt:lpstr>
      <vt:lpstr>Seriál ČT Adikts</vt:lpstr>
      <vt:lpstr>Prezentace aplikace PowerPoint</vt:lpstr>
      <vt:lpstr>Příště se uvidíme…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Metodický kabinet metodika prevence 7.9. 2022</dc:title>
  <dc:creator>Markéta Sychrová</dc:creator>
  <cp:lastModifiedBy>Jana Klementová</cp:lastModifiedBy>
  <cp:revision>49</cp:revision>
  <dcterms:created xsi:type="dcterms:W3CDTF">2022-09-05T05:49:39Z</dcterms:created>
  <dcterms:modified xsi:type="dcterms:W3CDTF">2024-01-26T01:41:01Z</dcterms:modified>
</cp:coreProperties>
</file>