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4" r:id="rId3"/>
    <p:sldId id="278" r:id="rId4"/>
    <p:sldId id="279" r:id="rId5"/>
    <p:sldId id="280" r:id="rId6"/>
    <p:sldId id="282" r:id="rId7"/>
    <p:sldId id="284" r:id="rId8"/>
    <p:sldId id="285" r:id="rId9"/>
    <p:sldId id="286" r:id="rId10"/>
    <p:sldId id="283" r:id="rId11"/>
    <p:sldId id="287" r:id="rId12"/>
    <p:sldId id="28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FB8F08B-8A96-486F-95C4-A9464B7DA659}">
          <p14:sldIdLst>
            <p14:sldId id="256"/>
            <p14:sldId id="274"/>
            <p14:sldId id="278"/>
            <p14:sldId id="279"/>
            <p14:sldId id="280"/>
            <p14:sldId id="282"/>
            <p14:sldId id="284"/>
            <p14:sldId id="285"/>
            <p14:sldId id="286"/>
            <p14:sldId id="283"/>
            <p14:sldId id="287"/>
            <p14:sldId id="281"/>
          </p14:sldIdLst>
        </p14:section>
        <p14:section name="Oddíl bez názvu" id="{2B24315E-E106-4A2A-B8D1-88354C463B28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docplayer.cz/18508321-Metodika-pro-identifikaci-zaku-ohrozenych-skolnim-neuspechem-ci-predcasnym-odchodem-ze-systemu-vzdelavani.htm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docplayer.cz/18508321-Metodika-pro-identifikaci-zaku-ohrozenych-skolnim-neuspechem-ci-predcasnym-odchodem-ze-systemu-vzdelavani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71C66-C9B0-470D-B4E5-DE2291EB8CF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979C8D1-598E-4D5F-B713-023837169915}">
      <dgm:prSet/>
      <dgm:spPr/>
      <dgm:t>
        <a:bodyPr/>
        <a:lstStyle/>
        <a:p>
          <a:r>
            <a:rPr lang="cs-CZ">
              <a:hlinkClick xmlns:r="http://schemas.openxmlformats.org/officeDocument/2006/relationships" r:id="rId1"/>
            </a:rPr>
            <a:t>Metodika pro identifikaci žáků ohrožených školním neúspěchem</a:t>
          </a:r>
          <a:endParaRPr lang="en-US"/>
        </a:p>
      </dgm:t>
    </dgm:pt>
    <dgm:pt modelId="{9F30888B-A1DC-49FF-B8FC-052CF5BBCC81}" type="parTrans" cxnId="{3973381B-1002-469D-A504-A93447D66265}">
      <dgm:prSet/>
      <dgm:spPr/>
      <dgm:t>
        <a:bodyPr/>
        <a:lstStyle/>
        <a:p>
          <a:endParaRPr lang="en-US"/>
        </a:p>
      </dgm:t>
    </dgm:pt>
    <dgm:pt modelId="{C0F9C3D5-2945-4A58-87E3-BC65D778EF8C}" type="sibTrans" cxnId="{3973381B-1002-469D-A504-A93447D66265}">
      <dgm:prSet/>
      <dgm:spPr/>
      <dgm:t>
        <a:bodyPr/>
        <a:lstStyle/>
        <a:p>
          <a:endParaRPr lang="en-US"/>
        </a:p>
      </dgm:t>
    </dgm:pt>
    <dgm:pt modelId="{1A13314D-AFE5-4D13-81A3-42169778E717}">
      <dgm:prSet/>
      <dgm:spPr/>
      <dgm:t>
        <a:bodyPr/>
        <a:lstStyle/>
        <a:p>
          <a:r>
            <a:rPr lang="cs-CZ">
              <a:hlinkClick xmlns:r="http://schemas.openxmlformats.org/officeDocument/2006/relationships" r:id="rId1"/>
            </a:rPr>
            <a:t>https://docplayer.cz/18508321-Metodika-pro-identifikaci-zaku-ohrozenych-skolnim-neuspechem-ci-predcasnym-odchodem-ze-systemu-vzdelavani.html</a:t>
          </a:r>
          <a:endParaRPr lang="en-US"/>
        </a:p>
      </dgm:t>
    </dgm:pt>
    <dgm:pt modelId="{E3E3C42F-68CC-49DC-9018-9B0B7BCB2C49}" type="parTrans" cxnId="{82812EC6-38B9-4640-8868-B5EC46E82F58}">
      <dgm:prSet/>
      <dgm:spPr/>
      <dgm:t>
        <a:bodyPr/>
        <a:lstStyle/>
        <a:p>
          <a:endParaRPr lang="en-US"/>
        </a:p>
      </dgm:t>
    </dgm:pt>
    <dgm:pt modelId="{CF6405ED-1F51-407B-B07B-AB6AA9B9ECB2}" type="sibTrans" cxnId="{82812EC6-38B9-4640-8868-B5EC46E82F58}">
      <dgm:prSet/>
      <dgm:spPr/>
      <dgm:t>
        <a:bodyPr/>
        <a:lstStyle/>
        <a:p>
          <a:endParaRPr lang="en-US"/>
        </a:p>
      </dgm:t>
    </dgm:pt>
    <dgm:pt modelId="{5FE2D60C-4D29-446C-8306-C7D3CB77CEE2}" type="pres">
      <dgm:prSet presAssocID="{10F71C66-C9B0-470D-B4E5-DE2291EB8C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91B747-90C4-4F15-A20F-A77813D349C2}" type="pres">
      <dgm:prSet presAssocID="{2979C8D1-598E-4D5F-B713-023837169915}" presName="hierRoot1" presStyleCnt="0"/>
      <dgm:spPr/>
    </dgm:pt>
    <dgm:pt modelId="{DE7D9C81-1CD1-4C38-969A-E6764CEB3E67}" type="pres">
      <dgm:prSet presAssocID="{2979C8D1-598E-4D5F-B713-023837169915}" presName="composite" presStyleCnt="0"/>
      <dgm:spPr/>
    </dgm:pt>
    <dgm:pt modelId="{4CB9B839-E524-455A-8497-8D8B5CCC72D5}" type="pres">
      <dgm:prSet presAssocID="{2979C8D1-598E-4D5F-B713-023837169915}" presName="background" presStyleLbl="node0" presStyleIdx="0" presStyleCnt="2"/>
      <dgm:spPr/>
    </dgm:pt>
    <dgm:pt modelId="{4F13CBA6-231D-433E-9686-ACF1A01875C1}" type="pres">
      <dgm:prSet presAssocID="{2979C8D1-598E-4D5F-B713-023837169915}" presName="text" presStyleLbl="fgAcc0" presStyleIdx="0" presStyleCnt="2">
        <dgm:presLayoutVars>
          <dgm:chPref val="3"/>
        </dgm:presLayoutVars>
      </dgm:prSet>
      <dgm:spPr/>
    </dgm:pt>
    <dgm:pt modelId="{F0B30C62-FBA7-4009-892D-8834777B0BD2}" type="pres">
      <dgm:prSet presAssocID="{2979C8D1-598E-4D5F-B713-023837169915}" presName="hierChild2" presStyleCnt="0"/>
      <dgm:spPr/>
    </dgm:pt>
    <dgm:pt modelId="{E56403AA-49EB-4DF7-B64B-16275524AB56}" type="pres">
      <dgm:prSet presAssocID="{1A13314D-AFE5-4D13-81A3-42169778E717}" presName="hierRoot1" presStyleCnt="0"/>
      <dgm:spPr/>
    </dgm:pt>
    <dgm:pt modelId="{8C97A7FF-8923-447E-B525-3EF51B8BA223}" type="pres">
      <dgm:prSet presAssocID="{1A13314D-AFE5-4D13-81A3-42169778E717}" presName="composite" presStyleCnt="0"/>
      <dgm:spPr/>
    </dgm:pt>
    <dgm:pt modelId="{4B82F5CC-80B5-4AB1-8EB5-76A975AC831F}" type="pres">
      <dgm:prSet presAssocID="{1A13314D-AFE5-4D13-81A3-42169778E717}" presName="background" presStyleLbl="node0" presStyleIdx="1" presStyleCnt="2"/>
      <dgm:spPr/>
    </dgm:pt>
    <dgm:pt modelId="{0CA1E2B2-B61E-46EA-AC73-51DB5CB770DD}" type="pres">
      <dgm:prSet presAssocID="{1A13314D-AFE5-4D13-81A3-42169778E717}" presName="text" presStyleLbl="fgAcc0" presStyleIdx="1" presStyleCnt="2">
        <dgm:presLayoutVars>
          <dgm:chPref val="3"/>
        </dgm:presLayoutVars>
      </dgm:prSet>
      <dgm:spPr/>
    </dgm:pt>
    <dgm:pt modelId="{F295F009-CD1D-40EF-AA46-777D1A9F5499}" type="pres">
      <dgm:prSet presAssocID="{1A13314D-AFE5-4D13-81A3-42169778E717}" presName="hierChild2" presStyleCnt="0"/>
      <dgm:spPr/>
    </dgm:pt>
  </dgm:ptLst>
  <dgm:cxnLst>
    <dgm:cxn modelId="{3973381B-1002-469D-A504-A93447D66265}" srcId="{10F71C66-C9B0-470D-B4E5-DE2291EB8CF7}" destId="{2979C8D1-598E-4D5F-B713-023837169915}" srcOrd="0" destOrd="0" parTransId="{9F30888B-A1DC-49FF-B8FC-052CF5BBCC81}" sibTransId="{C0F9C3D5-2945-4A58-87E3-BC65D778EF8C}"/>
    <dgm:cxn modelId="{1420F9BF-DEE6-46C9-8836-BF8C44FB666B}" type="presOf" srcId="{1A13314D-AFE5-4D13-81A3-42169778E717}" destId="{0CA1E2B2-B61E-46EA-AC73-51DB5CB770DD}" srcOrd="0" destOrd="0" presId="urn:microsoft.com/office/officeart/2005/8/layout/hierarchy1"/>
    <dgm:cxn modelId="{82812EC6-38B9-4640-8868-B5EC46E82F58}" srcId="{10F71C66-C9B0-470D-B4E5-DE2291EB8CF7}" destId="{1A13314D-AFE5-4D13-81A3-42169778E717}" srcOrd="1" destOrd="0" parTransId="{E3E3C42F-68CC-49DC-9018-9B0B7BCB2C49}" sibTransId="{CF6405ED-1F51-407B-B07B-AB6AA9B9ECB2}"/>
    <dgm:cxn modelId="{4839EECB-E93B-44D4-BD6F-75B8C230A098}" type="presOf" srcId="{10F71C66-C9B0-470D-B4E5-DE2291EB8CF7}" destId="{5FE2D60C-4D29-446C-8306-C7D3CB77CEE2}" srcOrd="0" destOrd="0" presId="urn:microsoft.com/office/officeart/2005/8/layout/hierarchy1"/>
    <dgm:cxn modelId="{9EE085E7-EB01-4D4E-B65A-09E5B66F018F}" type="presOf" srcId="{2979C8D1-598E-4D5F-B713-023837169915}" destId="{4F13CBA6-231D-433E-9686-ACF1A01875C1}" srcOrd="0" destOrd="0" presId="urn:microsoft.com/office/officeart/2005/8/layout/hierarchy1"/>
    <dgm:cxn modelId="{0434F9CF-AE0C-47AC-8CA1-1C96DD72915C}" type="presParOf" srcId="{5FE2D60C-4D29-446C-8306-C7D3CB77CEE2}" destId="{4A91B747-90C4-4F15-A20F-A77813D349C2}" srcOrd="0" destOrd="0" presId="urn:microsoft.com/office/officeart/2005/8/layout/hierarchy1"/>
    <dgm:cxn modelId="{3B4F795E-979F-4B43-BB55-C475310698DD}" type="presParOf" srcId="{4A91B747-90C4-4F15-A20F-A77813D349C2}" destId="{DE7D9C81-1CD1-4C38-969A-E6764CEB3E67}" srcOrd="0" destOrd="0" presId="urn:microsoft.com/office/officeart/2005/8/layout/hierarchy1"/>
    <dgm:cxn modelId="{DFE19DC3-526B-4540-90D3-F1C4485BEF44}" type="presParOf" srcId="{DE7D9C81-1CD1-4C38-969A-E6764CEB3E67}" destId="{4CB9B839-E524-455A-8497-8D8B5CCC72D5}" srcOrd="0" destOrd="0" presId="urn:microsoft.com/office/officeart/2005/8/layout/hierarchy1"/>
    <dgm:cxn modelId="{B8BF4F77-199B-453D-9363-6ADDF0BC2BF1}" type="presParOf" srcId="{DE7D9C81-1CD1-4C38-969A-E6764CEB3E67}" destId="{4F13CBA6-231D-433E-9686-ACF1A01875C1}" srcOrd="1" destOrd="0" presId="urn:microsoft.com/office/officeart/2005/8/layout/hierarchy1"/>
    <dgm:cxn modelId="{CDAA56AF-66EC-43D6-8AA6-9C4360A23F96}" type="presParOf" srcId="{4A91B747-90C4-4F15-A20F-A77813D349C2}" destId="{F0B30C62-FBA7-4009-892D-8834777B0BD2}" srcOrd="1" destOrd="0" presId="urn:microsoft.com/office/officeart/2005/8/layout/hierarchy1"/>
    <dgm:cxn modelId="{FE6B7CE1-23D1-44C3-9F46-524AB6139698}" type="presParOf" srcId="{5FE2D60C-4D29-446C-8306-C7D3CB77CEE2}" destId="{E56403AA-49EB-4DF7-B64B-16275524AB56}" srcOrd="1" destOrd="0" presId="urn:microsoft.com/office/officeart/2005/8/layout/hierarchy1"/>
    <dgm:cxn modelId="{17333767-83E7-483A-B940-E3A674B98FE4}" type="presParOf" srcId="{E56403AA-49EB-4DF7-B64B-16275524AB56}" destId="{8C97A7FF-8923-447E-B525-3EF51B8BA223}" srcOrd="0" destOrd="0" presId="urn:microsoft.com/office/officeart/2005/8/layout/hierarchy1"/>
    <dgm:cxn modelId="{110C7E10-7361-4C08-8417-B7B016FACC1F}" type="presParOf" srcId="{8C97A7FF-8923-447E-B525-3EF51B8BA223}" destId="{4B82F5CC-80B5-4AB1-8EB5-76A975AC831F}" srcOrd="0" destOrd="0" presId="urn:microsoft.com/office/officeart/2005/8/layout/hierarchy1"/>
    <dgm:cxn modelId="{FB22590C-FD3D-4BAA-87C4-442DB7650E72}" type="presParOf" srcId="{8C97A7FF-8923-447E-B525-3EF51B8BA223}" destId="{0CA1E2B2-B61E-46EA-AC73-51DB5CB770DD}" srcOrd="1" destOrd="0" presId="urn:microsoft.com/office/officeart/2005/8/layout/hierarchy1"/>
    <dgm:cxn modelId="{5E47C9E9-D5D0-4CE0-BEB1-09C59ED86002}" type="presParOf" srcId="{E56403AA-49EB-4DF7-B64B-16275524AB56}" destId="{F295F009-CD1D-40EF-AA46-777D1A9F54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9B839-E524-455A-8497-8D8B5CCC72D5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3CBA6-231D-433E-9686-ACF1A01875C1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>
              <a:hlinkClick xmlns:r="http://schemas.openxmlformats.org/officeDocument/2006/relationships" r:id="rId1"/>
            </a:rPr>
            <a:t>Metodika pro identifikaci žáků ohrožených školním neúspěchem</a:t>
          </a:r>
          <a:endParaRPr lang="en-US" sz="2400" kern="1200"/>
        </a:p>
      </dsp:txBody>
      <dsp:txXfrm>
        <a:off x="560236" y="832323"/>
        <a:ext cx="4149382" cy="2576345"/>
      </dsp:txXfrm>
    </dsp:sp>
    <dsp:sp modelId="{4B82F5CC-80B5-4AB1-8EB5-76A975AC831F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1E2B2-B61E-46EA-AC73-51DB5CB770DD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>
              <a:hlinkClick xmlns:r="http://schemas.openxmlformats.org/officeDocument/2006/relationships" r:id="rId1"/>
            </a:rPr>
            <a:t>https://docplayer.cz/18508321-Metodika-pro-identifikaci-zaku-ohrozenych-skolnim-neuspechem-ci-predcasnym-odchodem-ze-systemu-vzdelavani.html</a:t>
          </a:r>
          <a:endParaRPr lang="en-US" sz="2400" kern="1200"/>
        </a:p>
      </dsp:txBody>
      <dsp:txXfrm>
        <a:off x="5827635" y="83232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0D426-CB6E-4D49-B4C3-CE981AB7FF4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69F06-A9BE-443F-9F03-3DEC06AE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33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48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26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42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8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3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85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54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27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66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C662E2-6608-49A0-BA7A-3202A4D80870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8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74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C662E2-6608-49A0-BA7A-3202A4D80870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25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puo.cz/soubory/pro_pedagogy/doporucujeme/Metodika_Skola_a_nestesti_-_Jsme_pripraveni_2023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puo.cz/soubory/KCPP/PPP-UO_90x50mm_vizitka-krizove__-situace_digital_.pdf" TargetMode="External"/><Relationship Id="rId2" Type="http://schemas.openxmlformats.org/officeDocument/2006/relationships/hyperlink" Target="https://www.pppuo.cz/soubory/projekty/PPPPK/PPP-UO_A4_leta__k-krizove__-situace_digital_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ovotna@pppuo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revence@pppuo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prometodiky/n-st-nka-metodika-prevence-wyavjeca5gy10j66?utm_campaign=added_post&amp;utm_medium=desktop&amp;utm_source=notificat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-media.cz/produkty/akreditovany-vzdelavaci-kurz-jak-resit-sikanu-a-kybersikanu-ve-vasi-skole-8#misto" TargetMode="External"/><Relationship Id="rId2" Type="http://schemas.openxmlformats.org/officeDocument/2006/relationships/hyperlink" Target="https://forum-media.cz/produkty/akreditovany-vzdelavaci-kurz-jak-resit-sikanu-a-kybersikanu-ve-vasi-skole-8#auto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vpardubice.cz/kurz/navykove-latky-ve-skole-webinar-67113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dporainkluze.cz/" TargetMode="External"/><Relationship Id="rId2" Type="http://schemas.openxmlformats.org/officeDocument/2006/relationships/hyperlink" Target="https://zapojmevsechny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puo.cz/metodici-prevence-pp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8960F7C-027A-61F7-F651-09F860ED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/>
          </a:bodyPr>
          <a:lstStyle/>
          <a:p>
            <a:r>
              <a:rPr lang="cs-CZ" sz="6800" b="1"/>
              <a:t>Metodický kabinet pro metodiky prevence 20.9.2023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BE588B-1361-C2A8-8769-D419F8F16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r>
              <a:rPr lang="cs-CZ" cap="none" dirty="0"/>
              <a:t>PhDr</a:t>
            </a:r>
            <a:r>
              <a:rPr lang="cs-CZ" dirty="0"/>
              <a:t>. Petra Novotná</a:t>
            </a:r>
          </a:p>
          <a:p>
            <a:r>
              <a:rPr lang="cs-CZ" dirty="0"/>
              <a:t>Mgr. Monika Chalupníková</a:t>
            </a:r>
          </a:p>
        </p:txBody>
      </p:sp>
      <p:pic>
        <p:nvPicPr>
          <p:cNvPr id="5" name="Obrázek 4" descr="Obsah obrázku šipka&#10;&#10;Popis byl vytvořen automaticky">
            <a:extLst>
              <a:ext uri="{FF2B5EF4-FFF2-40B4-BE49-F238E27FC236}">
                <a16:creationId xmlns:a16="http://schemas.microsoft.com/office/drawing/2014/main" id="{7485B25F-B030-63F7-CF9F-4118CC688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89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81315-195E-3419-F5F8-082FE51B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230" y="394977"/>
            <a:ext cx="10058400" cy="1320807"/>
          </a:xfrm>
        </p:spPr>
        <p:txBody>
          <a:bodyPr>
            <a:normAutofit/>
          </a:bodyPr>
          <a:lstStyle/>
          <a:p>
            <a:r>
              <a:rPr lang="cs-CZ" sz="4300" b="1" dirty="0">
                <a:solidFill>
                  <a:srgbClr val="0082C3"/>
                </a:solidFill>
                <a:latin typeface="Roboto" panose="02000000000000000000" pitchFamily="2" charset="0"/>
              </a:rPr>
              <a:t>Škola a neštěstí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423D5FA-04BF-81EE-ADEE-49FAA733F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" r="-4" b="-4"/>
          <a:stretch/>
        </p:blipFill>
        <p:spPr>
          <a:xfrm>
            <a:off x="7770815" y="1845734"/>
            <a:ext cx="2916288" cy="40227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00EA283-60CA-6A70-D9E8-1CA497162FB5}"/>
              </a:ext>
            </a:extLst>
          </p:cNvPr>
          <p:cNvSpPr txBox="1"/>
          <p:nvPr/>
        </p:nvSpPr>
        <p:spPr>
          <a:xfrm>
            <a:off x="1191802" y="3108403"/>
            <a:ext cx="6133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https://www.pppuo.cz/soubory/pro_pedagogy/doporucujeme/Metodika_Skola_a_nestesti_-_Jsme_pripraveni_2023.pdf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20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65282-A5DC-540B-DC31-CA8E8F4C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Mimořádné události- jak postupovat, leták pro sborovny a vizitka do kapsy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7D04F-ECB5-E491-8518-B230A07F2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leták</a:t>
            </a:r>
          </a:p>
          <a:p>
            <a:endParaRPr lang="cs-CZ" b="0" i="0" u="none" strike="noStrike" dirty="0">
              <a:solidFill>
                <a:srgbClr val="000000"/>
              </a:solidFill>
              <a:effectLst/>
              <a:latin typeface="Exo 2"/>
              <a:hlinkClick r:id="rId3"/>
            </a:endParaRPr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Exo 2"/>
                <a:hlinkClick r:id="rId3"/>
              </a:rPr>
              <a:t>Vizitka pomoci.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44E35A7-7542-3879-2136-7C52881A5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878" y="1717891"/>
            <a:ext cx="3429914" cy="387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3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2C823-DFE5-C4A6-59F8-09C6824A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se letos uvidíme a uslyšíme?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244B0BE-B162-72E4-1D7A-AB77EA3E0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Metodické kabinety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7BF1E24-2F54-CD9A-6100-F1FAA9A01A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963" y="2583904"/>
            <a:ext cx="4938712" cy="3376117"/>
          </a:xfr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4192B5F-270B-1D6F-221E-11A4695DE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Další akce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B151370-2AF5-CC79-3446-71ADD86CF2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Konference PP Pardubice – 11.10.2023</a:t>
            </a:r>
          </a:p>
          <a:p>
            <a:r>
              <a:rPr lang="cs-CZ" dirty="0"/>
              <a:t>Výjezd metodiků prevence a výchovných poradců 18.- 19.10.2023</a:t>
            </a:r>
          </a:p>
          <a:p>
            <a:r>
              <a:rPr lang="cs-CZ" dirty="0"/>
              <a:t>Vzdělávání pro třídní učitele</a:t>
            </a:r>
          </a:p>
          <a:p>
            <a:r>
              <a:rPr lang="cs-CZ" dirty="0"/>
              <a:t>Výchova bez poražených</a:t>
            </a:r>
          </a:p>
          <a:p>
            <a:r>
              <a:rPr lang="cs-CZ" dirty="0"/>
              <a:t>Seminář o poruchách příjmů potravy – Mgr. Černíková</a:t>
            </a:r>
          </a:p>
          <a:p>
            <a:r>
              <a:rPr lang="cs-CZ" dirty="0"/>
              <a:t>Seminář o sebepoškozování – Mgr. Černíková</a:t>
            </a:r>
          </a:p>
        </p:txBody>
      </p:sp>
    </p:spTree>
    <p:extLst>
      <p:ext uri="{BB962C8B-B14F-4D97-AF65-F5344CB8AC3E}">
        <p14:creationId xmlns:p14="http://schemas.microsoft.com/office/powerpoint/2010/main" val="232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94D407-C0D7-BADE-61E3-71B0D517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cs-CZ"/>
              <a:t>Děkuji za pozornost</a:t>
            </a:r>
          </a:p>
        </p:txBody>
      </p:sp>
      <p:pic>
        <p:nvPicPr>
          <p:cNvPr id="8" name="Graphic 7" descr="Titulky">
            <a:extLst>
              <a:ext uri="{FF2B5EF4-FFF2-40B4-BE49-F238E27FC236}">
                <a16:creationId xmlns:a16="http://schemas.microsoft.com/office/drawing/2014/main" id="{9AB8CE5E-9D55-A238-5659-1A7C93BE8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63CDDF-5831-1A76-FEEA-FEFC2A8E1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cs-CZ" dirty="0"/>
              <a:t>Veškeré podněty pro naši práci, připomínky, požadavky můžete posílat na </a:t>
            </a:r>
          </a:p>
          <a:p>
            <a:r>
              <a:rPr lang="cs-CZ" dirty="0">
                <a:hlinkClick r:id="rId4"/>
              </a:rPr>
              <a:t>novotna@pppuo.cz</a:t>
            </a:r>
            <a:r>
              <a:rPr lang="cs-CZ" dirty="0"/>
              <a:t> , do předmětu metodik prevence.</a:t>
            </a:r>
          </a:p>
          <a:p>
            <a:r>
              <a:rPr lang="cs-CZ" dirty="0"/>
              <a:t>Hezké dny PhDr. Petra Novotná, ředitelka PPP ÚO.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86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D69B6D-26E6-7425-50B7-EF3F8806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Školní preventivní programy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8A06BA-A359-20E4-C45C-FFFEFA3BA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Prosím zaslat na </a:t>
            </a:r>
            <a:r>
              <a:rPr lang="cs-CZ" dirty="0">
                <a:hlinkClick r:id="rId2"/>
              </a:rPr>
              <a:t>prevence@pppuo.cz</a:t>
            </a:r>
            <a:r>
              <a:rPr lang="cs-CZ" dirty="0"/>
              <a:t> do 30.9.2023.</a:t>
            </a:r>
          </a:p>
          <a:p>
            <a:r>
              <a:rPr lang="cs-CZ" dirty="0"/>
              <a:t>Děkuji všem, co již zaslali.. </a:t>
            </a:r>
          </a:p>
          <a:p>
            <a:r>
              <a:rPr lang="cs-CZ" dirty="0"/>
              <a:t>Každý rok má docházet k vyhodnocení preventivních aktivit předešlého roku, </a:t>
            </a:r>
          </a:p>
          <a:p>
            <a:r>
              <a:rPr lang="cs-CZ" dirty="0"/>
              <a:t>Souběžně by mělo jít k zapsání do SEPA.</a:t>
            </a:r>
          </a:p>
          <a:p>
            <a:r>
              <a:rPr lang="cs-CZ" dirty="0"/>
              <a:t>Ti co </a:t>
            </a:r>
            <a:r>
              <a:rPr lang="cs-CZ" dirty="0" err="1"/>
              <a:t>Sepu</a:t>
            </a:r>
            <a:r>
              <a:rPr lang="cs-CZ" dirty="0"/>
              <a:t> neuzavřeli budou muset vyplnit dotazník, který jim bude zaslán Mgr. Černíkovou z KÚ Pardubického kraje, protože MŠMT sbírá údaje o programech a aktivitách škol, k čemuž SEPA slouží.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223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B3CA08-6F0A-8E4F-B0BA-9D21FA96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Nástěnka metodika prevence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96F411-CF3D-09B6-B559-1EC9999BC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cs-CZ" u="sng" dirty="0">
              <a:effectLst/>
              <a:latin typeface="Calibri" panose="020F0502020204030204" pitchFamily="34" charset="0"/>
              <a:ea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https://padlet.com/prometodiky/n-st-nka-metodika-prevence</a:t>
            </a:r>
          </a:p>
          <a:p>
            <a:r>
              <a:rPr lang="cs-CZ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wyavjeca5gy10j66?utm_campaign=</a:t>
            </a:r>
            <a:r>
              <a:rPr lang="cs-CZ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added_post&amp;utm_medium</a:t>
            </a:r>
            <a:r>
              <a:rPr lang="cs-CZ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cs-CZ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desktop&amp;utm_source</a:t>
            </a:r>
            <a:r>
              <a:rPr lang="cs-CZ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cs-CZ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notifications</a:t>
            </a:r>
            <a:endParaRPr lang="cs-CZ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Máte zde přihlášení k následujícímu kurzu o šikaně</a:t>
            </a:r>
          </a:p>
          <a:p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3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481315-195E-3419-F5F8-082FE51B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 b="1" i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Akreditovaný vzdělávací kurz: Jak řešit šikanu a kyberšikanu ve Vaší škole</a:t>
            </a:r>
            <a:br>
              <a:rPr lang="cs-CZ" sz="3600" b="1" i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EA039-BEAD-7653-60EF-D1D30FF7E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b="0" i="0">
                <a:effectLst/>
                <a:latin typeface="Roboto" panose="02000000000000000000" pitchFamily="2" charset="0"/>
              </a:rPr>
              <a:t>Praktický výcvik pro prevenci a řešení každé situace</a:t>
            </a:r>
          </a:p>
          <a:p>
            <a:r>
              <a:rPr lang="cs-CZ" b="1" i="0">
                <a:effectLst/>
                <a:latin typeface="Roboto" panose="02000000000000000000" pitchFamily="2" charset="0"/>
              </a:rPr>
              <a:t> Termín: 1. 11. 2023 – 23. 11. 2023</a:t>
            </a:r>
            <a:br>
              <a:rPr lang="cs-CZ" b="1" i="0">
                <a:effectLst/>
                <a:latin typeface="Roboto" panose="02000000000000000000" pitchFamily="2" charset="0"/>
              </a:rPr>
            </a:br>
            <a:r>
              <a:rPr lang="cs-CZ" b="1" i="0">
                <a:effectLst/>
                <a:latin typeface="Roboto" panose="02000000000000000000" pitchFamily="2" charset="0"/>
              </a:rPr>
              <a:t> Přednáší: </a:t>
            </a:r>
            <a:r>
              <a:rPr lang="cs-CZ" b="1" i="0" u="none" strike="noStrike">
                <a:effectLst/>
                <a:latin typeface="Roboto" panose="02000000000000000000" pitchFamily="2" charset="0"/>
                <a:hlinkClick r:id="rId2"/>
              </a:rPr>
              <a:t>Mgr. Martina </a:t>
            </a:r>
            <a:r>
              <a:rPr lang="cs-CZ" b="1" i="0" u="none" strike="noStrike" err="1">
                <a:effectLst/>
                <a:latin typeface="Roboto" panose="02000000000000000000" pitchFamily="2" charset="0"/>
                <a:hlinkClick r:id="rId2"/>
              </a:rPr>
              <a:t>Viewegová</a:t>
            </a:r>
            <a:r>
              <a:rPr lang="cs-CZ" b="1" i="0" u="none" strike="noStrike">
                <a:effectLst/>
                <a:latin typeface="Roboto" panose="02000000000000000000" pitchFamily="2" charset="0"/>
                <a:hlinkClick r:id="rId2"/>
              </a:rPr>
              <a:t>, PhDr. Michal Kolář</a:t>
            </a:r>
            <a:br>
              <a:rPr lang="cs-CZ" b="1" i="0">
                <a:effectLst/>
                <a:latin typeface="Roboto" panose="02000000000000000000" pitchFamily="2" charset="0"/>
              </a:rPr>
            </a:br>
            <a:r>
              <a:rPr lang="cs-CZ" b="1" i="0">
                <a:effectLst/>
                <a:latin typeface="Roboto" panose="02000000000000000000" pitchFamily="2" charset="0"/>
              </a:rPr>
              <a:t> Místo konání: </a:t>
            </a:r>
            <a:r>
              <a:rPr lang="cs-CZ" b="1" i="0" u="none" strike="noStrike">
                <a:effectLst/>
                <a:latin typeface="Roboto" panose="02000000000000000000" pitchFamily="2" charset="0"/>
                <a:hlinkClick r:id="rId3"/>
              </a:rPr>
              <a:t>Praha</a:t>
            </a:r>
            <a:endParaRPr lang="cs-CZ" b="1" i="0">
              <a:effectLst/>
              <a:latin typeface="Roboto" panose="02000000000000000000" pitchFamily="2" charset="0"/>
            </a:endParaRPr>
          </a:p>
          <a:p>
            <a:r>
              <a:rPr lang="cs-CZ" b="0" i="0">
                <a:effectLst/>
                <a:latin typeface="Roboto" panose="02000000000000000000" pitchFamily="2" charset="0"/>
              </a:rPr>
              <a:t>Ani sebelepší preventivní program nemůže zabránit propuknutí šikany či kyberšikany. Škola je v tom často nevinně, přesto musí zasáhnout, vyšetřovat a zamezit většímu rozpuku. Je velmi obtížné, ale ne nemožné narušené vztahy ve třídě úspěšně léčit. Přihlaste se na akreditovaný kurz, vedený našimi špičkovými odborníky Michalem Kolářem a Martinou </a:t>
            </a:r>
            <a:r>
              <a:rPr lang="cs-CZ" b="0" i="0" err="1">
                <a:effectLst/>
                <a:latin typeface="Roboto" panose="02000000000000000000" pitchFamily="2" charset="0"/>
              </a:rPr>
              <a:t>Viewegovou</a:t>
            </a:r>
            <a:r>
              <a:rPr lang="cs-CZ" b="0" i="0">
                <a:effectLst/>
                <a:latin typeface="Roboto" panose="02000000000000000000" pitchFamily="2" charset="0"/>
              </a:rPr>
              <a:t>, a nacvičte si v praxi konkrétní postupy. Vše stihnete za necelý měsíc.</a:t>
            </a:r>
            <a:br>
              <a:rPr lang="cs-CZ" b="0" i="0">
                <a:effectLst/>
                <a:latin typeface="Roboto" panose="02000000000000000000" pitchFamily="2" charset="0"/>
              </a:rPr>
            </a:br>
            <a:br>
              <a:rPr lang="cs-CZ" b="0" i="0">
                <a:effectLst/>
                <a:latin typeface="Roboto" panose="02000000000000000000" pitchFamily="2" charset="0"/>
              </a:rPr>
            </a:br>
            <a:r>
              <a:rPr lang="cs-CZ" b="0" i="0">
                <a:effectLst/>
                <a:latin typeface="Roboto" panose="02000000000000000000" pitchFamily="2" charset="0"/>
              </a:rPr>
              <a:t>Kurz byl akreditován pod Č.j.: MSMT- 6398/2022-2-327.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12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481315-195E-3419-F5F8-082FE51B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 b="1">
                <a:solidFill>
                  <a:srgbClr val="FFFFFF"/>
                </a:solidFill>
                <a:latin typeface="Roboto" panose="02000000000000000000" pitchFamily="2" charset="0"/>
              </a:rPr>
              <a:t>Návykové látky ve škole - webinář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EA039-BEAD-7653-60EF-D1D30FF7E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endParaRPr lang="cs-CZ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u="sng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https://www.ccvpardubice.cz/kurz/navykove-latky-ve-skole-webinar-67113c</a:t>
            </a:r>
            <a:r>
              <a:rPr lang="cs-CZ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64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81315-195E-3419-F5F8-082FE51B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b="1">
                <a:latin typeface="Roboto" panose="02000000000000000000" pitchFamily="2" charset="0"/>
              </a:rPr>
              <a:t>Školní neúspěch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06CA4A9-7FEA-4826-AA03-B9721AF5A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46654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11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3D9624-1E0C-557C-40D2-D317185F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Formulace do školních řádů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C8620F-8217-0699-ABEA-D7C66D28A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7" r="41326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AD635-501E-9D27-3737-8C63398E8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cs-CZ" b="1" cap="all" spc="200" dirty="0">
                <a:latin typeface="+mj-lt"/>
              </a:rPr>
              <a:t>Zákaz nikotinových, tabákových, návykových látek a látek s psychoaktivními účinky. </a:t>
            </a:r>
          </a:p>
          <a:p>
            <a:pPr marL="0" indent="0" algn="just">
              <a:buNone/>
            </a:pPr>
            <a:r>
              <a:rPr lang="cs-CZ" b="1" cap="all" spc="200" dirty="0">
                <a:latin typeface="+mj-lt"/>
              </a:rPr>
              <a:t>nebo</a:t>
            </a:r>
          </a:p>
          <a:p>
            <a:pPr marL="0" indent="0" algn="just">
              <a:buNone/>
            </a:pPr>
            <a:r>
              <a:rPr lang="cs-CZ" b="1" cap="all" spc="200" dirty="0">
                <a:latin typeface="+mj-lt"/>
              </a:rPr>
              <a:t>látky, které mají závislostní potenciál</a:t>
            </a:r>
            <a:r>
              <a:rPr lang="cs-CZ" cap="all" spc="200" dirty="0">
                <a:latin typeface="+mj-lt"/>
              </a:rPr>
              <a:t>.</a:t>
            </a:r>
            <a:endParaRPr lang="en-US" cap="all" spc="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55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3D9624-1E0C-557C-40D2-D317185F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Studnice nápadů, pomůcek, článků, diskusí, postcastů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AD635-501E-9D27-3737-8C63398E8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endParaRPr lang="cs-CZ" dirty="0"/>
          </a:p>
          <a:p>
            <a:r>
              <a:rPr lang="cs-CZ" dirty="0"/>
              <a:t>Webová aplikace:</a:t>
            </a:r>
          </a:p>
          <a:p>
            <a:r>
              <a:rPr lang="cs-CZ" dirty="0">
                <a:hlinkClick r:id="rId2"/>
              </a:rPr>
              <a:t>https://zapojmevsechny.cz</a:t>
            </a:r>
            <a:endParaRPr lang="cs-CZ" dirty="0"/>
          </a:p>
          <a:p>
            <a:r>
              <a:rPr lang="cs-CZ" dirty="0">
                <a:hlinkClick r:id="rId3"/>
              </a:rPr>
              <a:t>https://www.podporainkluze.cz/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86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68B9B3-230D-2577-9227-E9FACD42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cs-CZ"/>
              <a:t>Informace pro metodiky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BD1FA4-287B-C38A-80E2-79013AC9C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967147"/>
            <a:ext cx="6909801" cy="2660273"/>
          </a:xfrm>
          <a:prstGeom prst="rect">
            <a:avLst/>
          </a:prstGeom>
        </p:spPr>
      </p:pic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E018BA-65CB-7FEB-FCCB-4DA191634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cs-CZ" cap="all" dirty="0">
                <a:latin typeface="Exo 2"/>
                <a:hlinkClick r:id="rId3"/>
              </a:rPr>
              <a:t>https://www.pppuo.cz/metodici-prevence-ppp</a:t>
            </a:r>
            <a:endParaRPr lang="cs-CZ" cap="all" dirty="0">
              <a:latin typeface="Exo 2"/>
            </a:endParaRPr>
          </a:p>
          <a:p>
            <a:endParaRPr lang="cs-CZ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6229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634</TotalTime>
  <Words>508</Words>
  <Application>Microsoft Office PowerPoint</Application>
  <PresentationFormat>Širokoúhlá obrazovka</PresentationFormat>
  <Paragraphs>58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Exo 2</vt:lpstr>
      <vt:lpstr>Roboto</vt:lpstr>
      <vt:lpstr>Retrospektiva</vt:lpstr>
      <vt:lpstr>Metodický kabinet pro metodiky prevence 20.9.2023</vt:lpstr>
      <vt:lpstr>Školní preventivní programy</vt:lpstr>
      <vt:lpstr>Nástěnka metodika prevence</vt:lpstr>
      <vt:lpstr>Akreditovaný vzdělávací kurz: Jak řešit šikanu a kyberšikanu ve Vaší škole </vt:lpstr>
      <vt:lpstr>Návykové látky ve škole - webinář</vt:lpstr>
      <vt:lpstr>Školní neúspěch</vt:lpstr>
      <vt:lpstr>Formulace do školních řádů </vt:lpstr>
      <vt:lpstr>Studnice nápadů, pomůcek, článků, diskusí, postcastů</vt:lpstr>
      <vt:lpstr>Informace pro metodiky</vt:lpstr>
      <vt:lpstr>Škola a neštěstí </vt:lpstr>
      <vt:lpstr>Mimořádné události- jak postupovat, leták pro sborovny a vizitka do kapsy</vt:lpstr>
      <vt:lpstr>Kdy se letos uvidíme a uslyšíme?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Metodický kabinet metodika prevence 7.9. 2022</dc:title>
  <dc:creator>Markéta Sychrová</dc:creator>
  <cp:lastModifiedBy>Jana Klementová</cp:lastModifiedBy>
  <cp:revision>21</cp:revision>
  <dcterms:created xsi:type="dcterms:W3CDTF">2022-09-05T05:49:39Z</dcterms:created>
  <dcterms:modified xsi:type="dcterms:W3CDTF">2023-09-25T20:30:10Z</dcterms:modified>
</cp:coreProperties>
</file>