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88" r:id="rId3"/>
    <p:sldId id="289" r:id="rId4"/>
    <p:sldId id="292" r:id="rId5"/>
    <p:sldId id="293" r:id="rId6"/>
    <p:sldId id="294" r:id="rId7"/>
    <p:sldId id="290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B8F08B-8A96-486F-95C4-A9464B7DA659}">
          <p14:sldIdLst>
            <p14:sldId id="256"/>
            <p14:sldId id="288"/>
            <p14:sldId id="289"/>
            <p14:sldId id="292"/>
            <p14:sldId id="293"/>
            <p14:sldId id="294"/>
            <p14:sldId id="290"/>
            <p14:sldId id="267"/>
          </p14:sldIdLst>
        </p14:section>
        <p14:section name="Oddíl bez názvu" id="{2B24315E-E106-4A2A-B8D1-88354C463B2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0D426-CB6E-4D49-B4C3-CE981AB7FF4A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9F06-A9BE-443F-9F03-3DEC06AE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2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42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8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8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54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7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66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74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C662E2-6608-49A0-BA7A-3202A4D80870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5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yisdead.mall.tv/" TargetMode="External"/><Relationship Id="rId2" Type="http://schemas.openxmlformats.org/officeDocument/2006/relationships/hyperlink" Target="https://sk.fameplay.tv/martyisdea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pi.cz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votna@pppuo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8960F7C-027A-61F7-F651-09F860ED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cs-CZ" sz="6800" b="1" dirty="0"/>
              <a:t>Metodický kabinet pro metodiky </a:t>
            </a:r>
            <a:r>
              <a:rPr lang="cs-CZ" sz="6800" b="1"/>
              <a:t>prevence 28.11.2023</a:t>
            </a:r>
            <a:endParaRPr lang="cs-CZ" sz="6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E588B-1361-C2A8-8769-D419F8F1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cs-CZ" cap="none" dirty="0"/>
              <a:t>PhDr</a:t>
            </a:r>
            <a:r>
              <a:rPr lang="cs-CZ" dirty="0"/>
              <a:t>. Petra Novotná</a:t>
            </a:r>
          </a:p>
          <a:p>
            <a:r>
              <a:rPr lang="cs-CZ" dirty="0"/>
              <a:t>Mgr. Monika Chalupníková</a:t>
            </a:r>
          </a:p>
        </p:txBody>
      </p: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7485B25F-B030-63F7-CF9F-4118CC68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89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FABA4-FD19-4671-754B-0E771EDF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1106128"/>
            <a:ext cx="3102077" cy="3234321"/>
          </a:xfrm>
        </p:spPr>
        <p:txBody>
          <a:bodyPr>
            <a:normAutofit fontScale="90000"/>
          </a:bodyPr>
          <a:lstStyle/>
          <a:p>
            <a:pPr algn="l"/>
            <a:b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32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Metodické doporučení k primární prevenci rizikového chování u dětí a mládeže </a:t>
            </a:r>
            <a:br>
              <a:rPr lang="cs-CZ" sz="32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32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28BD0-8036-F302-0B6F-4CA109F2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994" y="731520"/>
            <a:ext cx="7561006" cy="6126480"/>
          </a:xfrm>
        </p:spPr>
        <p:txBody>
          <a:bodyPr/>
          <a:lstStyle/>
          <a:p>
            <a:r>
              <a:rPr lang="cs-CZ" sz="2400" b="1" dirty="0"/>
              <a:t>Příloha č. 24 Sebevražedné chování</a:t>
            </a:r>
          </a:p>
          <a:p>
            <a:r>
              <a:rPr lang="cs-CZ" dirty="0"/>
              <a:t>Od cca poloviny října 2023 na stránkách MŠMT</a:t>
            </a:r>
          </a:p>
          <a:p>
            <a:r>
              <a:rPr lang="cs-CZ" dirty="0"/>
              <a:t>Odkaz: www.msmt.cz/vzdelavani/socialni-programy/metodicke-dokumenty-doporuceni-a-pokyny</a:t>
            </a:r>
          </a:p>
          <a:p>
            <a:r>
              <a:rPr lang="cs-CZ" dirty="0"/>
              <a:t>K dispozici i 7 příloh: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Bezpečnostní plán pro žáky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Varovné znaky sebevražedného jednání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Co dělat když…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Podpůrný rozhovor s žákem se sebevražednými myšlenkami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Krizový plán smrt ve škole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Při rozhovoru s dítětem nezapomeňte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Mé dítě má myšlenky na sebevraždu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7C68E4-4F0A-0104-2B86-2A845FB1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4" y="4473262"/>
            <a:ext cx="2727702" cy="12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80EED-56EF-8142-655F-D430EC37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1143000"/>
            <a:ext cx="3480619" cy="2286000"/>
          </a:xfrm>
        </p:spPr>
        <p:txBody>
          <a:bodyPr/>
          <a:lstStyle/>
          <a:p>
            <a:r>
              <a:rPr lang="cs-CZ" b="1" dirty="0"/>
              <a:t>DOPORUČUJEME: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D2314-9730-0B51-CE00-627C4F1C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0" y="731520"/>
            <a:ext cx="6809330" cy="5257800"/>
          </a:xfrm>
        </p:spPr>
        <p:txBody>
          <a:bodyPr>
            <a:normAutofit/>
          </a:bodyPr>
          <a:lstStyle/>
          <a:p>
            <a:r>
              <a:rPr lang="cs-CZ" sz="2400" dirty="0"/>
              <a:t>Aplikace „</a:t>
            </a:r>
            <a:r>
              <a:rPr lang="cs-CZ" sz="2400" dirty="0">
                <a:solidFill>
                  <a:srgbClr val="7030A0"/>
                </a:solidFill>
              </a:rPr>
              <a:t>Nepanikař</a:t>
            </a:r>
            <a:r>
              <a:rPr lang="cs-CZ" sz="2400" dirty="0"/>
              <a:t>“ </a:t>
            </a:r>
          </a:p>
          <a:p>
            <a:r>
              <a:rPr lang="cs-CZ" sz="2400" dirty="0"/>
              <a:t>- p</a:t>
            </a:r>
            <a:r>
              <a:rPr lang="pl-PL" sz="2400" dirty="0"/>
              <a:t>rvní pomoc</a:t>
            </a:r>
          </a:p>
          <a:p>
            <a:r>
              <a:rPr lang="pl-PL" sz="2400" dirty="0"/>
              <a:t> při psychických potížích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50" name="Picture 2" descr="Návrh bez názvu">
            <a:extLst>
              <a:ext uri="{FF2B5EF4-FFF2-40B4-BE49-F238E27FC236}">
                <a16:creationId xmlns:a16="http://schemas.microsoft.com/office/drawing/2014/main" id="{4ADF7A82-5D40-841B-DD7E-97B225C7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2" y="214096"/>
            <a:ext cx="3539614" cy="62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5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80EED-56EF-8142-655F-D430EC37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1143000"/>
            <a:ext cx="3480619" cy="2286000"/>
          </a:xfrm>
        </p:spPr>
        <p:txBody>
          <a:bodyPr/>
          <a:lstStyle/>
          <a:p>
            <a:r>
              <a:rPr lang="cs-CZ" b="1" dirty="0"/>
              <a:t>DOPORUČUJEME: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D2314-9730-0B51-CE00-627C4F1CC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Nenech to být</a:t>
            </a:r>
          </a:p>
          <a:p>
            <a:r>
              <a:rPr lang="cs-CZ" sz="2400" dirty="0"/>
              <a:t>- Funguje jako online schránka důvěry a vnitřní oznamovací systém. </a:t>
            </a:r>
          </a:p>
          <a:p>
            <a:r>
              <a:rPr lang="cs-CZ" sz="2400" dirty="0"/>
              <a:t>- Žáci ve školách přes něj mohou odesílat podněty a s příslušnou osobou řešit cokoliv, o čem není snadné mluvit osobně. </a:t>
            </a:r>
          </a:p>
          <a:p>
            <a:r>
              <a:rPr lang="cs-CZ" sz="2400" dirty="0"/>
              <a:t>- Je to jednoduchý a bezpečný nástroj pro budování etické firemní kultury, odhalování šikany.</a:t>
            </a:r>
          </a:p>
          <a:p>
            <a:r>
              <a:rPr lang="cs-CZ" sz="2400" dirty="0"/>
              <a:t>Odkaz: www.nntb.cz</a:t>
            </a:r>
          </a:p>
        </p:txBody>
      </p:sp>
    </p:spTree>
    <p:extLst>
      <p:ext uri="{BB962C8B-B14F-4D97-AF65-F5344CB8AC3E}">
        <p14:creationId xmlns:p14="http://schemas.microsoft.com/office/powerpoint/2010/main" val="23752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80EED-56EF-8142-655F-D430EC37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1143000"/>
            <a:ext cx="3480619" cy="2286000"/>
          </a:xfrm>
        </p:spPr>
        <p:txBody>
          <a:bodyPr/>
          <a:lstStyle/>
          <a:p>
            <a:r>
              <a:rPr lang="cs-CZ" b="1" dirty="0"/>
              <a:t>DOPORUČUJEME: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D2314-9730-0B51-CE00-627C4F1C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257" y="731520"/>
            <a:ext cx="7413523" cy="596424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Webové stránky: </a:t>
            </a:r>
            <a:r>
              <a:rPr lang="cs-CZ" sz="2400" dirty="0">
                <a:solidFill>
                  <a:srgbClr val="7030A0"/>
                </a:solidFill>
              </a:rPr>
              <a:t>nevypustdusi.cz</a:t>
            </a:r>
          </a:p>
          <a:p>
            <a:r>
              <a:rPr lang="cs-CZ" sz="2400" dirty="0"/>
              <a:t>- materiály, letáky, články, vzdělávání….</a:t>
            </a:r>
          </a:p>
          <a:p>
            <a:endParaRPr lang="cs-CZ" sz="2400" dirty="0"/>
          </a:p>
          <a:p>
            <a:r>
              <a:rPr lang="cs-CZ" sz="2400" dirty="0"/>
              <a:t>Dokument České televize -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K dohledání v archivu ČT, příp. na odkaze: www.ceskatelevize.cz/porady/15422105201-co-je-ti-nic</a:t>
            </a:r>
          </a:p>
        </p:txBody>
      </p:sp>
      <p:sp>
        <p:nvSpPr>
          <p:cNvPr id="6" name="AutoShape 6" descr="Logo">
            <a:extLst>
              <a:ext uri="{FF2B5EF4-FFF2-40B4-BE49-F238E27FC236}">
                <a16:creationId xmlns:a16="http://schemas.microsoft.com/office/drawing/2014/main" id="{7887325E-CA26-C15F-8ED0-D56A0C50E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Nevypusť Duši, z. s. | Darujme.cz">
            <a:extLst>
              <a:ext uri="{FF2B5EF4-FFF2-40B4-BE49-F238E27FC236}">
                <a16:creationId xmlns:a16="http://schemas.microsoft.com/office/drawing/2014/main" id="{8EAED6B2-67A9-57D8-DA91-0CF1C988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05" y="37147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 je ti? Nic. Alarmující dokument o dětské duši a současném stavu dětské  psychiatrické péče v České republice | Kapka Naděje">
            <a:extLst>
              <a:ext uri="{FF2B5EF4-FFF2-40B4-BE49-F238E27FC236}">
                <a16:creationId xmlns:a16="http://schemas.microsoft.com/office/drawing/2014/main" id="{E1F6EB01-A223-3191-84CA-40788F0D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06" y="3276600"/>
            <a:ext cx="8136194" cy="19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9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4358C-2BC2-1769-CF6B-78540204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Prevence - rizika</a:t>
            </a:r>
            <a:br>
              <a:rPr lang="cs-CZ" b="1" dirty="0"/>
            </a:br>
            <a:r>
              <a:rPr lang="cs-CZ" b="1" dirty="0"/>
              <a:t>sociálních sítích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E40A1-C6D3-4AFD-F6BE-740996B5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536240"/>
            <a:ext cx="6492240" cy="5257800"/>
          </a:xfrm>
        </p:spPr>
        <p:txBody>
          <a:bodyPr/>
          <a:lstStyle/>
          <a:p>
            <a:r>
              <a:rPr lang="cs-CZ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#martyisdead   </a:t>
            </a:r>
          </a:p>
          <a:p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cs-CZ" dirty="0">
                <a:solidFill>
                  <a:srgbClr val="000000"/>
                </a:solidFill>
              </a:rPr>
              <a:t>seriál, osm dílů </a:t>
            </a:r>
          </a:p>
          <a:p>
            <a:r>
              <a:rPr lang="cs-CZ" dirty="0">
                <a:solidFill>
                  <a:srgbClr val="000000"/>
                </a:solidFill>
              </a:rPr>
              <a:t>Odkaz na zhlédnutí seriálu</a:t>
            </a:r>
            <a:r>
              <a:rPr lang="cs-CZ" sz="1800" dirty="0">
                <a:solidFill>
                  <a:srgbClr val="000000"/>
                </a:solidFill>
              </a:rPr>
              <a:t>: </a:t>
            </a:r>
            <a:r>
              <a:rPr lang="cs-CZ" sz="2000" dirty="0">
                <a:solidFill>
                  <a:srgbClr val="6B9F25"/>
                </a:solidFill>
                <a:effectLst/>
                <a:hlinkClick r:id="rId2" tooltip="https://sk.fameplay.tv/martyisde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https://sk.fameplay.tv/martyisdead</a:t>
            </a:r>
            <a:r>
              <a:rPr lang="cs-CZ" sz="2000" dirty="0"/>
              <a:t> </a:t>
            </a:r>
            <a:endParaRPr lang="cs-CZ" sz="2400" dirty="0"/>
          </a:p>
          <a:p>
            <a:endParaRPr lang="cs-CZ" dirty="0"/>
          </a:p>
          <a:p>
            <a:r>
              <a:rPr lang="cs-CZ" dirty="0"/>
              <a:t>Odkaz, kde najdete různé materiály </a:t>
            </a:r>
          </a:p>
          <a:p>
            <a:r>
              <a:rPr lang="cs-CZ" dirty="0"/>
              <a:t>na práci s tématem:</a:t>
            </a:r>
          </a:p>
          <a:p>
            <a:r>
              <a:rPr lang="cs-CZ" dirty="0">
                <a:hlinkClick r:id="rId3"/>
              </a:rPr>
              <a:t>https://martyisdead.mall.tv/</a:t>
            </a:r>
            <a:r>
              <a:rPr lang="cs-CZ" dirty="0"/>
              <a:t> </a:t>
            </a:r>
          </a:p>
        </p:txBody>
      </p:sp>
      <p:pic>
        <p:nvPicPr>
          <p:cNvPr id="1026" name="Picture 2" descr="martyisdead (2019) | ČSFD.cz">
            <a:extLst>
              <a:ext uri="{FF2B5EF4-FFF2-40B4-BE49-F238E27FC236}">
                <a16:creationId xmlns:a16="http://schemas.microsoft.com/office/drawing/2014/main" id="{DC109978-4A91-D23A-B281-1C78A88B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50" y="2733899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1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9B0A3-C95A-9448-786D-32B70AFF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Další důležité odkazy pro ŠMP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1AE3F-3473-9B27-E9F5-22D1B98A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525" y="525041"/>
            <a:ext cx="7058148" cy="525780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www.iprev.cz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</a:t>
            </a:r>
            <a:r>
              <a:rPr lang="cs-CZ" dirty="0">
                <a:hlinkClick r:id="rId2"/>
              </a:rPr>
              <a:t>www.npi.cz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746A27-9226-E00C-91DC-818D1765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27" y="143579"/>
            <a:ext cx="2843919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PI ČR – Národní pedagogický institut České republiky">
            <a:extLst>
              <a:ext uri="{FF2B5EF4-FFF2-40B4-BE49-F238E27FC236}">
                <a16:creationId xmlns:a16="http://schemas.microsoft.com/office/drawing/2014/main" id="{0EA9ECD7-59E8-2889-A675-95263F96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23121"/>
            <a:ext cx="3629396" cy="13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B53EA63-3376-A637-DA97-F58017057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3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2576FD-CDEA-96C9-9D46-E4739926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14" y="487463"/>
            <a:ext cx="5168536" cy="1450757"/>
          </a:xfrm>
        </p:spPr>
        <p:txBody>
          <a:bodyPr>
            <a:normAutofit/>
          </a:bodyPr>
          <a:lstStyle/>
          <a:p>
            <a:br>
              <a:rPr lang="cs-CZ" sz="3400" dirty="0"/>
            </a:br>
            <a:r>
              <a:rPr lang="cs-CZ" sz="4000" b="1" dirty="0"/>
              <a:t>Osvědčení a evaluace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58743-F863-E3EC-9470-9DFDE9DE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62" y="2697378"/>
            <a:ext cx="6254722" cy="367018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54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4D407-C0D7-BADE-61E3-71B0D517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/>
              <a:t>Děkuji za pozornost</a:t>
            </a:r>
          </a:p>
        </p:txBody>
      </p:sp>
      <p:pic>
        <p:nvPicPr>
          <p:cNvPr id="8" name="Graphic 7" descr="Titulky">
            <a:extLst>
              <a:ext uri="{FF2B5EF4-FFF2-40B4-BE49-F238E27FC236}">
                <a16:creationId xmlns:a16="http://schemas.microsoft.com/office/drawing/2014/main" id="{9AB8CE5E-9D55-A238-5659-1A7C93BE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3CDDF-5831-1A76-FEEA-FEFC2A8E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cs-CZ" dirty="0"/>
              <a:t>Veškeré podněty pro naši práci, připomínky, požadavky můžete posílat na </a:t>
            </a:r>
          </a:p>
          <a:p>
            <a:r>
              <a:rPr lang="cs-CZ" dirty="0">
                <a:hlinkClick r:id="rId4"/>
              </a:rPr>
              <a:t>novotna@pppuo.cz</a:t>
            </a:r>
            <a:r>
              <a:rPr lang="cs-CZ" dirty="0"/>
              <a:t> , do předmětu metodik prevence.</a:t>
            </a:r>
          </a:p>
          <a:p>
            <a:r>
              <a:rPr lang="cs-CZ" dirty="0"/>
              <a:t>Hezké dny PhDr. Petra Novotná, ředitelka PPP ÚO.</a:t>
            </a:r>
          </a:p>
          <a:p>
            <a:r>
              <a:rPr lang="cs-CZ" dirty="0"/>
              <a:t>Další </a:t>
            </a:r>
            <a:r>
              <a:rPr lang="cs-CZ"/>
              <a:t>setkání proběhne 24.1.2024 </a:t>
            </a:r>
            <a:endParaRPr lang="cs-CZ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686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730</TotalTime>
  <Words>329</Words>
  <Application>Microsoft Office PowerPoint</Application>
  <PresentationFormat>Širokoúhlá obrazovka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Open Sans</vt:lpstr>
      <vt:lpstr>Wingdings</vt:lpstr>
      <vt:lpstr>Retrospektiva</vt:lpstr>
      <vt:lpstr>Metodický kabinet pro metodiky prevence 28.11.2023</vt:lpstr>
      <vt:lpstr>  Metodické doporučení k primární prevenci rizikového chování u dětí a mládeže   </vt:lpstr>
      <vt:lpstr>DOPORUČUJEME:</vt:lpstr>
      <vt:lpstr>DOPORUČUJEME:</vt:lpstr>
      <vt:lpstr>DOPORUČUJEME:</vt:lpstr>
      <vt:lpstr>Prevence - rizika sociálních sítích</vt:lpstr>
      <vt:lpstr>Další důležité odkazy pro ŠMP</vt:lpstr>
      <vt:lpstr> Osvědčení a evaluace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kabinet metodika prevence 7.9. 2022</dc:title>
  <dc:creator>Markéta Sychrová</dc:creator>
  <cp:lastModifiedBy>Jana Klementová</cp:lastModifiedBy>
  <cp:revision>31</cp:revision>
  <dcterms:created xsi:type="dcterms:W3CDTF">2022-09-05T05:49:39Z</dcterms:created>
  <dcterms:modified xsi:type="dcterms:W3CDTF">2023-12-09T14:41:23Z</dcterms:modified>
</cp:coreProperties>
</file>