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3"/>
  </p:notesMasterIdLst>
  <p:sldIdLst>
    <p:sldId id="289" r:id="rId2"/>
    <p:sldId id="256" r:id="rId3"/>
    <p:sldId id="287" r:id="rId4"/>
    <p:sldId id="272" r:id="rId5"/>
    <p:sldId id="258" r:id="rId6"/>
    <p:sldId id="259" r:id="rId7"/>
    <p:sldId id="260" r:id="rId8"/>
    <p:sldId id="264" r:id="rId9"/>
    <p:sldId id="261" r:id="rId10"/>
    <p:sldId id="257" r:id="rId11"/>
    <p:sldId id="274" r:id="rId12"/>
    <p:sldId id="275" r:id="rId13"/>
    <p:sldId id="277" r:id="rId14"/>
    <p:sldId id="278" r:id="rId15"/>
    <p:sldId id="280" r:id="rId16"/>
    <p:sldId id="268" r:id="rId17"/>
    <p:sldId id="266" r:id="rId18"/>
    <p:sldId id="279" r:id="rId19"/>
    <p:sldId id="286" r:id="rId20"/>
    <p:sldId id="288" r:id="rId21"/>
    <p:sldId id="285" r:id="rId22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16C00D7F-C7E9-41D6-370D-CCC42F724674}" name="Jana Draberová" initials="JD" userId="9ba4bc13fd27882e" providerId="Windows Live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2" d="100"/>
          <a:sy n="82" d="100"/>
        </p:scale>
        <p:origin x="720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microsoft.com/office/2018/10/relationships/authors" Target="author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2207E96-9493-4F0B-895C-F4857FB8A43D}" type="datetimeFigureOut">
              <a:rPr lang="cs-CZ" smtClean="0"/>
              <a:t>08.04.2024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4C4E926-6D11-4160-B144-080B34E7154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2512669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FE71D4E-108C-474E-8E1B-EFDAEFB14A24}" type="slidenum">
              <a:rPr lang="cs-CZ" smtClean="0"/>
              <a:t>14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7347996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6A74C32-2D7D-EB56-FCD5-0CC9E645DCD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202E2A49-5AAA-E557-2BA9-D955CC4D213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A818350F-8775-3B0A-A31D-4A427279E9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6DFEFB-E52F-430B-A13D-B9DD57734E1F}" type="datetimeFigureOut">
              <a:rPr lang="cs-CZ" smtClean="0"/>
              <a:t>08.04.2024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D1815E6C-0C73-AFC0-47BC-02120EA3FD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C5C515A2-4476-3362-6661-ED03E3B464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255CAC-E1F4-4BA8-94BD-57DA12A4367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683424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B87D24D-9BBF-A921-6F2A-4C5C1E10B7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C7062B1A-F364-4BAB-70B9-A7BAE23B00B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CF13506E-03A0-BFFC-F39E-37597E9149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6DFEFB-E52F-430B-A13D-B9DD57734E1F}" type="datetimeFigureOut">
              <a:rPr lang="cs-CZ" smtClean="0"/>
              <a:t>08.04.2024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FC5A603D-2842-6C2A-D024-E63B933E77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ACF18454-336F-EB13-09A0-F60B0F21E6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255CAC-E1F4-4BA8-94BD-57DA12A4367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109129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>
            <a:extLst>
              <a:ext uri="{FF2B5EF4-FFF2-40B4-BE49-F238E27FC236}">
                <a16:creationId xmlns:a16="http://schemas.microsoft.com/office/drawing/2014/main" id="{C1F6ECDC-7C75-8427-A629-2FE5C05DFDC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77F4C03B-FA44-437D-DDC9-D238311D63D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47F49B01-890D-FE25-3A6A-9815546D0B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6DFEFB-E52F-430B-A13D-B9DD57734E1F}" type="datetimeFigureOut">
              <a:rPr lang="cs-CZ" smtClean="0"/>
              <a:t>08.04.2024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AE1F89B3-6273-DFD7-424F-80AF69B8C1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501DE424-20CE-BA2D-F72E-563CB0F94B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255CAC-E1F4-4BA8-94BD-57DA12A4367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860478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89E7353-B1DC-F5F5-E53D-0A30D9B758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1AE5A54F-BB1D-BB3B-65C2-7C08BD7FBDC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4760C2F8-9B3C-7AA3-BB95-1236EE5EFD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6DFEFB-E52F-430B-A13D-B9DD57734E1F}" type="datetimeFigureOut">
              <a:rPr lang="cs-CZ" smtClean="0"/>
              <a:t>08.04.2024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983D0B0A-85FE-75D4-A563-4134BC946B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B229F163-EF82-1A5E-FE7E-7D6FFEDF6C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255CAC-E1F4-4BA8-94BD-57DA12A4367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922753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582EBBE-FB6D-D9F4-31C2-BB614BADFB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7EE83377-F199-7345-46E8-E25BCB42A21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9788E7D6-C970-5F5B-0B3C-E2F8067269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6DFEFB-E52F-430B-A13D-B9DD57734E1F}" type="datetimeFigureOut">
              <a:rPr lang="cs-CZ" smtClean="0"/>
              <a:t>08.04.2024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559F1AF1-24C6-2A5B-9126-602453ADC4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19E2B3B6-CC52-F801-6350-FB1E7AF8A0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255CAC-E1F4-4BA8-94BD-57DA12A4367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945394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99AA5CA-7E02-B80B-AFB4-B905C0F877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0F52D02B-BA22-A1E5-BB4A-FE0E729F376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547CCE71-A25D-77FE-81E6-E8C4BCCFA8C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6C597AD0-96A4-40D5-E43C-87B690C87A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6DFEFB-E52F-430B-A13D-B9DD57734E1F}" type="datetimeFigureOut">
              <a:rPr lang="cs-CZ" smtClean="0"/>
              <a:t>08.04.2024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0B22F6D1-DCAB-2DE0-E667-88DA06BDB7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A291F6EF-26A0-FC27-E3EA-02EA42D507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255CAC-E1F4-4BA8-94BD-57DA12A4367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059813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252255E-4E67-270D-ACFB-2BBB46F870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75C6B740-CCFD-B58D-FBDA-D4890C83F8F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F1E4CB42-042D-29DE-EFBA-582852EA303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text 4">
            <a:extLst>
              <a:ext uri="{FF2B5EF4-FFF2-40B4-BE49-F238E27FC236}">
                <a16:creationId xmlns:a16="http://schemas.microsoft.com/office/drawing/2014/main" id="{2F872624-5C44-057E-7726-8CD0E439929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6" name="Zástupný obsah 5">
            <a:extLst>
              <a:ext uri="{FF2B5EF4-FFF2-40B4-BE49-F238E27FC236}">
                <a16:creationId xmlns:a16="http://schemas.microsoft.com/office/drawing/2014/main" id="{D7C70516-FA91-9416-AC45-2DF67FCD6C0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>
            <a:extLst>
              <a:ext uri="{FF2B5EF4-FFF2-40B4-BE49-F238E27FC236}">
                <a16:creationId xmlns:a16="http://schemas.microsoft.com/office/drawing/2014/main" id="{7C0F8F3C-AA4D-FB56-280E-E1457EF648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6DFEFB-E52F-430B-A13D-B9DD57734E1F}" type="datetimeFigureOut">
              <a:rPr lang="cs-CZ" smtClean="0"/>
              <a:t>08.04.2024</a:t>
            </a:fld>
            <a:endParaRPr lang="cs-CZ"/>
          </a:p>
        </p:txBody>
      </p:sp>
      <p:sp>
        <p:nvSpPr>
          <p:cNvPr id="8" name="Zástupný symbol pro zápatí 7">
            <a:extLst>
              <a:ext uri="{FF2B5EF4-FFF2-40B4-BE49-F238E27FC236}">
                <a16:creationId xmlns:a16="http://schemas.microsoft.com/office/drawing/2014/main" id="{BEA2F8A8-30A4-41B7-E33B-1632C10480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>
            <a:extLst>
              <a:ext uri="{FF2B5EF4-FFF2-40B4-BE49-F238E27FC236}">
                <a16:creationId xmlns:a16="http://schemas.microsoft.com/office/drawing/2014/main" id="{7BCB150E-E79E-636A-8CF6-F091871A35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255CAC-E1F4-4BA8-94BD-57DA12A4367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127839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51BD4F8-CFFA-EEF1-EBA0-30D588B013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>
            <a:extLst>
              <a:ext uri="{FF2B5EF4-FFF2-40B4-BE49-F238E27FC236}">
                <a16:creationId xmlns:a16="http://schemas.microsoft.com/office/drawing/2014/main" id="{A33B9762-AFA0-F399-2E52-B1648F88EE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6DFEFB-E52F-430B-A13D-B9DD57734E1F}" type="datetimeFigureOut">
              <a:rPr lang="cs-CZ" smtClean="0"/>
              <a:t>08.04.2024</a:t>
            </a:fld>
            <a:endParaRPr lang="cs-CZ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98252936-CCC8-53DD-201C-D9A5D5E86C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A0E849F1-5D06-544D-E555-92EE9D66A6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255CAC-E1F4-4BA8-94BD-57DA12A4367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936520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>
            <a:extLst>
              <a:ext uri="{FF2B5EF4-FFF2-40B4-BE49-F238E27FC236}">
                <a16:creationId xmlns:a16="http://schemas.microsoft.com/office/drawing/2014/main" id="{64ABC03B-BD87-A22B-D46C-CD38DF6B5B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6DFEFB-E52F-430B-A13D-B9DD57734E1F}" type="datetimeFigureOut">
              <a:rPr lang="cs-CZ" smtClean="0"/>
              <a:t>08.04.2024</a:t>
            </a:fld>
            <a:endParaRPr lang="cs-CZ"/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C45EB3B9-6868-42F9-DDDD-B7D0242C91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D1BF445E-DA16-7147-7C27-D06A0602B0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255CAC-E1F4-4BA8-94BD-57DA12A4367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817773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ECC7B97-1CB8-CCBB-9174-D167AE54B0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AEF18B82-120A-65B9-66C2-765895B80CD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E0571768-8AC0-E44C-193A-5CA67D1648D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8FDD54DB-A7FB-6BCC-3BBB-79BFF8A3DF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6DFEFB-E52F-430B-A13D-B9DD57734E1F}" type="datetimeFigureOut">
              <a:rPr lang="cs-CZ" smtClean="0"/>
              <a:t>08.04.2024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5F756097-4AA5-501E-E8D3-EC923CF8A8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83A944F0-C14C-BBFD-C4A1-2B3574D8DA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255CAC-E1F4-4BA8-94BD-57DA12A4367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487488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D6A26CF-96A1-C2C0-FAC2-74F548DAA3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obrázku 2">
            <a:extLst>
              <a:ext uri="{FF2B5EF4-FFF2-40B4-BE49-F238E27FC236}">
                <a16:creationId xmlns:a16="http://schemas.microsoft.com/office/drawing/2014/main" id="{7E625A64-60D1-EB91-9952-D001170FDEC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6B787FAE-AB08-FA6D-F746-AF6626B18E7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2E092D85-A78C-E80E-FDF2-CC8018FFC7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6DFEFB-E52F-430B-A13D-B9DD57734E1F}" type="datetimeFigureOut">
              <a:rPr lang="cs-CZ" smtClean="0"/>
              <a:t>08.04.2024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2685644E-6A66-B2F3-F968-B38EBABEDE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F9B7BF1D-B9A8-5309-8C1E-0B116AF618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255CAC-E1F4-4BA8-94BD-57DA12A4367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437283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nadpis 1">
            <a:extLst>
              <a:ext uri="{FF2B5EF4-FFF2-40B4-BE49-F238E27FC236}">
                <a16:creationId xmlns:a16="http://schemas.microsoft.com/office/drawing/2014/main" id="{4FBCC8B8-CE41-03D9-B6C6-3E3C9013ED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7F18DEC7-D199-3CAD-1168-015838A8F5D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E73EE0A8-4E15-ADF3-CE27-C0C0FEAF104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6DFEFB-E52F-430B-A13D-B9DD57734E1F}" type="datetimeFigureOut">
              <a:rPr lang="cs-CZ" smtClean="0"/>
              <a:t>08.04.2024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A7283B88-F6E6-99F1-1F9E-5C4CA4DA6D4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D9E8D677-0750-8221-ACAE-64917FDD933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6255CAC-E1F4-4BA8-94BD-57DA12A4367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897353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pasparta.cz/blog/zaklady-dusevni-hygieny/" TargetMode="External"/><Relationship Id="rId2" Type="http://schemas.openxmlformats.org/officeDocument/2006/relationships/hyperlink" Target="http://www.kuroz.cz/zaklady-dusevni-hygieny" TargetMode="Externa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nzip.cz/rejstrikovy-pojem/235" TargetMode="External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Relationship Id="rId5" Type="http://schemas.openxmlformats.org/officeDocument/2006/relationships/image" Target="cid:part1.Z5niMpTO.a2j1enMu@email.cz" TargetMode="External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mzcr.cz/tiskove-centrum-mz/vliv-epidemie-koronaviru-na-narust-dusevnich-onemocneni-u-cechu-projednala-rada-vlady-pro-dusevni-zdravi/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ted.com/talks/sarah_jayne_blakemore_the_mysterious_workings_of_the_adolescent_brain" TargetMode="External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Setkání metodiků prevence 26.3. 2024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cs-CZ" dirty="0"/>
              <a:t>1)  Výsledky Šetření rizikového chování a duševní zdraví na ZŠ, SŠ v Praze    </a:t>
            </a:r>
          </a:p>
          <a:p>
            <a:pPr marL="0" indent="0">
              <a:buNone/>
            </a:pPr>
            <a:r>
              <a:rPr lang="cs-CZ" dirty="0"/>
              <a:t>2) Jak začít s předáváním tématu DH </a:t>
            </a:r>
          </a:p>
          <a:p>
            <a:pPr marL="0" indent="0">
              <a:buNone/>
            </a:pPr>
            <a:r>
              <a:rPr lang="cs-CZ" dirty="0"/>
              <a:t>a) Práce s příběhem</a:t>
            </a:r>
          </a:p>
          <a:p>
            <a:pPr marL="0" indent="0">
              <a:buNone/>
            </a:pPr>
            <a:r>
              <a:rPr lang="cs-CZ" dirty="0"/>
              <a:t>b) Co je DH</a:t>
            </a:r>
          </a:p>
          <a:p>
            <a:pPr marL="0" indent="0">
              <a:buNone/>
            </a:pPr>
            <a:r>
              <a:rPr lang="cs-CZ" dirty="0"/>
              <a:t>4) Silné stránky</a:t>
            </a:r>
          </a:p>
          <a:p>
            <a:pPr marL="0" indent="0">
              <a:buNone/>
            </a:pPr>
            <a:r>
              <a:rPr lang="cs-CZ" dirty="0"/>
              <a:t>5) Skupinová dynamika, pravidla, práce s odlišností</a:t>
            </a:r>
          </a:p>
          <a:p>
            <a:pPr marL="0" indent="0">
              <a:buNone/>
            </a:pPr>
            <a:r>
              <a:rPr lang="cs-CZ" dirty="0"/>
              <a:t>6)  Materiály pro práci s emocemi, příběhem z oblasti DH nakladatelství Pasparta </a:t>
            </a:r>
          </a:p>
        </p:txBody>
      </p:sp>
    </p:spTree>
    <p:extLst>
      <p:ext uri="{BB962C8B-B14F-4D97-AF65-F5344CB8AC3E}">
        <p14:creationId xmlns:p14="http://schemas.microsoft.com/office/powerpoint/2010/main" val="155071304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04812C46-200A-4DEB-A05E-3ED6C68C23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9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Obrázek 6" descr="Obsah obrázku text">
            <a:extLst>
              <a:ext uri="{FF2B5EF4-FFF2-40B4-BE49-F238E27FC236}">
                <a16:creationId xmlns:a16="http://schemas.microsoft.com/office/drawing/2014/main" id="{C831D1D9-0F9D-F84E-B635-FE51902864F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1" b="596"/>
          <a:stretch/>
        </p:blipFill>
        <p:spPr>
          <a:xfrm rot="16200000">
            <a:off x="3928177" y="-1405821"/>
            <a:ext cx="6858000" cy="9669642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D1EA859B-E555-4109-94F3-6700E046E0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7390263" cy="6858000"/>
          </a:xfrm>
          <a:prstGeom prst="rect">
            <a:avLst/>
          </a:prstGeom>
          <a:gradFill>
            <a:gsLst>
              <a:gs pos="48000">
                <a:schemeClr val="bg1"/>
              </a:gs>
              <a:gs pos="35000">
                <a:schemeClr val="bg1">
                  <a:alpha val="77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C79B0E33-BBBC-2619-D6E2-556A6BEB18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3822189" cy="1899912"/>
          </a:xfrm>
        </p:spPr>
        <p:txBody>
          <a:bodyPr>
            <a:normAutofit/>
          </a:bodyPr>
          <a:lstStyle/>
          <a:p>
            <a:r>
              <a:rPr lang="cs-CZ" sz="3600" b="1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tserrat" panose="00000500000000000000" pitchFamily="2" charset="-18"/>
              </a:rPr>
              <a:t>Duševní hygiena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8B770A0F-A9E6-8BA2-B134-5AB6F4E27D1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1" y="2434200"/>
            <a:ext cx="3564118" cy="385347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sz="2400" dirty="0">
                <a:effectLst/>
                <a:latin typeface="Montserrat" panose="00000500000000000000" pitchFamily="2" charset="-18"/>
                <a:ea typeface="Tahoma" panose="020B0604030504040204" pitchFamily="34" charset="0"/>
                <a:cs typeface="Tahoma" panose="020B0604030504040204" pitchFamily="34" charset="0"/>
              </a:rPr>
              <a:t>Seznamování se s tématem duševní hygieny s důrazem na hledání vlastních vnitřních zdrojů, přebíraní zodpovědnosti za svůj život.</a:t>
            </a:r>
            <a:endParaRPr lang="cs-CZ" sz="2400" dirty="0">
              <a:latin typeface="Montserrat" panose="00000500000000000000" pitchFamily="2" charset="-18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cs-CZ" sz="2000" dirty="0"/>
          </a:p>
        </p:txBody>
      </p:sp>
    </p:spTree>
    <p:extLst>
      <p:ext uri="{BB962C8B-B14F-4D97-AF65-F5344CB8AC3E}">
        <p14:creationId xmlns:p14="http://schemas.microsoft.com/office/powerpoint/2010/main" val="300222907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9DBBD92-0B8C-E252-FBFF-D1DC50E4398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40757" y="369103"/>
            <a:ext cx="7881468" cy="1189731"/>
          </a:xfrm>
        </p:spPr>
        <p:txBody>
          <a:bodyPr anchor="t">
            <a:noAutofit/>
          </a:bodyPr>
          <a:lstStyle/>
          <a:p>
            <a:pPr algn="l">
              <a:lnSpc>
                <a:spcPct val="90000"/>
              </a:lnSpc>
              <a:spcAft>
                <a:spcPts val="600"/>
              </a:spcAft>
            </a:pPr>
            <a:r>
              <a:rPr lang="cs-CZ" sz="3600" b="1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tserrat" panose="00000500000000000000" pitchFamily="2" charset="-18"/>
              </a:rPr>
              <a:t>Emoce</a:t>
            </a:r>
            <a:br>
              <a:rPr lang="cs-CZ" sz="3600" b="1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tserrat" panose="00000500000000000000" pitchFamily="2" charset="-18"/>
              </a:rPr>
            </a:br>
            <a:br>
              <a:rPr lang="cs-CZ" sz="2000" b="1" dirty="0">
                <a:latin typeface="Montserrat" panose="00000500000000000000" pitchFamily="2" charset="-18"/>
              </a:rPr>
            </a:br>
            <a:r>
              <a:rPr lang="cs-CZ" sz="1700" b="1" dirty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tserrat" panose="00000500000000000000" pitchFamily="2" charset="-18"/>
              </a:rPr>
              <a:t>OBSAH A STRUKTURA KAPITOLY</a:t>
            </a:r>
            <a:r>
              <a:rPr lang="en-US" sz="1700" b="1" dirty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tserrat" panose="00000500000000000000" pitchFamily="2" charset="-18"/>
              </a:rPr>
              <a:t> :</a:t>
            </a:r>
            <a:br>
              <a:rPr lang="en-US" sz="1700" b="1" dirty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tserrat" panose="00000500000000000000" pitchFamily="2" charset="-18"/>
              </a:rPr>
            </a:br>
            <a:br>
              <a:rPr lang="cs-CZ" sz="2000" b="1" dirty="0">
                <a:latin typeface="Montserrat" panose="00000500000000000000" pitchFamily="2" charset="-18"/>
              </a:rPr>
            </a:br>
            <a:endParaRPr lang="cs-CZ" sz="2000" dirty="0">
              <a:latin typeface="Montserrat" panose="00000500000000000000" pitchFamily="2" charset="-18"/>
            </a:endParaRPr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62E80E79-1A84-3BCF-28E2-6A94F0463FA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64582" y="2681043"/>
            <a:ext cx="2696710" cy="4183488"/>
          </a:xfrm>
          <a:prstGeom prst="rect">
            <a:avLst/>
          </a:prstGeom>
        </p:spPr>
      </p:pic>
      <p:pic>
        <p:nvPicPr>
          <p:cNvPr id="6" name="Obrázek 5">
            <a:extLst>
              <a:ext uri="{FF2B5EF4-FFF2-40B4-BE49-F238E27FC236}">
                <a16:creationId xmlns:a16="http://schemas.microsoft.com/office/drawing/2014/main" id="{02843A0B-8A52-6AF6-41FC-E6B303EAB79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45977" y="1098"/>
            <a:ext cx="4086689" cy="2714983"/>
          </a:xfrm>
          <a:prstGeom prst="rect">
            <a:avLst/>
          </a:prstGeom>
        </p:spPr>
      </p:pic>
      <p:sp>
        <p:nvSpPr>
          <p:cNvPr id="3" name="TextovéPole 2">
            <a:extLst>
              <a:ext uri="{FF2B5EF4-FFF2-40B4-BE49-F238E27FC236}">
                <a16:creationId xmlns:a16="http://schemas.microsoft.com/office/drawing/2014/main" id="{78C9BA79-7FB8-0702-DA31-15975FA17BDD}"/>
              </a:ext>
            </a:extLst>
          </p:cNvPr>
          <p:cNvSpPr txBox="1"/>
          <p:nvPr/>
        </p:nvSpPr>
        <p:spPr>
          <a:xfrm>
            <a:off x="0" y="1497874"/>
            <a:ext cx="8016536" cy="49644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914400" marR="0" lvl="1" indent="-22860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>
                <a:srgbClr val="ED7D31">
                  <a:lumMod val="50000"/>
                </a:srgbClr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cs-CZ" b="1" dirty="0">
                <a:solidFill>
                  <a:schemeClr val="accent4">
                    <a:lumMod val="75000"/>
                  </a:schemeClr>
                </a:solidFill>
                <a:latin typeface="Montserrat" panose="00000500000000000000" pitchFamily="2" charset="-18"/>
              </a:rPr>
              <a:t>co jsou to emoce </a:t>
            </a:r>
            <a:br>
              <a:rPr lang="cs-CZ" sz="1800" b="1" dirty="0">
                <a:solidFill>
                  <a:schemeClr val="accent4">
                    <a:lumMod val="75000"/>
                  </a:schemeClr>
                </a:solidFill>
                <a:latin typeface="Montserrat" panose="00000500000000000000" pitchFamily="2" charset="-18"/>
              </a:rPr>
            </a:br>
            <a:r>
              <a:rPr lang="cs-CZ" sz="1800" dirty="0">
                <a:latin typeface="Montserrat" panose="00000500000000000000" pitchFamily="2" charset="-18"/>
              </a:rPr>
              <a:t>– </a:t>
            </a:r>
            <a:r>
              <a:rPr lang="cs-CZ" sz="1700" dirty="0">
                <a:latin typeface="Montserrat" panose="00000500000000000000" pitchFamily="2" charset="-18"/>
              </a:rPr>
              <a:t>složky emocí, funkce emocí, individuální prožívání</a:t>
            </a:r>
            <a:br>
              <a:rPr lang="cs-CZ" sz="1800" dirty="0">
                <a:latin typeface="Montserrat" panose="00000500000000000000" pitchFamily="2" charset="-18"/>
              </a:rPr>
            </a:br>
            <a:endParaRPr lang="cs-CZ" sz="1800" dirty="0">
              <a:latin typeface="Montserrat" panose="00000500000000000000" pitchFamily="2" charset="-18"/>
            </a:endParaRPr>
          </a:p>
          <a:p>
            <a:pPr marL="914400" marR="0" lvl="1" indent="-22860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>
                <a:srgbClr val="ED7D31">
                  <a:lumMod val="50000"/>
                </a:srgbClr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cs-CZ" sz="1800" b="1" dirty="0">
                <a:solidFill>
                  <a:schemeClr val="accent4">
                    <a:lumMod val="75000"/>
                  </a:schemeClr>
                </a:solidFill>
                <a:latin typeface="Montserrat" panose="00000500000000000000" pitchFamily="2" charset="-18"/>
              </a:rPr>
              <a:t>síla emocí </a:t>
            </a:r>
            <a:br>
              <a:rPr lang="cs-CZ" sz="1800" b="1" dirty="0">
                <a:solidFill>
                  <a:schemeClr val="accent4">
                    <a:lumMod val="75000"/>
                  </a:schemeClr>
                </a:solidFill>
                <a:latin typeface="Montserrat" panose="00000500000000000000" pitchFamily="2" charset="-18"/>
              </a:rPr>
            </a:br>
            <a:r>
              <a:rPr lang="cs-CZ" sz="1800" dirty="0">
                <a:latin typeface="Montserrat" panose="00000500000000000000" pitchFamily="2" charset="-18"/>
              </a:rPr>
              <a:t>– </a:t>
            </a:r>
            <a:r>
              <a:rPr lang="cs-CZ" sz="1700" dirty="0">
                <a:latin typeface="Montserrat" panose="00000500000000000000" pitchFamily="2" charset="-18"/>
              </a:rPr>
              <a:t>emoce a puberta</a:t>
            </a:r>
            <a:br>
              <a:rPr lang="cs-CZ" sz="1800" dirty="0">
                <a:latin typeface="Montserrat" panose="00000500000000000000" pitchFamily="2" charset="-18"/>
              </a:rPr>
            </a:br>
            <a:endParaRPr lang="cs-CZ" dirty="0">
              <a:latin typeface="Montserrat" panose="00000500000000000000" pitchFamily="2" charset="-18"/>
            </a:endParaRPr>
          </a:p>
          <a:p>
            <a:pPr marL="914400" marR="0" lvl="1" indent="-22860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>
                <a:srgbClr val="ED7D31">
                  <a:lumMod val="50000"/>
                </a:srgbClr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cs-CZ" sz="1800" b="1" dirty="0">
                <a:solidFill>
                  <a:schemeClr val="accent4">
                    <a:lumMod val="75000"/>
                  </a:schemeClr>
                </a:solidFill>
                <a:latin typeface="Montserrat" panose="00000500000000000000" pitchFamily="2" charset="-18"/>
              </a:rPr>
              <a:t>emoce a myšlenky </a:t>
            </a:r>
            <a:br>
              <a:rPr lang="cs-CZ" sz="1800" b="1" dirty="0">
                <a:solidFill>
                  <a:schemeClr val="accent4">
                    <a:lumMod val="75000"/>
                  </a:schemeClr>
                </a:solidFill>
                <a:latin typeface="Montserrat" panose="00000500000000000000" pitchFamily="2" charset="-18"/>
              </a:rPr>
            </a:br>
            <a:r>
              <a:rPr lang="cs-CZ" sz="1800" dirty="0">
                <a:latin typeface="Montserrat" panose="00000500000000000000" pitchFamily="2" charset="-18"/>
              </a:rPr>
              <a:t>– </a:t>
            </a:r>
            <a:r>
              <a:rPr lang="cs-CZ" sz="1700" dirty="0">
                <a:latin typeface="Montserrat" panose="00000500000000000000" pitchFamily="2" charset="-18"/>
              </a:rPr>
              <a:t>a jak se vzájemně ovlivňují</a:t>
            </a:r>
            <a:br>
              <a:rPr lang="cs-CZ" sz="1700" dirty="0">
                <a:latin typeface="Montserrat" panose="00000500000000000000" pitchFamily="2" charset="-18"/>
              </a:rPr>
            </a:br>
            <a:endParaRPr lang="cs-CZ" sz="1700" dirty="0">
              <a:latin typeface="Montserrat" panose="00000500000000000000" pitchFamily="2" charset="-18"/>
            </a:endParaRPr>
          </a:p>
          <a:p>
            <a:pPr marL="914400" marR="0" lvl="1" indent="-22860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>
                <a:srgbClr val="ED7D31">
                  <a:lumMod val="50000"/>
                </a:srgbClr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cs-CZ" sz="1800" b="1" dirty="0">
                <a:solidFill>
                  <a:schemeClr val="accent4">
                    <a:lumMod val="75000"/>
                  </a:schemeClr>
                </a:solidFill>
                <a:latin typeface="Montserrat" panose="00000500000000000000" pitchFamily="2" charset="-18"/>
              </a:rPr>
              <a:t>výraz emocí </a:t>
            </a:r>
            <a:br>
              <a:rPr lang="cs-CZ" sz="1800" b="1" dirty="0">
                <a:solidFill>
                  <a:schemeClr val="accent4">
                    <a:lumMod val="75000"/>
                  </a:schemeClr>
                </a:solidFill>
                <a:latin typeface="Montserrat" panose="00000500000000000000" pitchFamily="2" charset="-18"/>
              </a:rPr>
            </a:br>
            <a:r>
              <a:rPr lang="cs-CZ" sz="1800" dirty="0">
                <a:latin typeface="Montserrat" panose="00000500000000000000" pitchFamily="2" charset="-18"/>
              </a:rPr>
              <a:t>– </a:t>
            </a:r>
            <a:r>
              <a:rPr lang="cs-CZ" sz="1700" dirty="0">
                <a:latin typeface="Montserrat" panose="00000500000000000000" pitchFamily="2" charset="-18"/>
              </a:rPr>
              <a:t>rozeznávání emocí druhých</a:t>
            </a:r>
            <a:br>
              <a:rPr lang="cs-CZ" sz="1700" dirty="0">
                <a:latin typeface="Montserrat" panose="00000500000000000000" pitchFamily="2" charset="-18"/>
              </a:rPr>
            </a:br>
            <a:endParaRPr lang="cs-CZ" sz="1700" dirty="0">
              <a:latin typeface="Montserrat" panose="00000500000000000000" pitchFamily="2" charset="-18"/>
            </a:endParaRPr>
          </a:p>
          <a:p>
            <a:pPr marL="914400" marR="0" lvl="1" indent="-22860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>
                <a:srgbClr val="ED7D31">
                  <a:lumMod val="50000"/>
                </a:srgbClr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cs-CZ" sz="1800" b="1" dirty="0">
                <a:solidFill>
                  <a:schemeClr val="accent4">
                    <a:lumMod val="75000"/>
                  </a:schemeClr>
                </a:solidFill>
                <a:latin typeface="Montserrat" panose="00000500000000000000" pitchFamily="2" charset="-18"/>
              </a:rPr>
              <a:t>emoce v našem těle </a:t>
            </a:r>
            <a:br>
              <a:rPr lang="cs-CZ" sz="1800" b="1" dirty="0">
                <a:solidFill>
                  <a:schemeClr val="accent4">
                    <a:lumMod val="75000"/>
                  </a:schemeClr>
                </a:solidFill>
                <a:latin typeface="Montserrat" panose="00000500000000000000" pitchFamily="2" charset="-18"/>
              </a:rPr>
            </a:br>
            <a:r>
              <a:rPr lang="cs-CZ" sz="1800" dirty="0">
                <a:latin typeface="Montserrat" panose="00000500000000000000" pitchFamily="2" charset="-18"/>
              </a:rPr>
              <a:t>– </a:t>
            </a:r>
            <a:r>
              <a:rPr lang="cs-CZ" sz="1700" dirty="0">
                <a:latin typeface="Montserrat" panose="00000500000000000000" pitchFamily="2" charset="-18"/>
              </a:rPr>
              <a:t>vnímání vlastního těla, poplachová reakce</a:t>
            </a:r>
            <a:br>
              <a:rPr lang="cs-CZ" sz="1700" dirty="0">
                <a:latin typeface="Montserrat" panose="00000500000000000000" pitchFamily="2" charset="-18"/>
              </a:rPr>
            </a:br>
            <a:endParaRPr lang="cs-CZ" sz="1700" dirty="0">
              <a:latin typeface="Montserrat" panose="00000500000000000000" pitchFamily="2" charset="-18"/>
            </a:endParaRPr>
          </a:p>
          <a:p>
            <a:pPr marL="914400" marR="0" lvl="1" indent="-22860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>
                <a:srgbClr val="ED7D31">
                  <a:lumMod val="50000"/>
                </a:srgbClr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cs-CZ" sz="1800" b="1" dirty="0">
                <a:solidFill>
                  <a:schemeClr val="accent4">
                    <a:lumMod val="75000"/>
                  </a:schemeClr>
                </a:solidFill>
                <a:latin typeface="Montserrat" panose="00000500000000000000" pitchFamily="2" charset="-18"/>
              </a:rPr>
              <a:t>jak s emocemi pracovat </a:t>
            </a:r>
            <a:br>
              <a:rPr lang="cs-CZ" sz="1800" b="1" dirty="0">
                <a:solidFill>
                  <a:schemeClr val="accent4">
                    <a:lumMod val="75000"/>
                  </a:schemeClr>
                </a:solidFill>
                <a:latin typeface="Montserrat" panose="00000500000000000000" pitchFamily="2" charset="-18"/>
              </a:rPr>
            </a:br>
            <a:r>
              <a:rPr lang="cs-CZ" sz="1800" dirty="0">
                <a:latin typeface="Montserrat" panose="00000500000000000000" pitchFamily="2" charset="-18"/>
              </a:rPr>
              <a:t>– </a:t>
            </a:r>
            <a:r>
              <a:rPr lang="cs-CZ" sz="1700" dirty="0">
                <a:latin typeface="Montserrat" panose="00000500000000000000" pitchFamily="2" charset="-18"/>
              </a:rPr>
              <a:t>co se děje s nechtěnými emocemi, emoce jako informace, techniky pro zvládání silných emocí</a:t>
            </a:r>
            <a:endParaRPr lang="cs-CZ" sz="1700" dirty="0"/>
          </a:p>
        </p:txBody>
      </p:sp>
    </p:spTree>
    <p:extLst>
      <p:ext uri="{BB962C8B-B14F-4D97-AF65-F5344CB8AC3E}">
        <p14:creationId xmlns:p14="http://schemas.microsoft.com/office/powerpoint/2010/main" val="351132821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" name="Rectangle 10">
            <a:extLst>
              <a:ext uri="{FF2B5EF4-FFF2-40B4-BE49-F238E27FC236}">
                <a16:creationId xmlns:a16="http://schemas.microsoft.com/office/drawing/2014/main" id="{BB7C0E06-6EE7-4DC1-8358-E6A2581DF35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5" name="Nadpis 1">
            <a:extLst>
              <a:ext uri="{FF2B5EF4-FFF2-40B4-BE49-F238E27FC236}">
                <a16:creationId xmlns:a16="http://schemas.microsoft.com/office/drawing/2014/main" id="{9D8C63BC-5A3D-43A4-9C72-A3E808AEBA3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40757" y="369104"/>
            <a:ext cx="7881468" cy="554724"/>
          </a:xfrm>
        </p:spPr>
        <p:txBody>
          <a:bodyPr anchor="t">
            <a:noAutofit/>
          </a:bodyPr>
          <a:lstStyle/>
          <a:p>
            <a:pPr algn="l">
              <a:lnSpc>
                <a:spcPct val="90000"/>
              </a:lnSpc>
              <a:spcAft>
                <a:spcPts val="600"/>
              </a:spcAft>
            </a:pPr>
            <a:r>
              <a:rPr lang="cs-CZ" sz="3600" b="1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tserrat" panose="00000500000000000000" pitchFamily="2" charset="-18"/>
              </a:rPr>
              <a:t>Emoce jako informace</a:t>
            </a:r>
            <a:br>
              <a:rPr lang="en-US" sz="1700" b="1" dirty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tserrat" panose="00000500000000000000" pitchFamily="2" charset="-18"/>
              </a:rPr>
            </a:br>
            <a:br>
              <a:rPr lang="cs-CZ" sz="2000" b="1" dirty="0">
                <a:latin typeface="Montserrat" panose="00000500000000000000" pitchFamily="2" charset="-18"/>
              </a:rPr>
            </a:br>
            <a:endParaRPr lang="cs-CZ" sz="2000" dirty="0">
              <a:latin typeface="Montserrat" panose="00000500000000000000" pitchFamily="2" charset="-18"/>
            </a:endParaRPr>
          </a:p>
        </p:txBody>
      </p:sp>
      <p:pic>
        <p:nvPicPr>
          <p:cNvPr id="10" name="Obrázek 9">
            <a:extLst>
              <a:ext uri="{FF2B5EF4-FFF2-40B4-BE49-F238E27FC236}">
                <a16:creationId xmlns:a16="http://schemas.microsoft.com/office/drawing/2014/main" id="{C29C2D2B-C0D9-9C05-1F0D-05104E38D08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4585" y="1783096"/>
            <a:ext cx="3045269" cy="3461490"/>
          </a:xfrm>
          <a:prstGeom prst="rect">
            <a:avLst/>
          </a:prstGeom>
        </p:spPr>
      </p:pic>
      <p:pic>
        <p:nvPicPr>
          <p:cNvPr id="8" name="Obrázek 7">
            <a:extLst>
              <a:ext uri="{FF2B5EF4-FFF2-40B4-BE49-F238E27FC236}">
                <a16:creationId xmlns:a16="http://schemas.microsoft.com/office/drawing/2014/main" id="{CE968E7B-4DC2-8538-08F5-30375A01B44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92915" y="1563601"/>
            <a:ext cx="8543099" cy="40701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484746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7" name="Rectangle 24">
            <a:extLst>
              <a:ext uri="{FF2B5EF4-FFF2-40B4-BE49-F238E27FC236}">
                <a16:creationId xmlns:a16="http://schemas.microsoft.com/office/drawing/2014/main" id="{D009D6D5-DAC2-4A8B-A17A-E206B9012D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ovéPole 10">
            <a:extLst>
              <a:ext uri="{FF2B5EF4-FFF2-40B4-BE49-F238E27FC236}">
                <a16:creationId xmlns:a16="http://schemas.microsoft.com/office/drawing/2014/main" id="{BFD485F8-B9C1-690B-EF7D-231036EAD100}"/>
              </a:ext>
            </a:extLst>
          </p:cNvPr>
          <p:cNvSpPr txBox="1"/>
          <p:nvPr/>
        </p:nvSpPr>
        <p:spPr>
          <a:xfrm>
            <a:off x="420670" y="73302"/>
            <a:ext cx="7000874" cy="180730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3600" b="1" dirty="0" err="1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tserrat" panose="00000500000000000000" pitchFamily="2" charset="-18"/>
                <a:ea typeface="+mj-ea"/>
                <a:cs typeface="+mj-cs"/>
              </a:rPr>
              <a:t>Péče</a:t>
            </a:r>
            <a:r>
              <a:rPr lang="en-US" sz="3600" b="1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tserrat" panose="00000500000000000000" pitchFamily="2" charset="-18"/>
                <a:ea typeface="+mj-ea"/>
                <a:cs typeface="+mj-cs"/>
              </a:rPr>
              <a:t> o </a:t>
            </a:r>
            <a:r>
              <a:rPr lang="en-US" sz="3600" b="1" dirty="0" err="1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tserrat" panose="00000500000000000000" pitchFamily="2" charset="-18"/>
                <a:ea typeface="+mj-ea"/>
                <a:cs typeface="+mj-cs"/>
              </a:rPr>
              <a:t>duševní</a:t>
            </a:r>
            <a:r>
              <a:rPr lang="en-US" sz="3600" b="1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tserrat" panose="00000500000000000000" pitchFamily="2" charset="-18"/>
                <a:ea typeface="+mj-ea"/>
                <a:cs typeface="+mj-cs"/>
              </a:rPr>
              <a:t> </a:t>
            </a:r>
            <a:r>
              <a:rPr lang="en-US" sz="3600" b="1" dirty="0" err="1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tserrat" panose="00000500000000000000" pitchFamily="2" charset="-18"/>
                <a:ea typeface="+mj-ea"/>
                <a:cs typeface="+mj-cs"/>
              </a:rPr>
              <a:t>zdraví</a:t>
            </a:r>
            <a:r>
              <a:rPr lang="en-US" sz="3600" b="1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tserrat" panose="00000500000000000000" pitchFamily="2" charset="-18"/>
                <a:ea typeface="+mj-ea"/>
                <a:cs typeface="+mj-cs"/>
              </a:rPr>
              <a:t> = </a:t>
            </a:r>
            <a:r>
              <a:rPr lang="en-US" sz="3600" b="1" dirty="0" err="1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tserrat" panose="00000500000000000000" pitchFamily="2" charset="-18"/>
                <a:ea typeface="+mj-ea"/>
                <a:cs typeface="+mj-cs"/>
              </a:rPr>
              <a:t>péče</a:t>
            </a:r>
            <a:r>
              <a:rPr lang="en-US" sz="3600" b="1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tserrat" panose="00000500000000000000" pitchFamily="2" charset="-18"/>
                <a:ea typeface="+mj-ea"/>
                <a:cs typeface="+mj-cs"/>
              </a:rPr>
              <a:t> o </a:t>
            </a:r>
            <a:r>
              <a:rPr lang="en-US" sz="3600" b="1" dirty="0" err="1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tserrat" panose="00000500000000000000" pitchFamily="2" charset="-18"/>
                <a:ea typeface="+mj-ea"/>
                <a:cs typeface="+mj-cs"/>
              </a:rPr>
              <a:t>spánek</a:t>
            </a:r>
            <a:endParaRPr lang="en-US" sz="3600" b="1" dirty="0">
              <a:solidFill>
                <a:schemeClr val="accent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tserrat" panose="00000500000000000000" pitchFamily="2" charset="-18"/>
              <a:ea typeface="+mj-ea"/>
              <a:cs typeface="+mj-cs"/>
            </a:endParaRPr>
          </a:p>
        </p:txBody>
      </p:sp>
      <p:pic>
        <p:nvPicPr>
          <p:cNvPr id="5" name="Obrázek 4" descr="Obsah obrázku text&#10;&#10;Popis byl vytvořen automaticky">
            <a:extLst>
              <a:ext uri="{FF2B5EF4-FFF2-40B4-BE49-F238E27FC236}">
                <a16:creationId xmlns:a16="http://schemas.microsoft.com/office/drawing/2014/main" id="{79847BBF-D884-DAE4-C5A8-588AF1D7796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56" r="935"/>
          <a:stretch/>
        </p:blipFill>
        <p:spPr>
          <a:xfrm>
            <a:off x="6226167" y="10"/>
            <a:ext cx="5962785" cy="6857990"/>
          </a:xfrm>
          <a:custGeom>
            <a:avLst/>
            <a:gdLst/>
            <a:ahLst/>
            <a:cxnLst/>
            <a:rect l="l" t="t" r="r" b="b"/>
            <a:pathLst>
              <a:path w="5962785" h="6858000">
                <a:moveTo>
                  <a:pt x="1044839" y="0"/>
                </a:moveTo>
                <a:lnTo>
                  <a:pt x="5962785" y="0"/>
                </a:lnTo>
                <a:lnTo>
                  <a:pt x="5962785" y="6858000"/>
                </a:lnTo>
                <a:lnTo>
                  <a:pt x="1469886" y="6858000"/>
                </a:lnTo>
                <a:lnTo>
                  <a:pt x="1416006" y="6823984"/>
                </a:lnTo>
                <a:cubicBezTo>
                  <a:pt x="1356767" y="6787940"/>
                  <a:pt x="1296437" y="6755500"/>
                  <a:pt x="1232473" y="6733873"/>
                </a:cubicBezTo>
                <a:cubicBezTo>
                  <a:pt x="1145250" y="6705037"/>
                  <a:pt x="1060933" y="6654575"/>
                  <a:pt x="1075471" y="6503186"/>
                </a:cubicBezTo>
                <a:cubicBezTo>
                  <a:pt x="1078378" y="6459932"/>
                  <a:pt x="1055118" y="6427493"/>
                  <a:pt x="1020229" y="6438306"/>
                </a:cubicBezTo>
                <a:cubicBezTo>
                  <a:pt x="953358" y="6459932"/>
                  <a:pt x="921375" y="6398656"/>
                  <a:pt x="883579" y="6351798"/>
                </a:cubicBezTo>
                <a:cubicBezTo>
                  <a:pt x="816707" y="6268895"/>
                  <a:pt x="752743" y="6182387"/>
                  <a:pt x="645167" y="6167969"/>
                </a:cubicBezTo>
                <a:cubicBezTo>
                  <a:pt x="665519" y="6103088"/>
                  <a:pt x="700408" y="6110298"/>
                  <a:pt x="732391" y="6124716"/>
                </a:cubicBezTo>
                <a:cubicBezTo>
                  <a:pt x="816707" y="6160761"/>
                  <a:pt x="901023" y="6200410"/>
                  <a:pt x="985339" y="6236455"/>
                </a:cubicBezTo>
                <a:cubicBezTo>
                  <a:pt x="1040581" y="6258081"/>
                  <a:pt x="1095822" y="6290522"/>
                  <a:pt x="1168509" y="6265291"/>
                </a:cubicBezTo>
                <a:cubicBezTo>
                  <a:pt x="1104545" y="6135530"/>
                  <a:pt x="996969" y="6110298"/>
                  <a:pt x="909746" y="6070649"/>
                </a:cubicBezTo>
                <a:cubicBezTo>
                  <a:pt x="802169" y="6020185"/>
                  <a:pt x="738206" y="5926470"/>
                  <a:pt x="659704" y="5818335"/>
                </a:cubicBezTo>
                <a:cubicBezTo>
                  <a:pt x="738206" y="5789500"/>
                  <a:pt x="787632" y="5868798"/>
                  <a:pt x="851597" y="5865193"/>
                </a:cubicBezTo>
                <a:cubicBezTo>
                  <a:pt x="854504" y="5854380"/>
                  <a:pt x="860319" y="5832753"/>
                  <a:pt x="860319" y="5832753"/>
                </a:cubicBezTo>
                <a:cubicBezTo>
                  <a:pt x="755650" y="5775081"/>
                  <a:pt x="709132" y="5666947"/>
                  <a:pt x="691686" y="5533581"/>
                </a:cubicBezTo>
                <a:cubicBezTo>
                  <a:pt x="685872" y="5465095"/>
                  <a:pt x="648075" y="5443468"/>
                  <a:pt x="610278" y="5411029"/>
                </a:cubicBezTo>
                <a:cubicBezTo>
                  <a:pt x="482350" y="5299289"/>
                  <a:pt x="345700" y="5198364"/>
                  <a:pt x="238123" y="5046976"/>
                </a:cubicBezTo>
                <a:cubicBezTo>
                  <a:pt x="363144" y="5064998"/>
                  <a:pt x="461997" y="5165924"/>
                  <a:pt x="592833" y="5209177"/>
                </a:cubicBezTo>
                <a:cubicBezTo>
                  <a:pt x="488165" y="5043371"/>
                  <a:pt x="351514" y="4956864"/>
                  <a:pt x="226494" y="4855939"/>
                </a:cubicBezTo>
                <a:cubicBezTo>
                  <a:pt x="168344" y="4809081"/>
                  <a:pt x="116011" y="4751408"/>
                  <a:pt x="49139" y="4726177"/>
                </a:cubicBezTo>
                <a:cubicBezTo>
                  <a:pt x="25879" y="4718968"/>
                  <a:pt x="-14825" y="4700947"/>
                  <a:pt x="5527" y="4650483"/>
                </a:cubicBezTo>
                <a:cubicBezTo>
                  <a:pt x="22972" y="4607230"/>
                  <a:pt x="54954" y="4621648"/>
                  <a:pt x="84029" y="4632460"/>
                </a:cubicBezTo>
                <a:cubicBezTo>
                  <a:pt x="153807" y="4661296"/>
                  <a:pt x="229401" y="4661296"/>
                  <a:pt x="325347" y="4661296"/>
                </a:cubicBezTo>
                <a:cubicBezTo>
                  <a:pt x="243939" y="4524326"/>
                  <a:pt x="95658" y="4567580"/>
                  <a:pt x="25879" y="4423401"/>
                </a:cubicBezTo>
                <a:cubicBezTo>
                  <a:pt x="113103" y="4398170"/>
                  <a:pt x="179975" y="4448632"/>
                  <a:pt x="249753" y="4459446"/>
                </a:cubicBezTo>
                <a:cubicBezTo>
                  <a:pt x="313718" y="4470259"/>
                  <a:pt x="328254" y="4445028"/>
                  <a:pt x="313718" y="4365729"/>
                </a:cubicBezTo>
                <a:cubicBezTo>
                  <a:pt x="290458" y="4243177"/>
                  <a:pt x="325347" y="4181900"/>
                  <a:pt x="418386" y="4214341"/>
                </a:cubicBezTo>
                <a:cubicBezTo>
                  <a:pt x="505609" y="4246781"/>
                  <a:pt x="514332" y="4199922"/>
                  <a:pt x="491072" y="4131438"/>
                </a:cubicBezTo>
                <a:cubicBezTo>
                  <a:pt x="456183" y="4030512"/>
                  <a:pt x="493979" y="3951214"/>
                  <a:pt x="520147" y="3864706"/>
                </a:cubicBezTo>
                <a:cubicBezTo>
                  <a:pt x="560851" y="3734945"/>
                  <a:pt x="543407" y="3670064"/>
                  <a:pt x="459090" y="3572743"/>
                </a:cubicBezTo>
                <a:cubicBezTo>
                  <a:pt x="409664" y="3518676"/>
                  <a:pt x="360236" y="3471818"/>
                  <a:pt x="290458" y="3424959"/>
                </a:cubicBezTo>
                <a:cubicBezTo>
                  <a:pt x="450368" y="3399728"/>
                  <a:pt x="284643" y="3313221"/>
                  <a:pt x="339884" y="3259153"/>
                </a:cubicBezTo>
                <a:cubicBezTo>
                  <a:pt x="453275" y="3237527"/>
                  <a:pt x="543407" y="3410542"/>
                  <a:pt x="697501" y="3360078"/>
                </a:cubicBezTo>
                <a:cubicBezTo>
                  <a:pt x="511425" y="3212294"/>
                  <a:pt x="302087" y="3165436"/>
                  <a:pt x="165437" y="2967190"/>
                </a:cubicBezTo>
                <a:cubicBezTo>
                  <a:pt x="197419" y="2923937"/>
                  <a:pt x="229401" y="2967190"/>
                  <a:pt x="255568" y="2949167"/>
                </a:cubicBezTo>
                <a:cubicBezTo>
                  <a:pt x="255568" y="2938354"/>
                  <a:pt x="560851" y="3006840"/>
                  <a:pt x="578296" y="2725691"/>
                </a:cubicBezTo>
                <a:cubicBezTo>
                  <a:pt x="584111" y="2725691"/>
                  <a:pt x="589926" y="2725691"/>
                  <a:pt x="595740" y="2714876"/>
                </a:cubicBezTo>
                <a:cubicBezTo>
                  <a:pt x="627722" y="2675228"/>
                  <a:pt x="598648" y="2581510"/>
                  <a:pt x="650982" y="2574301"/>
                </a:cubicBezTo>
                <a:cubicBezTo>
                  <a:pt x="709132" y="2567092"/>
                  <a:pt x="764373" y="2534653"/>
                  <a:pt x="825429" y="2552674"/>
                </a:cubicBezTo>
                <a:cubicBezTo>
                  <a:pt x="871949" y="2567092"/>
                  <a:pt x="921375" y="2585115"/>
                  <a:pt x="970802" y="2585115"/>
                </a:cubicBezTo>
                <a:cubicBezTo>
                  <a:pt x="1023136" y="2585115"/>
                  <a:pt x="1095822" y="2707668"/>
                  <a:pt x="1127805" y="2545465"/>
                </a:cubicBezTo>
                <a:cubicBezTo>
                  <a:pt x="1127805" y="2538257"/>
                  <a:pt x="1217936" y="2556280"/>
                  <a:pt x="1267362" y="2563488"/>
                </a:cubicBezTo>
                <a:cubicBezTo>
                  <a:pt x="1308067" y="2570698"/>
                  <a:pt x="1357494" y="2603137"/>
                  <a:pt x="1386568" y="2538257"/>
                </a:cubicBezTo>
                <a:cubicBezTo>
                  <a:pt x="1401105" y="2498607"/>
                  <a:pt x="1331326" y="2426518"/>
                  <a:pt x="1270270" y="2419309"/>
                </a:cubicBezTo>
                <a:cubicBezTo>
                  <a:pt x="1215029" y="2412101"/>
                  <a:pt x="1159787" y="2404892"/>
                  <a:pt x="1107453" y="2419309"/>
                </a:cubicBezTo>
                <a:cubicBezTo>
                  <a:pt x="1043489" y="2437331"/>
                  <a:pt x="1008599" y="2408495"/>
                  <a:pt x="991154" y="2343615"/>
                </a:cubicBezTo>
                <a:cubicBezTo>
                  <a:pt x="970802" y="2275131"/>
                  <a:pt x="933005" y="2239085"/>
                  <a:pt x="880671" y="2206645"/>
                </a:cubicBezTo>
                <a:cubicBezTo>
                  <a:pt x="752743" y="2127346"/>
                  <a:pt x="630630" y="2033629"/>
                  <a:pt x="491072" y="1986771"/>
                </a:cubicBezTo>
                <a:cubicBezTo>
                  <a:pt x="464905" y="1979562"/>
                  <a:pt x="432923" y="1965145"/>
                  <a:pt x="421293" y="1903868"/>
                </a:cubicBezTo>
                <a:cubicBezTo>
                  <a:pt x="799262" y="1997584"/>
                  <a:pt x="1142342" y="2239085"/>
                  <a:pt x="1531941" y="2224667"/>
                </a:cubicBezTo>
                <a:cubicBezTo>
                  <a:pt x="1427272" y="2148974"/>
                  <a:pt x="1302252" y="2145369"/>
                  <a:pt x="1188861" y="2091301"/>
                </a:cubicBezTo>
                <a:cubicBezTo>
                  <a:pt x="1270270" y="2051652"/>
                  <a:pt x="1345864" y="2094906"/>
                  <a:pt x="1421458" y="2116532"/>
                </a:cubicBezTo>
                <a:cubicBezTo>
                  <a:pt x="1485422" y="2134554"/>
                  <a:pt x="1543571" y="2138160"/>
                  <a:pt x="1549386" y="2026420"/>
                </a:cubicBezTo>
                <a:cubicBezTo>
                  <a:pt x="1549386" y="2015607"/>
                  <a:pt x="1549386" y="2008398"/>
                  <a:pt x="1549386" y="1997584"/>
                </a:cubicBezTo>
                <a:cubicBezTo>
                  <a:pt x="1526126" y="1950727"/>
                  <a:pt x="1494144" y="1929099"/>
                  <a:pt x="1453440" y="1914682"/>
                </a:cubicBezTo>
                <a:cubicBezTo>
                  <a:pt x="1430180" y="1907473"/>
                  <a:pt x="1398198" y="1893056"/>
                  <a:pt x="1398198" y="1860614"/>
                </a:cubicBezTo>
                <a:cubicBezTo>
                  <a:pt x="1401105" y="1738063"/>
                  <a:pt x="1322604" y="1702018"/>
                  <a:pt x="1247011" y="1665972"/>
                </a:cubicBezTo>
                <a:cubicBezTo>
                  <a:pt x="1287715" y="1604696"/>
                  <a:pt x="1322604" y="1647950"/>
                  <a:pt x="1354586" y="1644345"/>
                </a:cubicBezTo>
                <a:cubicBezTo>
                  <a:pt x="1374939" y="1640741"/>
                  <a:pt x="1395290" y="1637138"/>
                  <a:pt x="1395290" y="1604696"/>
                </a:cubicBezTo>
                <a:cubicBezTo>
                  <a:pt x="1395290" y="1579465"/>
                  <a:pt x="1386568" y="1547025"/>
                  <a:pt x="1366216" y="1547025"/>
                </a:cubicBezTo>
                <a:cubicBezTo>
                  <a:pt x="1238288" y="1543420"/>
                  <a:pt x="1165601" y="1370405"/>
                  <a:pt x="1031858" y="1370405"/>
                </a:cubicBezTo>
                <a:cubicBezTo>
                  <a:pt x="950450" y="1370405"/>
                  <a:pt x="1072563" y="1273083"/>
                  <a:pt x="1005692" y="1233435"/>
                </a:cubicBezTo>
                <a:cubicBezTo>
                  <a:pt x="991154" y="1222621"/>
                  <a:pt x="1046396" y="1208203"/>
                  <a:pt x="1069655" y="1211808"/>
                </a:cubicBezTo>
                <a:cubicBezTo>
                  <a:pt x="1092915" y="1215412"/>
                  <a:pt x="1113268" y="1240644"/>
                  <a:pt x="1142342" y="1222621"/>
                </a:cubicBezTo>
                <a:cubicBezTo>
                  <a:pt x="1156879" y="1157741"/>
                  <a:pt x="1119082" y="1132510"/>
                  <a:pt x="1084193" y="1114487"/>
                </a:cubicBezTo>
                <a:cubicBezTo>
                  <a:pt x="1008599" y="1071234"/>
                  <a:pt x="933005" y="1020771"/>
                  <a:pt x="848689" y="1006353"/>
                </a:cubicBezTo>
                <a:cubicBezTo>
                  <a:pt x="819615" y="1002748"/>
                  <a:pt x="802169" y="984726"/>
                  <a:pt x="805077" y="948681"/>
                </a:cubicBezTo>
                <a:cubicBezTo>
                  <a:pt x="810892" y="901822"/>
                  <a:pt x="839967" y="916240"/>
                  <a:pt x="863226" y="919844"/>
                </a:cubicBezTo>
                <a:cubicBezTo>
                  <a:pt x="877764" y="923450"/>
                  <a:pt x="892301" y="934263"/>
                  <a:pt x="906838" y="909031"/>
                </a:cubicBezTo>
                <a:cubicBezTo>
                  <a:pt x="566666" y="653113"/>
                  <a:pt x="386404" y="667532"/>
                  <a:pt x="5527" y="458471"/>
                </a:cubicBezTo>
                <a:cubicBezTo>
                  <a:pt x="89843" y="418822"/>
                  <a:pt x="150900" y="447658"/>
                  <a:pt x="209049" y="454867"/>
                </a:cubicBezTo>
                <a:cubicBezTo>
                  <a:pt x="354422" y="472890"/>
                  <a:pt x="264290" y="505329"/>
                  <a:pt x="409664" y="526956"/>
                </a:cubicBezTo>
                <a:cubicBezTo>
                  <a:pt x="479443" y="537770"/>
                  <a:pt x="543407" y="573815"/>
                  <a:pt x="621908" y="516143"/>
                </a:cubicBezTo>
                <a:cubicBezTo>
                  <a:pt x="674242" y="476494"/>
                  <a:pt x="758558" y="519747"/>
                  <a:pt x="822522" y="552188"/>
                </a:cubicBezTo>
                <a:cubicBezTo>
                  <a:pt x="874856" y="581024"/>
                  <a:pt x="927190" y="588232"/>
                  <a:pt x="996969" y="552188"/>
                </a:cubicBezTo>
                <a:cubicBezTo>
                  <a:pt x="933005" y="530562"/>
                  <a:pt x="883579" y="512539"/>
                  <a:pt x="834151" y="498120"/>
                </a:cubicBezTo>
                <a:cubicBezTo>
                  <a:pt x="793447" y="487307"/>
                  <a:pt x="770187" y="462076"/>
                  <a:pt x="773095" y="408008"/>
                </a:cubicBezTo>
                <a:cubicBezTo>
                  <a:pt x="773095" y="379172"/>
                  <a:pt x="764373" y="339523"/>
                  <a:pt x="793447" y="325106"/>
                </a:cubicBezTo>
                <a:cubicBezTo>
                  <a:pt x="816707" y="310688"/>
                  <a:pt x="848689" y="325106"/>
                  <a:pt x="860319" y="350336"/>
                </a:cubicBezTo>
                <a:cubicBezTo>
                  <a:pt x="874856" y="397195"/>
                  <a:pt x="889393" y="440449"/>
                  <a:pt x="938820" y="444054"/>
                </a:cubicBezTo>
                <a:cubicBezTo>
                  <a:pt x="1005692" y="451262"/>
                  <a:pt x="967894" y="422426"/>
                  <a:pt x="956265" y="386381"/>
                </a:cubicBezTo>
                <a:cubicBezTo>
                  <a:pt x="944635" y="346733"/>
                  <a:pt x="979525" y="335919"/>
                  <a:pt x="1002784" y="343127"/>
                </a:cubicBezTo>
                <a:cubicBezTo>
                  <a:pt x="1090008" y="375569"/>
                  <a:pt x="1180139" y="317897"/>
                  <a:pt x="1270270" y="364755"/>
                </a:cubicBezTo>
                <a:cubicBezTo>
                  <a:pt x="1247011" y="249411"/>
                  <a:pt x="1197583" y="198949"/>
                  <a:pt x="1092915" y="180926"/>
                </a:cubicBezTo>
                <a:cubicBezTo>
                  <a:pt x="1055118" y="177322"/>
                  <a:pt x="1014414" y="184530"/>
                  <a:pt x="979525" y="152090"/>
                </a:cubicBezTo>
                <a:cubicBezTo>
                  <a:pt x="959172" y="134068"/>
                  <a:pt x="938820" y="112441"/>
                  <a:pt x="953358" y="76396"/>
                </a:cubicBezTo>
                <a:cubicBezTo>
                  <a:pt x="962080" y="51165"/>
                  <a:pt x="985339" y="51165"/>
                  <a:pt x="1005692" y="58373"/>
                </a:cubicBezTo>
                <a:cubicBezTo>
                  <a:pt x="1090008" y="98023"/>
                  <a:pt x="1180139" y="108837"/>
                  <a:pt x="1267362" y="123254"/>
                </a:cubicBezTo>
                <a:cubicBezTo>
                  <a:pt x="1281900" y="126859"/>
                  <a:pt x="1296437" y="134068"/>
                  <a:pt x="1310975" y="98023"/>
                </a:cubicBezTo>
                <a:cubicBezTo>
                  <a:pt x="1260095" y="81803"/>
                  <a:pt x="1209941" y="62879"/>
                  <a:pt x="1159787" y="43505"/>
                </a:cubicBezTo>
                <a:close/>
              </a:path>
            </a:pathLst>
          </a:custGeom>
        </p:spPr>
      </p:pic>
      <p:sp>
        <p:nvSpPr>
          <p:cNvPr id="20" name="TextovéPole 19">
            <a:extLst>
              <a:ext uri="{FF2B5EF4-FFF2-40B4-BE49-F238E27FC236}">
                <a16:creationId xmlns:a16="http://schemas.microsoft.com/office/drawing/2014/main" id="{475B1DDE-4038-ACCD-6BB7-CB5939AB257D}"/>
              </a:ext>
            </a:extLst>
          </p:cNvPr>
          <p:cNvSpPr txBox="1"/>
          <p:nvPr/>
        </p:nvSpPr>
        <p:spPr>
          <a:xfrm>
            <a:off x="420670" y="1953899"/>
            <a:ext cx="6752487" cy="496521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1700" b="1" dirty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tserrat" panose="00000500000000000000" pitchFamily="2" charset="-18"/>
              </a:rPr>
              <a:t>METODIKA PRO UČITELE, LEKTORY A DALŠÍ DOSPĚLÉ:</a:t>
            </a:r>
          </a:p>
          <a:p>
            <a:pPr marL="914400" lvl="1" indent="-228600">
              <a:lnSpc>
                <a:spcPct val="90000"/>
              </a:lnSpc>
              <a:spcAft>
                <a:spcPts val="600"/>
              </a:spcAft>
              <a:buClr>
                <a:schemeClr val="accent2">
                  <a:lumMod val="50000"/>
                </a:schemeClr>
              </a:buClr>
              <a:buFont typeface="Arial" panose="020B0604020202020204" pitchFamily="34" charset="0"/>
              <a:buChar char="•"/>
            </a:pPr>
            <a:r>
              <a:rPr lang="en-US" sz="1700" dirty="0" err="1">
                <a:latin typeface="Montserrat" panose="00000500000000000000" pitchFamily="2" charset="-18"/>
              </a:rPr>
              <a:t>teoretický</a:t>
            </a:r>
            <a:r>
              <a:rPr lang="en-US" sz="1700" dirty="0">
                <a:latin typeface="Montserrat" panose="00000500000000000000" pitchFamily="2" charset="-18"/>
              </a:rPr>
              <a:t> </a:t>
            </a:r>
            <a:r>
              <a:rPr lang="en-US" sz="1700" dirty="0" err="1">
                <a:latin typeface="Montserrat" panose="00000500000000000000" pitchFamily="2" charset="-18"/>
              </a:rPr>
              <a:t>základ</a:t>
            </a:r>
            <a:r>
              <a:rPr lang="en-US" sz="1700" dirty="0">
                <a:latin typeface="Montserrat" panose="00000500000000000000" pitchFamily="2" charset="-18"/>
              </a:rPr>
              <a:t> o </a:t>
            </a:r>
            <a:r>
              <a:rPr lang="en-US" sz="1700" dirty="0" err="1">
                <a:latin typeface="Montserrat" panose="00000500000000000000" pitchFamily="2" charset="-18"/>
              </a:rPr>
              <a:t>důležitosti</a:t>
            </a:r>
            <a:r>
              <a:rPr lang="en-US" sz="1700" dirty="0">
                <a:latin typeface="Montserrat" panose="00000500000000000000" pitchFamily="2" charset="-18"/>
              </a:rPr>
              <a:t> </a:t>
            </a:r>
            <a:r>
              <a:rPr lang="en-US" sz="1700" dirty="0" err="1">
                <a:latin typeface="Montserrat" panose="00000500000000000000" pitchFamily="2" charset="-18"/>
              </a:rPr>
              <a:t>spánku</a:t>
            </a:r>
            <a:r>
              <a:rPr lang="en-US" sz="1700" dirty="0">
                <a:latin typeface="Montserrat" panose="00000500000000000000" pitchFamily="2" charset="-18"/>
              </a:rPr>
              <a:t> a </a:t>
            </a:r>
            <a:r>
              <a:rPr lang="en-US" sz="1700" dirty="0" err="1">
                <a:latin typeface="Montserrat" panose="00000500000000000000" pitchFamily="2" charset="-18"/>
              </a:rPr>
              <a:t>jeho</a:t>
            </a:r>
            <a:r>
              <a:rPr lang="en-US" sz="1700" dirty="0">
                <a:latin typeface="Montserrat" panose="00000500000000000000" pitchFamily="2" charset="-18"/>
              </a:rPr>
              <a:t> </a:t>
            </a:r>
            <a:r>
              <a:rPr lang="en-US" sz="1700" dirty="0" err="1">
                <a:latin typeface="Montserrat" panose="00000500000000000000" pitchFamily="2" charset="-18"/>
              </a:rPr>
              <a:t>vlivu</a:t>
            </a:r>
            <a:r>
              <a:rPr lang="en-US" sz="1700" dirty="0">
                <a:latin typeface="Montserrat" panose="00000500000000000000" pitchFamily="2" charset="-18"/>
              </a:rPr>
              <a:t> </a:t>
            </a:r>
            <a:r>
              <a:rPr lang="en-US" sz="1700" dirty="0" err="1">
                <a:latin typeface="Montserrat" panose="00000500000000000000" pitchFamily="2" charset="-18"/>
              </a:rPr>
              <a:t>na</a:t>
            </a:r>
            <a:r>
              <a:rPr lang="en-US" sz="1700" dirty="0">
                <a:latin typeface="Montserrat" panose="00000500000000000000" pitchFamily="2" charset="-18"/>
              </a:rPr>
              <a:t> </a:t>
            </a:r>
            <a:r>
              <a:rPr lang="en-US" sz="1700" dirty="0" err="1">
                <a:latin typeface="Montserrat" panose="00000500000000000000" pitchFamily="2" charset="-18"/>
              </a:rPr>
              <a:t>oblasti</a:t>
            </a:r>
            <a:r>
              <a:rPr lang="en-US" sz="1700" dirty="0">
                <a:latin typeface="Montserrat" panose="00000500000000000000" pitchFamily="2" charset="-18"/>
              </a:rPr>
              <a:t> </a:t>
            </a:r>
            <a:r>
              <a:rPr lang="en-US" sz="1700" dirty="0" err="1">
                <a:latin typeface="Montserrat" panose="00000500000000000000" pitchFamily="2" charset="-18"/>
              </a:rPr>
              <a:t>lidského</a:t>
            </a:r>
            <a:r>
              <a:rPr lang="en-US" sz="1700" dirty="0">
                <a:latin typeface="Montserrat" panose="00000500000000000000" pitchFamily="2" charset="-18"/>
              </a:rPr>
              <a:t> </a:t>
            </a:r>
            <a:r>
              <a:rPr lang="en-US" sz="1700" dirty="0" err="1">
                <a:latin typeface="Montserrat" panose="00000500000000000000" pitchFamily="2" charset="-18"/>
              </a:rPr>
              <a:t>života</a:t>
            </a:r>
            <a:endParaRPr lang="en-US" sz="1700" dirty="0">
              <a:latin typeface="Montserrat" panose="00000500000000000000" pitchFamily="2" charset="-18"/>
            </a:endParaRPr>
          </a:p>
          <a:p>
            <a:pPr marL="914400" lvl="1" indent="-228600">
              <a:lnSpc>
                <a:spcPct val="90000"/>
              </a:lnSpc>
              <a:spcAft>
                <a:spcPts val="600"/>
              </a:spcAft>
              <a:buClr>
                <a:schemeClr val="accent2">
                  <a:lumMod val="50000"/>
                </a:schemeClr>
              </a:buClr>
              <a:buFont typeface="Arial" panose="020B0604020202020204" pitchFamily="34" charset="0"/>
              <a:buChar char="•"/>
            </a:pPr>
            <a:r>
              <a:rPr lang="en-US" sz="1700" dirty="0" err="1">
                <a:latin typeface="Montserrat" panose="00000500000000000000" pitchFamily="2" charset="-18"/>
              </a:rPr>
              <a:t>zdůvodnění</a:t>
            </a:r>
            <a:r>
              <a:rPr lang="en-US" sz="1700" dirty="0">
                <a:latin typeface="Montserrat" panose="00000500000000000000" pitchFamily="2" charset="-18"/>
              </a:rPr>
              <a:t> </a:t>
            </a:r>
            <a:r>
              <a:rPr lang="en-US" sz="1700" dirty="0" err="1">
                <a:latin typeface="Montserrat" panose="00000500000000000000" pitchFamily="2" charset="-18"/>
              </a:rPr>
              <a:t>důležitosti</a:t>
            </a:r>
            <a:r>
              <a:rPr lang="en-US" sz="1700" dirty="0">
                <a:latin typeface="Montserrat" panose="00000500000000000000" pitchFamily="2" charset="-18"/>
              </a:rPr>
              <a:t> </a:t>
            </a:r>
            <a:r>
              <a:rPr lang="en-US" sz="1700" dirty="0" err="1">
                <a:latin typeface="Montserrat" panose="00000500000000000000" pitchFamily="2" charset="-18"/>
              </a:rPr>
              <a:t>kvalitního</a:t>
            </a:r>
            <a:r>
              <a:rPr lang="en-US" sz="1700" dirty="0">
                <a:latin typeface="Montserrat" panose="00000500000000000000" pitchFamily="2" charset="-18"/>
              </a:rPr>
              <a:t> </a:t>
            </a:r>
            <a:r>
              <a:rPr lang="en-US" sz="1700" dirty="0" err="1">
                <a:latin typeface="Montserrat" panose="00000500000000000000" pitchFamily="2" charset="-18"/>
              </a:rPr>
              <a:t>spánku</a:t>
            </a:r>
            <a:r>
              <a:rPr lang="en-US" sz="1700" dirty="0">
                <a:latin typeface="Montserrat" panose="00000500000000000000" pitchFamily="2" charset="-18"/>
              </a:rPr>
              <a:t> pro </a:t>
            </a:r>
            <a:r>
              <a:rPr lang="en-US" sz="1700" dirty="0" err="1">
                <a:latin typeface="Montserrat" panose="00000500000000000000" pitchFamily="2" charset="-18"/>
              </a:rPr>
              <a:t>dospívající</a:t>
            </a:r>
            <a:r>
              <a:rPr lang="en-US" sz="1700" dirty="0">
                <a:latin typeface="Montserrat" panose="00000500000000000000" pitchFamily="2" charset="-18"/>
              </a:rPr>
              <a:t> (</a:t>
            </a:r>
            <a:r>
              <a:rPr lang="en-US" sz="1700" dirty="0" err="1">
                <a:latin typeface="Montserrat" panose="00000500000000000000" pitchFamily="2" charset="-18"/>
              </a:rPr>
              <a:t>vliv</a:t>
            </a:r>
            <a:r>
              <a:rPr lang="en-US" sz="1700" dirty="0">
                <a:latin typeface="Montserrat" panose="00000500000000000000" pitchFamily="2" charset="-18"/>
              </a:rPr>
              <a:t> </a:t>
            </a:r>
            <a:r>
              <a:rPr lang="en-US" sz="1700" dirty="0" err="1">
                <a:latin typeface="Montserrat" panose="00000500000000000000" pitchFamily="2" charset="-18"/>
              </a:rPr>
              <a:t>na</a:t>
            </a:r>
            <a:r>
              <a:rPr lang="en-US" sz="1700" dirty="0">
                <a:latin typeface="Montserrat" panose="00000500000000000000" pitchFamily="2" charset="-18"/>
              </a:rPr>
              <a:t> </a:t>
            </a:r>
            <a:r>
              <a:rPr lang="en-US" sz="1700" dirty="0" err="1">
                <a:latin typeface="Montserrat" panose="00000500000000000000" pitchFamily="2" charset="-18"/>
              </a:rPr>
              <a:t>paměť</a:t>
            </a:r>
            <a:r>
              <a:rPr lang="en-US" sz="1700" dirty="0">
                <a:latin typeface="Montserrat" panose="00000500000000000000" pitchFamily="2" charset="-18"/>
              </a:rPr>
              <a:t>, </a:t>
            </a:r>
            <a:r>
              <a:rPr lang="en-US" sz="1700" dirty="0" err="1">
                <a:latin typeface="Montserrat" panose="00000500000000000000" pitchFamily="2" charset="-18"/>
              </a:rPr>
              <a:t>učení</a:t>
            </a:r>
            <a:r>
              <a:rPr lang="en-US" sz="1700" dirty="0">
                <a:latin typeface="Montserrat" panose="00000500000000000000" pitchFamily="2" charset="-18"/>
              </a:rPr>
              <a:t>, </a:t>
            </a:r>
            <a:r>
              <a:rPr lang="en-US" sz="1700" dirty="0" err="1">
                <a:latin typeface="Montserrat" panose="00000500000000000000" pitchFamily="2" charset="-18"/>
              </a:rPr>
              <a:t>emoční</a:t>
            </a:r>
            <a:r>
              <a:rPr lang="en-US" sz="1700" dirty="0">
                <a:latin typeface="Montserrat" panose="00000500000000000000" pitchFamily="2" charset="-18"/>
              </a:rPr>
              <a:t> </a:t>
            </a:r>
            <a:r>
              <a:rPr lang="en-US" sz="1700" dirty="0" err="1">
                <a:latin typeface="Montserrat" panose="00000500000000000000" pitchFamily="2" charset="-18"/>
              </a:rPr>
              <a:t>regulaci</a:t>
            </a:r>
            <a:r>
              <a:rPr lang="en-US" sz="1700" dirty="0">
                <a:latin typeface="Montserrat" panose="00000500000000000000" pitchFamily="2" charset="-18"/>
              </a:rPr>
              <a:t>, </a:t>
            </a:r>
            <a:r>
              <a:rPr lang="en-US" sz="1700" dirty="0" err="1">
                <a:latin typeface="Montserrat" panose="00000500000000000000" pitchFamily="2" charset="-18"/>
              </a:rPr>
              <a:t>fyzickou</a:t>
            </a:r>
            <a:r>
              <a:rPr lang="en-US" sz="1700" dirty="0">
                <a:latin typeface="Montserrat" panose="00000500000000000000" pitchFamily="2" charset="-18"/>
              </a:rPr>
              <a:t> </a:t>
            </a:r>
            <a:r>
              <a:rPr lang="en-US" sz="1700" dirty="0" err="1">
                <a:latin typeface="Montserrat" panose="00000500000000000000" pitchFamily="2" charset="-18"/>
              </a:rPr>
              <a:t>kondici</a:t>
            </a:r>
            <a:r>
              <a:rPr lang="en-US" sz="1700" dirty="0">
                <a:latin typeface="Montserrat" panose="00000500000000000000" pitchFamily="2" charset="-18"/>
              </a:rPr>
              <a:t> a </a:t>
            </a:r>
            <a:r>
              <a:rPr lang="en-US" sz="1700" dirty="0" err="1">
                <a:latin typeface="Montserrat" panose="00000500000000000000" pitchFamily="2" charset="-18"/>
              </a:rPr>
              <a:t>další</a:t>
            </a:r>
            <a:r>
              <a:rPr lang="en-US" sz="1700" dirty="0">
                <a:latin typeface="Montserrat" panose="00000500000000000000" pitchFamily="2" charset="-18"/>
              </a:rPr>
              <a:t>)</a:t>
            </a:r>
          </a:p>
          <a:p>
            <a:pPr marL="914400" lvl="1" indent="-228600">
              <a:lnSpc>
                <a:spcPct val="90000"/>
              </a:lnSpc>
              <a:spcAft>
                <a:spcPts val="600"/>
              </a:spcAft>
              <a:buClr>
                <a:schemeClr val="accent2">
                  <a:lumMod val="50000"/>
                </a:schemeClr>
              </a:buClr>
              <a:buFont typeface="Arial" panose="020B0604020202020204" pitchFamily="34" charset="0"/>
              <a:buChar char="•"/>
            </a:pPr>
            <a:r>
              <a:rPr lang="en-US" sz="1700" dirty="0" err="1">
                <a:latin typeface="Montserrat" panose="00000500000000000000" pitchFamily="2" charset="-18"/>
              </a:rPr>
              <a:t>zajímavé</a:t>
            </a:r>
            <a:r>
              <a:rPr lang="en-US" sz="1700" dirty="0">
                <a:latin typeface="Montserrat" panose="00000500000000000000" pitchFamily="2" charset="-18"/>
              </a:rPr>
              <a:t> </a:t>
            </a:r>
            <a:r>
              <a:rPr lang="en-US" sz="1700" dirty="0" err="1">
                <a:latin typeface="Montserrat" panose="00000500000000000000" pitchFamily="2" charset="-18"/>
              </a:rPr>
              <a:t>aktivity</a:t>
            </a:r>
            <a:r>
              <a:rPr lang="en-US" sz="1700" dirty="0">
                <a:latin typeface="Montserrat" panose="00000500000000000000" pitchFamily="2" charset="-18"/>
              </a:rPr>
              <a:t> se </a:t>
            </a:r>
            <a:r>
              <a:rPr lang="en-US" sz="1700" dirty="0" err="1">
                <a:latin typeface="Montserrat" panose="00000500000000000000" pitchFamily="2" charset="-18"/>
              </a:rPr>
              <a:t>studenty</a:t>
            </a:r>
            <a:r>
              <a:rPr lang="en-US" sz="1700" dirty="0">
                <a:latin typeface="Montserrat" panose="00000500000000000000" pitchFamily="2" charset="-18"/>
              </a:rPr>
              <a:t> – </a:t>
            </a:r>
            <a:r>
              <a:rPr lang="en-US" sz="1700" dirty="0" err="1">
                <a:latin typeface="Montserrat" panose="00000500000000000000" pitchFamily="2" charset="-18"/>
              </a:rPr>
              <a:t>návod</a:t>
            </a:r>
            <a:r>
              <a:rPr lang="en-US" sz="1700" dirty="0">
                <a:latin typeface="Montserrat" panose="00000500000000000000" pitchFamily="2" charset="-18"/>
              </a:rPr>
              <a:t> </a:t>
            </a:r>
            <a:r>
              <a:rPr lang="en-US" sz="1700" dirty="0" err="1">
                <a:latin typeface="Montserrat" panose="00000500000000000000" pitchFamily="2" charset="-18"/>
              </a:rPr>
              <a:t>na</a:t>
            </a:r>
            <a:r>
              <a:rPr lang="en-US" sz="1700" dirty="0">
                <a:latin typeface="Montserrat" panose="00000500000000000000" pitchFamily="2" charset="-18"/>
              </a:rPr>
              <a:t> </a:t>
            </a:r>
            <a:r>
              <a:rPr lang="en-US" sz="1700" dirty="0" err="1">
                <a:latin typeface="Montserrat" panose="00000500000000000000" pitchFamily="2" charset="-18"/>
              </a:rPr>
              <a:t>práci</a:t>
            </a:r>
            <a:r>
              <a:rPr lang="en-US" sz="1700" dirty="0">
                <a:latin typeface="Montserrat" panose="00000500000000000000" pitchFamily="2" charset="-18"/>
              </a:rPr>
              <a:t> s </a:t>
            </a:r>
            <a:r>
              <a:rPr lang="en-US" sz="1700" dirty="0" err="1">
                <a:latin typeface="Montserrat" panose="00000500000000000000" pitchFamily="2" charset="-18"/>
              </a:rPr>
              <a:t>pracovním</a:t>
            </a:r>
            <a:r>
              <a:rPr lang="en-US" sz="1700" dirty="0">
                <a:latin typeface="Montserrat" panose="00000500000000000000" pitchFamily="2" charset="-18"/>
              </a:rPr>
              <a:t> </a:t>
            </a:r>
            <a:r>
              <a:rPr lang="en-US" sz="1700" dirty="0" err="1">
                <a:latin typeface="Montserrat" panose="00000500000000000000" pitchFamily="2" charset="-18"/>
              </a:rPr>
              <a:t>sešitem</a:t>
            </a:r>
            <a:endParaRPr lang="en-US" sz="1700" dirty="0">
              <a:latin typeface="Montserrat" panose="00000500000000000000" pitchFamily="2" charset="-18"/>
            </a:endParaRPr>
          </a:p>
          <a:p>
            <a:pPr marL="357188" lvl="1" indent="-228600">
              <a:lnSpc>
                <a:spcPct val="90000"/>
              </a:lnSpc>
              <a:spcAft>
                <a:spcPts val="600"/>
              </a:spcAft>
              <a:buClr>
                <a:schemeClr val="accent2">
                  <a:lumMod val="50000"/>
                </a:schemeClr>
              </a:buClr>
              <a:buFont typeface="Arial" panose="020B0604020202020204" pitchFamily="34" charset="0"/>
              <a:buChar char="•"/>
            </a:pPr>
            <a:endParaRPr lang="en-US" sz="17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tserrat" panose="00000500000000000000" pitchFamily="2" charset="-18"/>
            </a:endParaRPr>
          </a:p>
          <a:p>
            <a:pPr marL="0" lvl="1">
              <a:lnSpc>
                <a:spcPct val="90000"/>
              </a:lnSpc>
              <a:spcAft>
                <a:spcPts val="600"/>
              </a:spcAft>
              <a:buClr>
                <a:schemeClr val="accent2">
                  <a:lumMod val="50000"/>
                </a:schemeClr>
              </a:buClr>
            </a:pPr>
            <a:r>
              <a:rPr lang="en-US" sz="1700" b="1" dirty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tserrat" panose="00000500000000000000" pitchFamily="2" charset="-18"/>
              </a:rPr>
              <a:t>PRACOVNÍ SEŠIT PRO STUDENTY:</a:t>
            </a:r>
          </a:p>
          <a:p>
            <a:pPr marL="928688" lvl="2" indent="-228600">
              <a:lnSpc>
                <a:spcPct val="90000"/>
              </a:lnSpc>
              <a:spcAft>
                <a:spcPts val="600"/>
              </a:spcAft>
              <a:buClr>
                <a:schemeClr val="accent2">
                  <a:lumMod val="50000"/>
                </a:schemeClr>
              </a:buClr>
              <a:buFont typeface="Arial" panose="020B0604020202020204" pitchFamily="34" charset="0"/>
              <a:buChar char="•"/>
            </a:pPr>
            <a:r>
              <a:rPr lang="en-US" sz="1700" dirty="0" err="1">
                <a:latin typeface="Montserrat" panose="00000500000000000000" pitchFamily="2" charset="-18"/>
              </a:rPr>
              <a:t>zajímavé</a:t>
            </a:r>
            <a:r>
              <a:rPr lang="en-US" sz="1700" dirty="0">
                <a:latin typeface="Montserrat" panose="00000500000000000000" pitchFamily="2" charset="-18"/>
              </a:rPr>
              <a:t> </a:t>
            </a:r>
            <a:r>
              <a:rPr lang="en-US" sz="1700" dirty="0" err="1">
                <a:latin typeface="Montserrat" panose="00000500000000000000" pitchFamily="2" charset="-18"/>
              </a:rPr>
              <a:t>grafické</a:t>
            </a:r>
            <a:r>
              <a:rPr lang="en-US" sz="1700" dirty="0">
                <a:latin typeface="Montserrat" panose="00000500000000000000" pitchFamily="2" charset="-18"/>
              </a:rPr>
              <a:t> </a:t>
            </a:r>
            <a:r>
              <a:rPr lang="en-US" sz="1700" dirty="0" err="1">
                <a:latin typeface="Montserrat" panose="00000500000000000000" pitchFamily="2" charset="-18"/>
              </a:rPr>
              <a:t>zpracování</a:t>
            </a:r>
            <a:r>
              <a:rPr lang="en-US" sz="1700" dirty="0">
                <a:latin typeface="Montserrat" panose="00000500000000000000" pitchFamily="2" charset="-18"/>
              </a:rPr>
              <a:t> a </a:t>
            </a:r>
            <a:r>
              <a:rPr lang="en-US" sz="1700" dirty="0" err="1">
                <a:latin typeface="Montserrat" panose="00000500000000000000" pitchFamily="2" charset="-18"/>
              </a:rPr>
              <a:t>ilustrace</a:t>
            </a:r>
            <a:r>
              <a:rPr lang="en-US" sz="1700" dirty="0">
                <a:latin typeface="Montserrat" panose="00000500000000000000" pitchFamily="2" charset="-18"/>
              </a:rPr>
              <a:t> z </a:t>
            </a:r>
            <a:r>
              <a:rPr lang="en-US" sz="1700" dirty="0" err="1">
                <a:latin typeface="Montserrat" panose="00000500000000000000" pitchFamily="2" charset="-18"/>
              </a:rPr>
              <a:t>běžných</a:t>
            </a:r>
            <a:r>
              <a:rPr lang="en-US" sz="1700" dirty="0">
                <a:latin typeface="Montserrat" panose="00000500000000000000" pitchFamily="2" charset="-18"/>
              </a:rPr>
              <a:t> </a:t>
            </a:r>
            <a:r>
              <a:rPr lang="en-US" sz="1700" dirty="0" err="1">
                <a:latin typeface="Montserrat" panose="00000500000000000000" pitchFamily="2" charset="-18"/>
              </a:rPr>
              <a:t>situací</a:t>
            </a:r>
            <a:endParaRPr lang="en-US" sz="1700" dirty="0">
              <a:latin typeface="Montserrat" panose="00000500000000000000" pitchFamily="2" charset="-18"/>
            </a:endParaRPr>
          </a:p>
          <a:p>
            <a:pPr marL="928688" lvl="2" indent="-228600">
              <a:lnSpc>
                <a:spcPct val="90000"/>
              </a:lnSpc>
              <a:spcAft>
                <a:spcPts val="600"/>
              </a:spcAft>
              <a:buClr>
                <a:schemeClr val="accent2">
                  <a:lumMod val="50000"/>
                </a:schemeClr>
              </a:buClr>
              <a:buFont typeface="Arial" panose="020B0604020202020204" pitchFamily="34" charset="0"/>
              <a:buChar char="•"/>
            </a:pPr>
            <a:r>
              <a:rPr lang="en-US" sz="1700" dirty="0" err="1">
                <a:latin typeface="Montserrat" panose="00000500000000000000" pitchFamily="2" charset="-18"/>
              </a:rPr>
              <a:t>krátký</a:t>
            </a:r>
            <a:r>
              <a:rPr lang="en-US" sz="1700" dirty="0">
                <a:latin typeface="Montserrat" panose="00000500000000000000" pitchFamily="2" charset="-18"/>
              </a:rPr>
              <a:t> </a:t>
            </a:r>
            <a:r>
              <a:rPr lang="en-US" sz="1700" dirty="0" err="1">
                <a:latin typeface="Montserrat" panose="00000500000000000000" pitchFamily="2" charset="-18"/>
              </a:rPr>
              <a:t>teoretický</a:t>
            </a:r>
            <a:r>
              <a:rPr lang="en-US" sz="1700" dirty="0">
                <a:latin typeface="Montserrat" panose="00000500000000000000" pitchFamily="2" charset="-18"/>
              </a:rPr>
              <a:t> </a:t>
            </a:r>
            <a:r>
              <a:rPr lang="en-US" sz="1700" dirty="0" err="1">
                <a:latin typeface="Montserrat" panose="00000500000000000000" pitchFamily="2" charset="-18"/>
              </a:rPr>
              <a:t>rámec</a:t>
            </a:r>
            <a:r>
              <a:rPr lang="en-US" sz="1700" dirty="0">
                <a:latin typeface="Montserrat" panose="00000500000000000000" pitchFamily="2" charset="-18"/>
              </a:rPr>
              <a:t> </a:t>
            </a:r>
            <a:r>
              <a:rPr lang="en-US" sz="1700" dirty="0" err="1">
                <a:latin typeface="Montserrat" panose="00000500000000000000" pitchFamily="2" charset="-18"/>
              </a:rPr>
              <a:t>důležitosti</a:t>
            </a:r>
            <a:r>
              <a:rPr lang="en-US" sz="1700" dirty="0">
                <a:latin typeface="Montserrat" panose="00000500000000000000" pitchFamily="2" charset="-18"/>
              </a:rPr>
              <a:t> </a:t>
            </a:r>
            <a:r>
              <a:rPr lang="en-US" sz="1700" dirty="0" err="1">
                <a:latin typeface="Montserrat" panose="00000500000000000000" pitchFamily="2" charset="-18"/>
              </a:rPr>
              <a:t>spánku</a:t>
            </a:r>
            <a:r>
              <a:rPr lang="en-US" sz="1700" dirty="0">
                <a:latin typeface="Montserrat" panose="00000500000000000000" pitchFamily="2" charset="-18"/>
              </a:rPr>
              <a:t> pro </a:t>
            </a:r>
            <a:r>
              <a:rPr lang="en-US" sz="1700" dirty="0" err="1">
                <a:latin typeface="Montserrat" panose="00000500000000000000" pitchFamily="2" charset="-18"/>
              </a:rPr>
              <a:t>mozek</a:t>
            </a:r>
            <a:r>
              <a:rPr lang="en-US" sz="1700" dirty="0">
                <a:latin typeface="Montserrat" panose="00000500000000000000" pitchFamily="2" charset="-18"/>
              </a:rPr>
              <a:t> </a:t>
            </a:r>
            <a:r>
              <a:rPr lang="en-US" sz="1700" dirty="0" err="1">
                <a:latin typeface="Montserrat" panose="00000500000000000000" pitchFamily="2" charset="-18"/>
              </a:rPr>
              <a:t>teenegera</a:t>
            </a:r>
            <a:endParaRPr lang="en-US" sz="1700" dirty="0">
              <a:latin typeface="Montserrat" panose="00000500000000000000" pitchFamily="2" charset="-18"/>
            </a:endParaRPr>
          </a:p>
          <a:p>
            <a:pPr marL="928688" lvl="2" indent="-228600">
              <a:lnSpc>
                <a:spcPct val="90000"/>
              </a:lnSpc>
              <a:spcAft>
                <a:spcPts val="600"/>
              </a:spcAft>
              <a:buClr>
                <a:schemeClr val="accent2">
                  <a:lumMod val="50000"/>
                </a:schemeClr>
              </a:buClr>
              <a:buFont typeface="Arial" panose="020B0604020202020204" pitchFamily="34" charset="0"/>
              <a:buChar char="•"/>
            </a:pPr>
            <a:r>
              <a:rPr lang="en-US" sz="1700" dirty="0" err="1">
                <a:latin typeface="Montserrat" panose="00000500000000000000" pitchFamily="2" charset="-18"/>
              </a:rPr>
              <a:t>zajímavé</a:t>
            </a:r>
            <a:r>
              <a:rPr lang="en-US" sz="1700" dirty="0">
                <a:latin typeface="Montserrat" panose="00000500000000000000" pitchFamily="2" charset="-18"/>
              </a:rPr>
              <a:t> </a:t>
            </a:r>
            <a:r>
              <a:rPr lang="en-US" sz="1700" dirty="0" err="1">
                <a:latin typeface="Montserrat" panose="00000500000000000000" pitchFamily="2" charset="-18"/>
              </a:rPr>
              <a:t>individuální</a:t>
            </a:r>
            <a:r>
              <a:rPr lang="en-US" sz="1700" dirty="0">
                <a:latin typeface="Montserrat" panose="00000500000000000000" pitchFamily="2" charset="-18"/>
              </a:rPr>
              <a:t> </a:t>
            </a:r>
            <a:r>
              <a:rPr lang="en-US" sz="1700" dirty="0" err="1">
                <a:latin typeface="Montserrat" panose="00000500000000000000" pitchFamily="2" charset="-18"/>
              </a:rPr>
              <a:t>i</a:t>
            </a:r>
            <a:r>
              <a:rPr lang="en-US" sz="1700" dirty="0">
                <a:latin typeface="Montserrat" panose="00000500000000000000" pitchFamily="2" charset="-18"/>
              </a:rPr>
              <a:t> </a:t>
            </a:r>
            <a:r>
              <a:rPr lang="en-US" sz="1700" dirty="0" err="1">
                <a:latin typeface="Montserrat" panose="00000500000000000000" pitchFamily="2" charset="-18"/>
              </a:rPr>
              <a:t>skupinové</a:t>
            </a:r>
            <a:r>
              <a:rPr lang="en-US" sz="1700" dirty="0">
                <a:latin typeface="Montserrat" panose="00000500000000000000" pitchFamily="2" charset="-18"/>
              </a:rPr>
              <a:t> </a:t>
            </a:r>
            <a:r>
              <a:rPr lang="en-US" sz="1700" dirty="0" err="1">
                <a:latin typeface="Montserrat" panose="00000500000000000000" pitchFamily="2" charset="-18"/>
              </a:rPr>
              <a:t>aktivity</a:t>
            </a:r>
            <a:r>
              <a:rPr lang="en-US" sz="1700" dirty="0">
                <a:latin typeface="Montserrat" panose="00000500000000000000" pitchFamily="2" charset="-18"/>
              </a:rPr>
              <a:t> pro </a:t>
            </a:r>
            <a:r>
              <a:rPr lang="en-US" sz="1700" dirty="0" err="1">
                <a:latin typeface="Montserrat" panose="00000500000000000000" pitchFamily="2" charset="-18"/>
              </a:rPr>
              <a:t>práci</a:t>
            </a:r>
            <a:r>
              <a:rPr lang="en-US" sz="1700" dirty="0">
                <a:latin typeface="Montserrat" panose="00000500000000000000" pitchFamily="2" charset="-18"/>
              </a:rPr>
              <a:t> </a:t>
            </a:r>
            <a:r>
              <a:rPr lang="en-US" sz="1700" dirty="0" err="1">
                <a:latin typeface="Montserrat" panose="00000500000000000000" pitchFamily="2" charset="-18"/>
              </a:rPr>
              <a:t>ve</a:t>
            </a:r>
            <a:r>
              <a:rPr lang="en-US" sz="1700" dirty="0">
                <a:latin typeface="Montserrat" panose="00000500000000000000" pitchFamily="2" charset="-18"/>
              </a:rPr>
              <a:t> </a:t>
            </a:r>
            <a:r>
              <a:rPr lang="en-US" sz="1700" dirty="0" err="1">
                <a:latin typeface="Montserrat" panose="00000500000000000000" pitchFamily="2" charset="-18"/>
              </a:rPr>
              <a:t>třídě</a:t>
            </a:r>
            <a:r>
              <a:rPr lang="en-US" sz="1700" dirty="0">
                <a:latin typeface="Montserrat" panose="00000500000000000000" pitchFamily="2" charset="-18"/>
              </a:rPr>
              <a:t> </a:t>
            </a:r>
            <a:r>
              <a:rPr lang="en-US" sz="1700" dirty="0" err="1">
                <a:latin typeface="Montserrat" panose="00000500000000000000" pitchFamily="2" charset="-18"/>
              </a:rPr>
              <a:t>i</a:t>
            </a:r>
            <a:r>
              <a:rPr lang="en-US" sz="1700" dirty="0">
                <a:latin typeface="Montserrat" panose="00000500000000000000" pitchFamily="2" charset="-18"/>
              </a:rPr>
              <a:t> </a:t>
            </a:r>
            <a:r>
              <a:rPr lang="en-US" sz="1700" dirty="0" err="1">
                <a:latin typeface="Montserrat" panose="00000500000000000000" pitchFamily="2" charset="-18"/>
              </a:rPr>
              <a:t>doma</a:t>
            </a:r>
            <a:endParaRPr lang="en-US" sz="1700" dirty="0">
              <a:latin typeface="Montserrat" panose="00000500000000000000" pitchFamily="2" charset="-18"/>
            </a:endParaRPr>
          </a:p>
          <a:p>
            <a:pPr lvl="1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1300" dirty="0"/>
          </a:p>
        </p:txBody>
      </p:sp>
    </p:spTree>
    <p:extLst>
      <p:ext uri="{BB962C8B-B14F-4D97-AF65-F5344CB8AC3E}">
        <p14:creationId xmlns:p14="http://schemas.microsoft.com/office/powerpoint/2010/main" val="388839212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ovéPole 10">
            <a:extLst>
              <a:ext uri="{FF2B5EF4-FFF2-40B4-BE49-F238E27FC236}">
                <a16:creationId xmlns:a16="http://schemas.microsoft.com/office/drawing/2014/main" id="{BFD485F8-B9C1-690B-EF7D-231036EAD100}"/>
              </a:ext>
            </a:extLst>
          </p:cNvPr>
          <p:cNvSpPr txBox="1"/>
          <p:nvPr/>
        </p:nvSpPr>
        <p:spPr>
          <a:xfrm>
            <a:off x="327397" y="419941"/>
            <a:ext cx="2919740" cy="37240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3600" b="1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tserrat" panose="00000500000000000000" pitchFamily="2" charset="-18"/>
              </a:rPr>
              <a:t>Péče </a:t>
            </a:r>
          </a:p>
          <a:p>
            <a:pPr algn="ctr"/>
            <a:r>
              <a:rPr lang="cs-CZ" sz="3600" b="1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tserrat" panose="00000500000000000000" pitchFamily="2" charset="-18"/>
              </a:rPr>
              <a:t>o duševní zdraví </a:t>
            </a:r>
          </a:p>
          <a:p>
            <a:pPr algn="ctr"/>
            <a:r>
              <a:rPr lang="cs-CZ" sz="3600" b="1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tserrat" panose="00000500000000000000" pitchFamily="2" charset="-18"/>
              </a:rPr>
              <a:t>= </a:t>
            </a:r>
          </a:p>
          <a:p>
            <a:pPr algn="ctr"/>
            <a:r>
              <a:rPr lang="cs-CZ" sz="3600" b="1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tserrat" panose="00000500000000000000" pitchFamily="2" charset="-18"/>
              </a:rPr>
              <a:t>péče </a:t>
            </a:r>
          </a:p>
          <a:p>
            <a:pPr algn="ctr"/>
            <a:r>
              <a:rPr lang="cs-CZ" sz="3600" b="1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tserrat" panose="00000500000000000000" pitchFamily="2" charset="-18"/>
              </a:rPr>
              <a:t>o spánek</a:t>
            </a:r>
          </a:p>
          <a:p>
            <a:pPr algn="ctr"/>
            <a:r>
              <a:rPr lang="cs-CZ" sz="2000" b="1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tserrat" panose="00000500000000000000" pitchFamily="2" charset="-18"/>
              </a:rPr>
              <a:t>(„ochutnávka“ </a:t>
            </a:r>
            <a:r>
              <a:rPr lang="cs-CZ" sz="2000" b="1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tserrat" panose="00000500000000000000" pitchFamily="2" charset="-18"/>
                <a:sym typeface="Wingdings" pitchFamily="2" charset="2"/>
              </a:rPr>
              <a:t></a:t>
            </a:r>
            <a:r>
              <a:rPr lang="cs-CZ" sz="2000" b="1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tserrat" panose="00000500000000000000" pitchFamily="2" charset="-18"/>
              </a:rPr>
              <a:t>)</a:t>
            </a:r>
          </a:p>
        </p:txBody>
      </p:sp>
      <p:pic>
        <p:nvPicPr>
          <p:cNvPr id="3" name="Obrázek 2" descr="Obsah obrázku stůl&#10;&#10;Popis byl vytvořen automaticky">
            <a:extLst>
              <a:ext uri="{FF2B5EF4-FFF2-40B4-BE49-F238E27FC236}">
                <a16:creationId xmlns:a16="http://schemas.microsoft.com/office/drawing/2014/main" id="{C948AC08-7017-2FE3-ECF6-7759E16C2D4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45868" y="52505"/>
            <a:ext cx="8846132" cy="6752989"/>
          </a:xfrm>
          <a:prstGeom prst="rect">
            <a:avLst/>
          </a:prstGeom>
        </p:spPr>
      </p:pic>
      <p:pic>
        <p:nvPicPr>
          <p:cNvPr id="4" name="Obrázek 3" descr="Obsah obrázku text, hodiny">
            <a:extLst>
              <a:ext uri="{FF2B5EF4-FFF2-40B4-BE49-F238E27FC236}">
                <a16:creationId xmlns:a16="http://schemas.microsoft.com/office/drawing/2014/main" id="{93CDFCFD-510D-ECC8-9F54-E3969D73C091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6613" y="4406968"/>
            <a:ext cx="2361308" cy="23460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604187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04812C46-200A-4DEB-A05E-3ED6C68C23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45FFFFDF-C6C9-F408-30B8-E5EBBDE93B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68317" y="217505"/>
            <a:ext cx="7961315" cy="1263650"/>
          </a:xfrm>
        </p:spPr>
        <p:txBody>
          <a:bodyPr>
            <a:normAutofit/>
          </a:bodyPr>
          <a:lstStyle/>
          <a:p>
            <a:r>
              <a:rPr lang="cs-CZ" sz="3600" b="1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tserrat" panose="00000500000000000000" pitchFamily="2" charset="-18"/>
              </a:rPr>
              <a:t>Sociální sítě a online prostor</a:t>
            </a:r>
          </a:p>
        </p:txBody>
      </p:sp>
      <p:pic>
        <p:nvPicPr>
          <p:cNvPr id="7" name="Obrázek 6">
            <a:extLst>
              <a:ext uri="{FF2B5EF4-FFF2-40B4-BE49-F238E27FC236}">
                <a16:creationId xmlns:a16="http://schemas.microsoft.com/office/drawing/2014/main" id="{5A0BC295-CF30-B93E-F9AF-89612F56FF04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27337"/>
            <a:ext cx="4065300" cy="4758431"/>
          </a:xfrm>
          <a:prstGeom prst="rect">
            <a:avLst/>
          </a:prstGeom>
        </p:spPr>
      </p:pic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9FD86BA4-488D-F108-B241-A448D808E4D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68317" y="1488617"/>
            <a:ext cx="7961315" cy="4999544"/>
          </a:xfrm>
        </p:spPr>
        <p:txBody>
          <a:bodyPr>
            <a:normAutofit lnSpcReduction="10000"/>
          </a:bodyPr>
          <a:lstStyle/>
          <a:p>
            <a:pPr>
              <a:buClr>
                <a:schemeClr val="accent4">
                  <a:lumMod val="75000"/>
                </a:schemeClr>
              </a:buClr>
            </a:pPr>
            <a:r>
              <a:rPr lang="cs-CZ" sz="2000" dirty="0">
                <a:latin typeface="Montserrat" panose="00000500000000000000" pitchFamily="2" charset="-18"/>
              </a:rPr>
              <a:t>proměna sociality ve světle nových technologií </a:t>
            </a:r>
          </a:p>
          <a:p>
            <a:pPr>
              <a:buClr>
                <a:schemeClr val="accent4">
                  <a:lumMod val="75000"/>
                </a:schemeClr>
              </a:buClr>
            </a:pPr>
            <a:r>
              <a:rPr lang="cs-CZ" sz="2000" dirty="0">
                <a:latin typeface="Montserrat" panose="00000500000000000000" pitchFamily="2" charset="-18"/>
              </a:rPr>
              <a:t>„používání sociálních sítí a pohyb online má vážný dopad na duševní zdraví dětí a dospívajících“ -&gt; jak je tomu ve skutečnosti? </a:t>
            </a:r>
          </a:p>
          <a:p>
            <a:pPr marL="0" indent="0">
              <a:buNone/>
            </a:pPr>
            <a:r>
              <a:rPr lang="cs-CZ" sz="2000" b="1" dirty="0">
                <a:solidFill>
                  <a:schemeClr val="accent4">
                    <a:lumMod val="75000"/>
                  </a:schemeClr>
                </a:solidFill>
                <a:latin typeface="Montserrat" panose="00000500000000000000" pitchFamily="2" charset="-18"/>
              </a:rPr>
              <a:t>Metodika: </a:t>
            </a:r>
          </a:p>
          <a:p>
            <a:pPr>
              <a:buClr>
                <a:schemeClr val="accent4">
                  <a:lumMod val="75000"/>
                </a:schemeClr>
              </a:buClr>
            </a:pPr>
            <a:r>
              <a:rPr lang="cs-CZ" sz="2000" dirty="0">
                <a:latin typeface="Montserrat" panose="00000500000000000000" pitchFamily="2" charset="-18"/>
              </a:rPr>
              <a:t>populárních sítě a jejich význam </a:t>
            </a:r>
          </a:p>
          <a:p>
            <a:pPr>
              <a:buClr>
                <a:schemeClr val="accent4">
                  <a:lumMod val="75000"/>
                </a:schemeClr>
              </a:buClr>
            </a:pPr>
            <a:r>
              <a:rPr lang="cs-CZ" sz="2000" dirty="0">
                <a:latin typeface="Montserrat" panose="00000500000000000000" pitchFamily="2" charset="-18"/>
              </a:rPr>
              <a:t>teoretický základ (dopad na emoce, kyberšikana, online pornografie,…)</a:t>
            </a:r>
          </a:p>
          <a:p>
            <a:pPr>
              <a:buClr>
                <a:schemeClr val="accent4">
                  <a:lumMod val="75000"/>
                </a:schemeClr>
              </a:buClr>
            </a:pPr>
            <a:r>
              <a:rPr lang="cs-CZ" sz="2000" dirty="0">
                <a:latin typeface="Montserrat" panose="00000500000000000000" pitchFamily="2" charset="-18"/>
              </a:rPr>
              <a:t>otázky k diskusi, další aktivity, východiska diskuse </a:t>
            </a:r>
          </a:p>
          <a:p>
            <a:pPr marL="0" indent="0">
              <a:buNone/>
            </a:pPr>
            <a:r>
              <a:rPr lang="cs-CZ" sz="2000" b="1" dirty="0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tserrat" panose="00000500000000000000" pitchFamily="2" charset="-18"/>
              </a:rPr>
              <a:t>Pracovní sešit: </a:t>
            </a:r>
          </a:p>
          <a:p>
            <a:pPr>
              <a:buClr>
                <a:schemeClr val="accent4">
                  <a:lumMod val="75000"/>
                </a:schemeClr>
              </a:buClr>
            </a:pPr>
            <a:r>
              <a:rPr lang="cs-CZ" sz="2000" dirty="0">
                <a:latin typeface="Montserrat" panose="00000500000000000000" pitchFamily="2" charset="-18"/>
              </a:rPr>
              <a:t>pracovní listy zasazené do kontextu pocitů a situací zažívaných online (emoce, FOMO, „růžové brýle“, …)</a:t>
            </a:r>
          </a:p>
          <a:p>
            <a:pPr>
              <a:buClr>
                <a:schemeClr val="accent4">
                  <a:lumMod val="75000"/>
                </a:schemeClr>
              </a:buClr>
            </a:pPr>
            <a:r>
              <a:rPr lang="cs-CZ" sz="2000" dirty="0">
                <a:latin typeface="Montserrat" panose="00000500000000000000" pitchFamily="2" charset="-18"/>
              </a:rPr>
              <a:t>diskuse a reflexe ke každé aktivitě </a:t>
            </a:r>
          </a:p>
          <a:p>
            <a:pPr marL="0" indent="0">
              <a:buNone/>
            </a:pPr>
            <a:endParaRPr lang="cs-CZ" sz="1000" dirty="0"/>
          </a:p>
        </p:txBody>
      </p:sp>
    </p:spTree>
    <p:extLst>
      <p:ext uri="{BB962C8B-B14F-4D97-AF65-F5344CB8AC3E}">
        <p14:creationId xmlns:p14="http://schemas.microsoft.com/office/powerpoint/2010/main" val="113872875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Zástupný obsah 4">
            <a:extLst>
              <a:ext uri="{FF2B5EF4-FFF2-40B4-BE49-F238E27FC236}">
                <a16:creationId xmlns:a16="http://schemas.microsoft.com/office/drawing/2014/main" id="{28A092F3-3A53-B454-50F2-8BF937BDFC2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31722" t="40809" r="53326" b="29794"/>
          <a:stretch/>
        </p:blipFill>
        <p:spPr>
          <a:xfrm>
            <a:off x="4196193" y="1961965"/>
            <a:ext cx="4094792" cy="4528244"/>
          </a:xfrm>
        </p:spPr>
      </p:pic>
      <p:sp>
        <p:nvSpPr>
          <p:cNvPr id="8" name="Zástupný obsah 2">
            <a:extLst>
              <a:ext uri="{FF2B5EF4-FFF2-40B4-BE49-F238E27FC236}">
                <a16:creationId xmlns:a16="http://schemas.microsoft.com/office/drawing/2014/main" id="{04205E1E-25EC-881D-B7EC-8D550D6EC4C3}"/>
              </a:ext>
            </a:extLst>
          </p:cNvPr>
          <p:cNvSpPr txBox="1">
            <a:spLocks/>
          </p:cNvSpPr>
          <p:nvPr/>
        </p:nvSpPr>
        <p:spPr>
          <a:xfrm>
            <a:off x="541537" y="1343816"/>
            <a:ext cx="5379869" cy="500371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cs-CZ" sz="1100" b="1" dirty="0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tserrat" panose="00000500000000000000" pitchFamily="2" charset="-18"/>
              </a:rPr>
              <a:t>„</a:t>
            </a:r>
            <a:r>
              <a:rPr lang="cs-CZ" sz="2400" b="1" dirty="0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tserrat" panose="00000500000000000000" pitchFamily="2" charset="-18"/>
              </a:rPr>
              <a:t>Dokonalost“ online x realita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cs-CZ" sz="1800" i="1" dirty="0">
              <a:latin typeface="Montserrat" panose="00000500000000000000" pitchFamily="2" charset="-18"/>
            </a:endParaRPr>
          </a:p>
          <a:p>
            <a:pPr>
              <a:buClr>
                <a:schemeClr val="accent4">
                  <a:lumMod val="75000"/>
                </a:schemeClr>
              </a:buClr>
            </a:pPr>
            <a:r>
              <a:rPr lang="cs-CZ" sz="1800" i="1" dirty="0">
                <a:latin typeface="Montserrat" panose="00000500000000000000" pitchFamily="2" charset="-18"/>
              </a:rPr>
              <a:t>Kdo to je? </a:t>
            </a:r>
          </a:p>
          <a:p>
            <a:pPr>
              <a:buClr>
                <a:schemeClr val="accent4">
                  <a:lumMod val="75000"/>
                </a:schemeClr>
              </a:buClr>
            </a:pPr>
            <a:endParaRPr lang="cs-CZ" sz="1800" i="1" dirty="0">
              <a:latin typeface="Montserrat" panose="00000500000000000000" pitchFamily="2" charset="-18"/>
            </a:endParaRPr>
          </a:p>
          <a:p>
            <a:pPr>
              <a:buClr>
                <a:schemeClr val="accent4">
                  <a:lumMod val="75000"/>
                </a:schemeClr>
              </a:buClr>
            </a:pPr>
            <a:r>
              <a:rPr lang="cs-CZ" sz="1800" i="1" dirty="0">
                <a:latin typeface="Montserrat" panose="00000500000000000000" pitchFamily="2" charset="-18"/>
              </a:rPr>
              <a:t>Jaký je jeho život? </a:t>
            </a:r>
          </a:p>
          <a:p>
            <a:pPr>
              <a:buClr>
                <a:schemeClr val="accent4">
                  <a:lumMod val="75000"/>
                </a:schemeClr>
              </a:buClr>
            </a:pPr>
            <a:endParaRPr lang="cs-CZ" sz="1800" i="1" dirty="0">
              <a:latin typeface="Montserrat" panose="00000500000000000000" pitchFamily="2" charset="-18"/>
            </a:endParaRPr>
          </a:p>
          <a:p>
            <a:pPr>
              <a:buClr>
                <a:schemeClr val="accent4">
                  <a:lumMod val="75000"/>
                </a:schemeClr>
              </a:buClr>
            </a:pPr>
            <a:r>
              <a:rPr lang="cs-CZ" sz="1800" i="1" dirty="0">
                <a:latin typeface="Montserrat" panose="00000500000000000000" pitchFamily="2" charset="-18"/>
              </a:rPr>
              <a:t>Je v životě spokojen? </a:t>
            </a:r>
          </a:p>
          <a:p>
            <a:pPr>
              <a:buClr>
                <a:schemeClr val="accent4">
                  <a:lumMod val="75000"/>
                </a:schemeClr>
              </a:buClr>
            </a:pPr>
            <a:endParaRPr lang="cs-CZ" sz="1800" i="1" dirty="0">
              <a:latin typeface="Montserrat" panose="00000500000000000000" pitchFamily="2" charset="-18"/>
            </a:endParaRPr>
          </a:p>
          <a:p>
            <a:pPr>
              <a:buClr>
                <a:schemeClr val="accent4">
                  <a:lumMod val="75000"/>
                </a:schemeClr>
              </a:buClr>
            </a:pPr>
            <a:r>
              <a:rPr lang="cs-CZ" sz="1800" i="1" dirty="0">
                <a:latin typeface="Montserrat" panose="00000500000000000000" pitchFamily="2" charset="-18"/>
              </a:rPr>
              <a:t>Proč zveřejnil fotku? </a:t>
            </a:r>
          </a:p>
        </p:txBody>
      </p:sp>
      <p:pic>
        <p:nvPicPr>
          <p:cNvPr id="10" name="Obrázek 9">
            <a:extLst>
              <a:ext uri="{FF2B5EF4-FFF2-40B4-BE49-F238E27FC236}">
                <a16:creationId xmlns:a16="http://schemas.microsoft.com/office/drawing/2014/main" id="{AEFAEB2B-C190-C84C-7AE3-CFA292A8EBFB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62261" y="366117"/>
            <a:ext cx="3146518" cy="2698931"/>
          </a:xfrm>
          <a:prstGeom prst="rect">
            <a:avLst/>
          </a:prstGeom>
        </p:spPr>
      </p:pic>
      <p:sp>
        <p:nvSpPr>
          <p:cNvPr id="13" name="Nadpis 1">
            <a:extLst>
              <a:ext uri="{FF2B5EF4-FFF2-40B4-BE49-F238E27FC236}">
                <a16:creationId xmlns:a16="http://schemas.microsoft.com/office/drawing/2014/main" id="{A69B3769-4ECE-7420-7742-EA77BDDCD1D6}"/>
              </a:ext>
            </a:extLst>
          </p:cNvPr>
          <p:cNvSpPr txBox="1">
            <a:spLocks/>
          </p:cNvSpPr>
          <p:nvPr/>
        </p:nvSpPr>
        <p:spPr>
          <a:xfrm>
            <a:off x="541537" y="69097"/>
            <a:ext cx="7961315" cy="12636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s-CZ" sz="3600" b="1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tserrat" panose="00000500000000000000" pitchFamily="2" charset="-18"/>
              </a:rPr>
              <a:t>Sociální sítě a online prostor</a:t>
            </a:r>
          </a:p>
        </p:txBody>
      </p:sp>
    </p:spTree>
    <p:extLst>
      <p:ext uri="{BB962C8B-B14F-4D97-AF65-F5344CB8AC3E}">
        <p14:creationId xmlns:p14="http://schemas.microsoft.com/office/powerpoint/2010/main" val="364135438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04812C46-200A-4DEB-A05E-3ED6C68C23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9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Obrázek 4" descr="Obsah obrázku mapa&#10;&#10;Popis byl vytvořen automaticky">
            <a:extLst>
              <a:ext uri="{FF2B5EF4-FFF2-40B4-BE49-F238E27FC236}">
                <a16:creationId xmlns:a16="http://schemas.microsoft.com/office/drawing/2014/main" id="{DD20B2C3-6D3F-3E1D-0DCB-5DAB16BA23B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239" b="11930"/>
          <a:stretch/>
        </p:blipFill>
        <p:spPr>
          <a:xfrm>
            <a:off x="2522356" y="10"/>
            <a:ext cx="9669642" cy="6857990"/>
          </a:xfrm>
          <a:prstGeom prst="rect">
            <a:avLst/>
          </a:prstGeom>
        </p:spPr>
      </p:pic>
      <p:sp>
        <p:nvSpPr>
          <p:cNvPr id="15" name="Rectangle 11">
            <a:extLst>
              <a:ext uri="{FF2B5EF4-FFF2-40B4-BE49-F238E27FC236}">
                <a16:creationId xmlns:a16="http://schemas.microsoft.com/office/drawing/2014/main" id="{D1EA859B-E555-4109-94F3-6700E046E0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7390263" cy="6858000"/>
          </a:xfrm>
          <a:prstGeom prst="rect">
            <a:avLst/>
          </a:prstGeom>
          <a:gradFill>
            <a:gsLst>
              <a:gs pos="48000">
                <a:schemeClr val="bg1"/>
              </a:gs>
              <a:gs pos="35000">
                <a:schemeClr val="bg1">
                  <a:alpha val="77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3493DE5F-E0BA-0E81-A7A2-651F4EC30F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8402" y="543167"/>
            <a:ext cx="4053396" cy="1899912"/>
          </a:xfrm>
        </p:spPr>
        <p:txBody>
          <a:bodyPr>
            <a:normAutofit/>
          </a:bodyPr>
          <a:lstStyle/>
          <a:p>
            <a:r>
              <a:rPr lang="cs-CZ" sz="3600" b="1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tserrat" panose="00000500000000000000" pitchFamily="2" charset="-18"/>
              </a:rPr>
              <a:t>Když psychohygiena nestačí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365F4696-B3D1-53AF-437C-9EFCB47DCDA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8402" y="2949105"/>
            <a:ext cx="3822189" cy="2288720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cs-CZ" sz="2400" b="1" dirty="0">
                <a:solidFill>
                  <a:schemeClr val="accent2">
                    <a:lumMod val="50000"/>
                  </a:schemeClr>
                </a:solidFill>
                <a:latin typeface="Montserrat" panose="00000500000000000000" pitchFamily="2" charset="-18"/>
                <a:ea typeface="Tahoma" panose="020B0604030504040204" pitchFamily="34" charset="0"/>
                <a:cs typeface="Tahoma" panose="020B0604030504040204" pitchFamily="34" charset="0"/>
              </a:rPr>
              <a:t>→</a:t>
            </a:r>
            <a:r>
              <a:rPr lang="cs-CZ" sz="2400" dirty="0">
                <a:latin typeface="Montserrat" panose="00000500000000000000" pitchFamily="2" charset="-18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cs-CZ" dirty="0">
                <a:solidFill>
                  <a:schemeClr val="accent4">
                    <a:lumMod val="75000"/>
                  </a:schemeClr>
                </a:solidFill>
                <a:latin typeface="Montserrat" panose="00000500000000000000" pitchFamily="2" charset="-18"/>
                <a:ea typeface="Tahoma" panose="020B0604030504040204" pitchFamily="34" charset="0"/>
                <a:cs typeface="Tahoma" panose="020B0604030504040204" pitchFamily="34" charset="0"/>
              </a:rPr>
              <a:t>p</a:t>
            </a:r>
            <a:r>
              <a:rPr lang="cs-CZ" dirty="0">
                <a:solidFill>
                  <a:schemeClr val="accent4">
                    <a:lumMod val="75000"/>
                  </a:schemeClr>
                </a:solidFill>
                <a:effectLst/>
                <a:latin typeface="Montserrat" panose="00000500000000000000" pitchFamily="2" charset="-18"/>
                <a:ea typeface="Tahoma" panose="020B0604030504040204" pitchFamily="34" charset="0"/>
                <a:cs typeface="Tahoma" panose="020B0604030504040204" pitchFamily="34" charset="0"/>
              </a:rPr>
              <a:t>odpora při vyhledávání </a:t>
            </a:r>
            <a:r>
              <a:rPr lang="cs-CZ" dirty="0">
                <a:solidFill>
                  <a:schemeClr val="accent4">
                    <a:lumMod val="75000"/>
                  </a:schemeClr>
                </a:solidFill>
                <a:latin typeface="Montserrat" panose="00000500000000000000" pitchFamily="2" charset="-18"/>
                <a:ea typeface="Tahoma" panose="020B0604030504040204" pitchFamily="34" charset="0"/>
                <a:cs typeface="Tahoma" panose="020B0604030504040204" pitchFamily="34" charset="0"/>
              </a:rPr>
              <a:t>pomoci v </a:t>
            </a:r>
            <a:r>
              <a:rPr lang="cs-CZ" dirty="0">
                <a:solidFill>
                  <a:schemeClr val="accent4">
                    <a:lumMod val="75000"/>
                  </a:schemeClr>
                </a:solidFill>
                <a:effectLst/>
                <a:latin typeface="Montserrat" panose="00000500000000000000" pitchFamily="2" charset="-18"/>
                <a:ea typeface="Tahoma" panose="020B0604030504040204" pitchFamily="34" charset="0"/>
                <a:cs typeface="Tahoma" panose="020B0604030504040204" pitchFamily="34" charset="0"/>
              </a:rPr>
              <a:t>daných případech:</a:t>
            </a:r>
            <a:endParaRPr lang="cs-CZ" dirty="0">
              <a:solidFill>
                <a:schemeClr val="accent4">
                  <a:lumMod val="75000"/>
                </a:schemeClr>
              </a:solidFill>
              <a:latin typeface="Montserrat" panose="00000500000000000000" pitchFamily="2" charset="-18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>
              <a:buClr>
                <a:schemeClr val="accent4">
                  <a:lumMod val="50000"/>
                </a:schemeClr>
              </a:buClr>
            </a:pPr>
            <a:r>
              <a:rPr lang="cs-CZ" sz="2400" dirty="0">
                <a:latin typeface="Montserrat" panose="00000500000000000000" pitchFamily="2" charset="-18"/>
                <a:ea typeface="Tahoma" panose="020B0604030504040204" pitchFamily="34" charset="0"/>
                <a:cs typeface="Tahoma" panose="020B0604030504040204" pitchFamily="34" charset="0"/>
              </a:rPr>
              <a:t>b</a:t>
            </a:r>
            <a:r>
              <a:rPr lang="cs-CZ" sz="2400" dirty="0">
                <a:effectLst/>
                <a:latin typeface="Montserrat" panose="00000500000000000000" pitchFamily="2" charset="-18"/>
                <a:ea typeface="Tahoma" panose="020B0604030504040204" pitchFamily="34" charset="0"/>
                <a:cs typeface="Tahoma" panose="020B0604030504040204" pitchFamily="34" charset="0"/>
              </a:rPr>
              <a:t>lízcí</a:t>
            </a:r>
          </a:p>
          <a:p>
            <a:pPr>
              <a:buClr>
                <a:schemeClr val="accent4">
                  <a:lumMod val="50000"/>
                </a:schemeClr>
              </a:buClr>
            </a:pPr>
            <a:r>
              <a:rPr lang="cs-CZ" sz="2400" dirty="0">
                <a:latin typeface="Montserrat" panose="00000500000000000000" pitchFamily="2" charset="-18"/>
                <a:ea typeface="Tahoma" panose="020B0604030504040204" pitchFamily="34" charset="0"/>
                <a:cs typeface="Tahoma" panose="020B0604030504040204" pitchFamily="34" charset="0"/>
              </a:rPr>
              <a:t>o</a:t>
            </a:r>
            <a:r>
              <a:rPr lang="cs-CZ" sz="2400" dirty="0">
                <a:effectLst/>
                <a:latin typeface="Montserrat" panose="00000500000000000000" pitchFamily="2" charset="-18"/>
                <a:ea typeface="Tahoma" panose="020B0604030504040204" pitchFamily="34" charset="0"/>
                <a:cs typeface="Tahoma" panose="020B0604030504040204" pitchFamily="34" charset="0"/>
              </a:rPr>
              <a:t>dborníci</a:t>
            </a:r>
            <a:br>
              <a:rPr lang="cs-CZ" sz="2400" dirty="0">
                <a:effectLst/>
                <a:latin typeface="Montserrat" panose="00000500000000000000" pitchFamily="2" charset="-18"/>
                <a:ea typeface="Tahoma" panose="020B0604030504040204" pitchFamily="34" charset="0"/>
                <a:cs typeface="Tahoma" panose="020B0604030504040204" pitchFamily="34" charset="0"/>
              </a:rPr>
            </a:br>
            <a:endParaRPr lang="cs-CZ" sz="2400" dirty="0">
              <a:latin typeface="Montserrat" panose="00000500000000000000" pitchFamily="2" charset="-18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cs-CZ" sz="2000" dirty="0"/>
          </a:p>
        </p:txBody>
      </p:sp>
    </p:spTree>
    <p:extLst>
      <p:ext uri="{BB962C8B-B14F-4D97-AF65-F5344CB8AC3E}">
        <p14:creationId xmlns:p14="http://schemas.microsoft.com/office/powerpoint/2010/main" val="238313136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8" name="Rectangle 9">
            <a:extLst>
              <a:ext uri="{FF2B5EF4-FFF2-40B4-BE49-F238E27FC236}">
                <a16:creationId xmlns:a16="http://schemas.microsoft.com/office/drawing/2014/main" id="{04812C46-200A-4DEB-A05E-3ED6C68C23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9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Obrázek 4" descr="Obsah obrázku text">
            <a:extLst>
              <a:ext uri="{FF2B5EF4-FFF2-40B4-BE49-F238E27FC236}">
                <a16:creationId xmlns:a16="http://schemas.microsoft.com/office/drawing/2014/main" id="{E8501946-1A15-8504-BAD5-1656FFCA1E6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2" b="19982"/>
          <a:stretch/>
        </p:blipFill>
        <p:spPr>
          <a:xfrm rot="5400000">
            <a:off x="3925130" y="-1405821"/>
            <a:ext cx="6858000" cy="9669642"/>
          </a:xfrm>
          <a:prstGeom prst="rect">
            <a:avLst/>
          </a:prstGeom>
        </p:spPr>
      </p:pic>
      <p:sp>
        <p:nvSpPr>
          <p:cNvPr id="19" name="Rectangle 11">
            <a:extLst>
              <a:ext uri="{FF2B5EF4-FFF2-40B4-BE49-F238E27FC236}">
                <a16:creationId xmlns:a16="http://schemas.microsoft.com/office/drawing/2014/main" id="{D1EA859B-E555-4109-94F3-6700E046E0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7390263" cy="6858000"/>
          </a:xfrm>
          <a:prstGeom prst="rect">
            <a:avLst/>
          </a:prstGeom>
          <a:gradFill>
            <a:gsLst>
              <a:gs pos="48000">
                <a:schemeClr val="bg1"/>
              </a:gs>
              <a:gs pos="35000">
                <a:schemeClr val="bg1">
                  <a:alpha val="77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9F7FF5A2-590A-9972-6941-FECF8D935F7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6109" y="1557619"/>
            <a:ext cx="6867690" cy="4955176"/>
          </a:xfrm>
        </p:spPr>
        <p:txBody>
          <a:bodyPr>
            <a:normAutofit fontScale="55000" lnSpcReduction="20000"/>
          </a:bodyPr>
          <a:lstStyle/>
          <a:p>
            <a:pPr>
              <a:lnSpc>
                <a:spcPct val="210000"/>
              </a:lnSpc>
            </a:pPr>
            <a:r>
              <a:rPr lang="cs-CZ" sz="2900" dirty="0">
                <a:latin typeface="Montserrat" panose="00000500000000000000" pitchFamily="2" charset="-18"/>
                <a:ea typeface="Tahoma" panose="020B0604030504040204" pitchFamily="34" charset="0"/>
                <a:cs typeface="Tahoma" panose="020B0604030504040204" pitchFamily="34" charset="0"/>
              </a:rPr>
              <a:t>v</a:t>
            </a:r>
            <a:r>
              <a:rPr lang="cs-CZ" sz="2900" dirty="0">
                <a:effectLst/>
                <a:latin typeface="Montserrat" panose="00000500000000000000" pitchFamily="2" charset="-18"/>
                <a:ea typeface="Tahoma" panose="020B0604030504040204" pitchFamily="34" charset="0"/>
                <a:cs typeface="Tahoma" panose="020B0604030504040204" pitchFamily="34" charset="0"/>
              </a:rPr>
              <a:t>šichni, kteří cítí potřebu nabídnout včasnou prevenci a konkrétní podporu  </a:t>
            </a:r>
            <a:r>
              <a:rPr lang="cs-CZ" sz="2900" dirty="0">
                <a:latin typeface="Montserrat" panose="00000500000000000000" pitchFamily="2" charset="-18"/>
                <a:ea typeface="Tahoma" panose="020B0604030504040204" pitchFamily="34" charset="0"/>
                <a:cs typeface="Tahoma" panose="020B0604030504040204" pitchFamily="34" charset="0"/>
              </a:rPr>
              <a:t>-</a:t>
            </a:r>
            <a:r>
              <a:rPr lang="cs-CZ" sz="2900" dirty="0">
                <a:effectLst/>
                <a:latin typeface="Montserrat" panose="00000500000000000000" pitchFamily="2" charset="-18"/>
                <a:ea typeface="Tahoma" panose="020B0604030504040204" pitchFamily="34" charset="0"/>
                <a:cs typeface="Tahoma" panose="020B0604030504040204" pitchFamily="34" charset="0"/>
              </a:rPr>
              <a:t>náctiletým při uvědomování si vlastního prožívaní, vnitřního hnutí mysli, následného chování a zodpovědnosti → včasná prevence duševního zdraví dospívajících</a:t>
            </a:r>
            <a:br>
              <a:rPr lang="cs-CZ" sz="2400" b="1" dirty="0">
                <a:effectLst/>
                <a:latin typeface="Montserrat" panose="00000500000000000000" pitchFamily="2" charset="-18"/>
                <a:ea typeface="Tahoma" panose="020B0604030504040204" pitchFamily="34" charset="0"/>
                <a:cs typeface="Tahoma" panose="020B0604030504040204" pitchFamily="34" charset="0"/>
              </a:rPr>
            </a:br>
            <a:endParaRPr lang="cs-CZ" sz="2400" b="1" dirty="0">
              <a:effectLst/>
              <a:latin typeface="Montserrat" panose="00000500000000000000" pitchFamily="2" charset="-18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cs-CZ" sz="2900" b="1" dirty="0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tserrat" panose="00000500000000000000" pitchFamily="2" charset="-18"/>
                <a:ea typeface="Tahoma" panose="020B0604030504040204" pitchFamily="34" charset="0"/>
                <a:cs typeface="Tahoma" panose="020B0604030504040204" pitchFamily="34" charset="0"/>
              </a:rPr>
              <a:t>školení a jeho absolvování je dalším nástrojem pro podporu praxe</a:t>
            </a:r>
            <a:endParaRPr lang="cs-CZ" sz="2900" b="1" i="1" dirty="0">
              <a:solidFill>
                <a:schemeClr val="accent4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tserrat" panose="00000500000000000000" pitchFamily="2" charset="-18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cs-CZ" sz="2900" b="1" dirty="0">
              <a:effectLst/>
              <a:latin typeface="Montserrat" panose="00000500000000000000" pitchFamily="2" charset="-18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indent="0">
              <a:buNone/>
            </a:pPr>
            <a:r>
              <a:rPr lang="cs-CZ" sz="2900" b="1" dirty="0">
                <a:solidFill>
                  <a:schemeClr val="accent2">
                    <a:lumMod val="50000"/>
                  </a:schemeClr>
                </a:solidFill>
                <a:effectLst/>
                <a:latin typeface="Montserrat" panose="00000500000000000000" pitchFamily="2" charset="-18"/>
                <a:ea typeface="Tahoma" panose="020B0604030504040204" pitchFamily="34" charset="0"/>
                <a:cs typeface="Tahoma" panose="020B0604030504040204" pitchFamily="34" charset="0"/>
              </a:rPr>
              <a:t>Poměr úspěchu 20:80</a:t>
            </a:r>
          </a:p>
          <a:p>
            <a:pPr marL="0" indent="0">
              <a:buNone/>
            </a:pPr>
            <a:r>
              <a:rPr lang="cs-CZ" sz="2900" dirty="0">
                <a:solidFill>
                  <a:schemeClr val="accent4">
                    <a:lumMod val="75000"/>
                  </a:schemeClr>
                </a:solidFill>
                <a:effectLst/>
                <a:latin typeface="Montserrat" panose="00000500000000000000" pitchFamily="2" charset="-18"/>
                <a:ea typeface="Tahoma" panose="020B0604030504040204" pitchFamily="34" charset="0"/>
                <a:cs typeface="Tahoma" panose="020B0604030504040204" pitchFamily="34" charset="0"/>
              </a:rPr>
              <a:t>20 procent </a:t>
            </a:r>
            <a:r>
              <a:rPr lang="cs-CZ" sz="2900" dirty="0">
                <a:effectLst/>
                <a:latin typeface="Montserrat" panose="00000500000000000000" pitchFamily="2" charset="-18"/>
                <a:ea typeface="Tahoma" panose="020B0604030504040204" pitchFamily="34" charset="0"/>
                <a:cs typeface="Tahoma" panose="020B0604030504040204" pitchFamily="34" charset="0"/>
              </a:rPr>
              <a:t>– metoda a technika </a:t>
            </a:r>
          </a:p>
          <a:p>
            <a:pPr marL="0" indent="0">
              <a:buNone/>
            </a:pPr>
            <a:r>
              <a:rPr lang="cs-CZ" sz="2900" dirty="0">
                <a:solidFill>
                  <a:schemeClr val="accent4">
                    <a:lumMod val="75000"/>
                  </a:schemeClr>
                </a:solidFill>
                <a:effectLst/>
                <a:latin typeface="Montserrat" panose="00000500000000000000" pitchFamily="2" charset="-18"/>
                <a:ea typeface="Tahoma" panose="020B0604030504040204" pitchFamily="34" charset="0"/>
                <a:cs typeface="Tahoma" panose="020B0604030504040204" pitchFamily="34" charset="0"/>
              </a:rPr>
              <a:t>80 procent</a:t>
            </a:r>
            <a:r>
              <a:rPr lang="cs-CZ" sz="2900" dirty="0">
                <a:effectLst/>
                <a:latin typeface="Montserrat" panose="00000500000000000000" pitchFamily="2" charset="-18"/>
                <a:ea typeface="Tahoma" panose="020B0604030504040204" pitchFamily="34" charset="0"/>
                <a:cs typeface="Tahoma" panose="020B0604030504040204" pitchFamily="34" charset="0"/>
              </a:rPr>
              <a:t>– r</a:t>
            </a:r>
            <a:r>
              <a:rPr lang="cs-CZ" sz="2900" dirty="0">
                <a:latin typeface="Montserrat" panose="00000500000000000000" pitchFamily="2" charset="-18"/>
                <a:ea typeface="Tahoma" panose="020B0604030504040204" pitchFamily="34" charset="0"/>
                <a:cs typeface="Tahoma" panose="020B0604030504040204" pitchFamily="34" charset="0"/>
              </a:rPr>
              <a:t>ealizátoři, učitelé, terapeuti. </a:t>
            </a:r>
            <a:r>
              <a:rPr lang="cs-CZ" sz="2900" dirty="0">
                <a:effectLst/>
                <a:latin typeface="Montserrat" panose="00000500000000000000" pitchFamily="2" charset="-18"/>
                <a:ea typeface="Tahoma" panose="020B0604030504040204" pitchFamily="34" charset="0"/>
                <a:cs typeface="Tahoma" panose="020B0604030504040204" pitchFamily="34" charset="0"/>
              </a:rPr>
              <a:t> </a:t>
            </a:r>
          </a:p>
          <a:p>
            <a:endParaRPr lang="cs-CZ" sz="1300" dirty="0"/>
          </a:p>
        </p:txBody>
      </p:sp>
      <p:sp>
        <p:nvSpPr>
          <p:cNvPr id="6" name="Nadpis 1">
            <a:extLst>
              <a:ext uri="{FF2B5EF4-FFF2-40B4-BE49-F238E27FC236}">
                <a16:creationId xmlns:a16="http://schemas.microsoft.com/office/drawing/2014/main" id="{5A80F4BC-66FF-1471-B288-D8DBC10BD2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6171" y="345205"/>
            <a:ext cx="8182794" cy="974548"/>
          </a:xfrm>
        </p:spPr>
        <p:txBody>
          <a:bodyPr>
            <a:normAutofit/>
          </a:bodyPr>
          <a:lstStyle/>
          <a:p>
            <a:r>
              <a:rPr lang="cs-CZ" sz="3600" b="1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tserrat" panose="00000500000000000000" pitchFamily="2" charset="-18"/>
              </a:rPr>
              <a:t>Kdo může pomoci?</a:t>
            </a:r>
          </a:p>
        </p:txBody>
      </p:sp>
    </p:spTree>
    <p:extLst>
      <p:ext uri="{BB962C8B-B14F-4D97-AF65-F5344CB8AC3E}">
        <p14:creationId xmlns:p14="http://schemas.microsoft.com/office/powerpoint/2010/main" val="96320552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 descr="Obsah obrázku mapa&#10;&#10;Popis byl vytvořen automaticky">
            <a:extLst>
              <a:ext uri="{FF2B5EF4-FFF2-40B4-BE49-F238E27FC236}">
                <a16:creationId xmlns:a16="http://schemas.microsoft.com/office/drawing/2014/main" id="{CDB9115E-4CE8-3DBB-246F-8A2B7934CB5C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88073" y="0"/>
            <a:ext cx="6173274" cy="6858000"/>
          </a:xfrm>
          <a:prstGeom prst="rect">
            <a:avLst/>
          </a:prstGeom>
        </p:spPr>
      </p:pic>
      <p:sp>
        <p:nvSpPr>
          <p:cNvPr id="2" name="Nadpis 1">
            <a:extLst>
              <a:ext uri="{FF2B5EF4-FFF2-40B4-BE49-F238E27FC236}">
                <a16:creationId xmlns:a16="http://schemas.microsoft.com/office/drawing/2014/main" id="{E9DBBD92-0B8C-E252-FBFF-D1DC50E4398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13640" y="466757"/>
            <a:ext cx="10748865" cy="5924486"/>
          </a:xfrm>
        </p:spPr>
        <p:txBody>
          <a:bodyPr anchor="t">
            <a:noAutofit/>
          </a:bodyPr>
          <a:lstStyle/>
          <a:p>
            <a:pPr algn="l"/>
            <a:r>
              <a:rPr lang="cs-CZ" sz="3600" b="1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tserrat" panose="00000500000000000000" pitchFamily="2" charset="-18"/>
              </a:rPr>
              <a:t>Podpůrné semináře k metodice a pracovním sešitům</a:t>
            </a:r>
            <a:br>
              <a:rPr lang="cs-CZ" sz="2000" b="1" dirty="0">
                <a:latin typeface="Montserrat" panose="00000500000000000000" pitchFamily="2" charset="-18"/>
              </a:rPr>
            </a:br>
            <a:br>
              <a:rPr lang="cs-CZ" sz="2000" dirty="0">
                <a:solidFill>
                  <a:srgbClr val="666666"/>
                </a:solidFill>
                <a:latin typeface="Montserrat" panose="00000500000000000000" pitchFamily="2" charset="-18"/>
              </a:rPr>
            </a:br>
            <a:br>
              <a:rPr lang="cs-CZ" sz="1800" dirty="0">
                <a:solidFill>
                  <a:srgbClr val="666666"/>
                </a:solidFill>
                <a:latin typeface="Montserrat" panose="00000500000000000000" pitchFamily="2" charset="-18"/>
              </a:rPr>
            </a:br>
            <a:r>
              <a:rPr lang="cs-CZ" sz="1800" i="0" dirty="0">
                <a:solidFill>
                  <a:schemeClr val="accent2">
                    <a:lumMod val="50000"/>
                  </a:schemeClr>
                </a:solidFill>
                <a:effectLst/>
                <a:latin typeface="Montserrat" panose="00000500000000000000" pitchFamily="2" charset="-18"/>
              </a:rPr>
              <a:t>1.</a:t>
            </a:r>
            <a:r>
              <a:rPr lang="cs-CZ" sz="1800" i="0" dirty="0">
                <a:effectLst/>
                <a:latin typeface="Montserrat" panose="00000500000000000000" pitchFamily="2" charset="-18"/>
              </a:rPr>
              <a:t> </a:t>
            </a:r>
            <a:r>
              <a:rPr lang="cs-CZ" sz="1800" b="1" i="0" dirty="0">
                <a:solidFill>
                  <a:schemeClr val="accent2">
                    <a:lumMod val="50000"/>
                  </a:schemeClr>
                </a:solidFill>
                <a:effectLst/>
                <a:latin typeface="Montserrat" panose="00000500000000000000" pitchFamily="2" charset="-18"/>
              </a:rPr>
              <a:t>teoretická část </a:t>
            </a:r>
            <a:r>
              <a:rPr lang="cs-CZ" sz="1800" b="0" i="0" dirty="0">
                <a:solidFill>
                  <a:srgbClr val="666666"/>
                </a:solidFill>
                <a:effectLst/>
                <a:latin typeface="Montserrat" panose="00000500000000000000" pitchFamily="2" charset="-18"/>
              </a:rPr>
              <a:t>- </a:t>
            </a:r>
            <a:r>
              <a:rPr lang="cs-CZ" sz="1800" b="1" i="0" dirty="0">
                <a:solidFill>
                  <a:schemeClr val="accent4">
                    <a:lumMod val="75000"/>
                  </a:schemeClr>
                </a:solidFill>
                <a:effectLst/>
                <a:latin typeface="Montserrat" panose="00000500000000000000" pitchFamily="2" charset="-18"/>
              </a:rPr>
              <a:t>online</a:t>
            </a:r>
            <a:r>
              <a:rPr lang="cs-CZ" sz="1800" b="1" i="0" dirty="0">
                <a:solidFill>
                  <a:srgbClr val="666666"/>
                </a:solidFill>
                <a:effectLst/>
                <a:latin typeface="Montserrat" panose="00000500000000000000" pitchFamily="2" charset="-18"/>
              </a:rPr>
              <a:t> </a:t>
            </a:r>
            <a:r>
              <a:rPr lang="cs-CZ" sz="1800" b="1" i="0" dirty="0">
                <a:effectLst/>
                <a:latin typeface="Montserrat" panose="00000500000000000000" pitchFamily="2" charset="-18"/>
              </a:rPr>
              <a:t>- </a:t>
            </a:r>
            <a:r>
              <a:rPr lang="cs-CZ" sz="1800" b="0" i="0" dirty="0">
                <a:effectLst/>
                <a:latin typeface="Montserrat" panose="00000500000000000000" pitchFamily="2" charset="-18"/>
              </a:rPr>
              <a:t>úvodu do oblasti duševní hygieny, jak učit dospívající vnímat emoce (vlastní i druhých), chápat jejich funkci a pracovat i s emocemi náročnými </a:t>
            </a:r>
            <a:br>
              <a:rPr lang="cs-CZ" sz="1800" b="0" i="0" dirty="0">
                <a:solidFill>
                  <a:srgbClr val="666666"/>
                </a:solidFill>
                <a:effectLst/>
                <a:latin typeface="Montserrat" panose="00000500000000000000" pitchFamily="2" charset="-18"/>
              </a:rPr>
            </a:br>
            <a:br>
              <a:rPr lang="cs-CZ" sz="1800" b="0" i="0" dirty="0">
                <a:solidFill>
                  <a:srgbClr val="666666"/>
                </a:solidFill>
                <a:effectLst/>
                <a:latin typeface="Montserrat" panose="00000500000000000000" pitchFamily="2" charset="-18"/>
              </a:rPr>
            </a:br>
            <a:br>
              <a:rPr lang="cs-CZ" sz="1800" b="0" i="0" dirty="0">
                <a:solidFill>
                  <a:srgbClr val="666666"/>
                </a:solidFill>
                <a:effectLst/>
                <a:latin typeface="Montserrat" panose="00000500000000000000" pitchFamily="2" charset="-18"/>
              </a:rPr>
            </a:br>
            <a:r>
              <a:rPr lang="cs-CZ" sz="1800" b="0" i="0" dirty="0">
                <a:solidFill>
                  <a:schemeClr val="accent2">
                    <a:lumMod val="50000"/>
                  </a:schemeClr>
                </a:solidFill>
                <a:effectLst/>
                <a:latin typeface="Montserrat" panose="00000500000000000000" pitchFamily="2" charset="-18"/>
              </a:rPr>
              <a:t>2. </a:t>
            </a:r>
            <a:r>
              <a:rPr lang="cs-CZ" sz="1800" b="1" i="0" dirty="0">
                <a:solidFill>
                  <a:schemeClr val="accent2">
                    <a:lumMod val="50000"/>
                  </a:schemeClr>
                </a:solidFill>
                <a:effectLst/>
                <a:latin typeface="Montserrat" panose="00000500000000000000" pitchFamily="2" charset="-18"/>
              </a:rPr>
              <a:t>praktická část </a:t>
            </a:r>
            <a:r>
              <a:rPr lang="cs-CZ" sz="1800" b="0" i="0" dirty="0">
                <a:solidFill>
                  <a:srgbClr val="666666"/>
                </a:solidFill>
                <a:effectLst/>
                <a:latin typeface="Montserrat" panose="00000500000000000000" pitchFamily="2" charset="-18"/>
              </a:rPr>
              <a:t>- </a:t>
            </a:r>
            <a:r>
              <a:rPr lang="cs-CZ" sz="1800" b="1" i="0" dirty="0">
                <a:solidFill>
                  <a:schemeClr val="accent4">
                    <a:lumMod val="75000"/>
                  </a:schemeClr>
                </a:solidFill>
                <a:effectLst/>
                <a:latin typeface="Montserrat" panose="00000500000000000000" pitchFamily="2" charset="-18"/>
              </a:rPr>
              <a:t>prezenčn</a:t>
            </a:r>
            <a:r>
              <a:rPr lang="cs-CZ" sz="1800" b="1" dirty="0">
                <a:solidFill>
                  <a:schemeClr val="accent4">
                    <a:lumMod val="75000"/>
                  </a:schemeClr>
                </a:solidFill>
                <a:latin typeface="Montserrat" panose="00000500000000000000" pitchFamily="2" charset="-18"/>
              </a:rPr>
              <a:t>ě</a:t>
            </a:r>
            <a:r>
              <a:rPr lang="cs-CZ" sz="1800" b="1" dirty="0">
                <a:solidFill>
                  <a:srgbClr val="666666"/>
                </a:solidFill>
                <a:latin typeface="Montserrat" panose="00000500000000000000" pitchFamily="2" charset="-18"/>
              </a:rPr>
              <a:t> </a:t>
            </a:r>
            <a:r>
              <a:rPr lang="cs-CZ" sz="1800" b="1" dirty="0">
                <a:latin typeface="Montserrat" panose="00000500000000000000" pitchFamily="2" charset="-18"/>
              </a:rPr>
              <a:t>- </a:t>
            </a:r>
            <a:r>
              <a:rPr lang="cs-CZ" sz="1800" b="0" i="0" dirty="0">
                <a:effectLst/>
                <a:latin typeface="Montserrat" panose="00000500000000000000" pitchFamily="2" charset="-18"/>
              </a:rPr>
              <a:t>praktický nácvik konkrétních metod a forem práce s tématem psychohygieny, způsob práce s pracovním sešitem a další informace, které se do metodiky nevešly</a:t>
            </a:r>
            <a:br>
              <a:rPr lang="cs-CZ" sz="1800" b="0" i="0" dirty="0">
                <a:effectLst/>
                <a:latin typeface="Montserrat" panose="00000500000000000000" pitchFamily="2" charset="-18"/>
              </a:rPr>
            </a:br>
            <a:br>
              <a:rPr lang="cs-CZ" sz="1800" b="0" i="0" dirty="0">
                <a:effectLst/>
                <a:latin typeface="Montserrat" panose="00000500000000000000" pitchFamily="2" charset="-18"/>
              </a:rPr>
            </a:br>
            <a:br>
              <a:rPr lang="cs-CZ" sz="1800" b="0" i="0" dirty="0">
                <a:solidFill>
                  <a:srgbClr val="666666"/>
                </a:solidFill>
                <a:effectLst/>
                <a:latin typeface="Montserrat" panose="00000500000000000000" pitchFamily="2" charset="-18"/>
              </a:rPr>
            </a:br>
            <a:r>
              <a:rPr lang="cs-CZ" sz="1800" b="0" i="0" dirty="0">
                <a:solidFill>
                  <a:schemeClr val="accent2">
                    <a:lumMod val="50000"/>
                  </a:schemeClr>
                </a:solidFill>
                <a:effectLst/>
                <a:latin typeface="Montserrat" panose="00000500000000000000" pitchFamily="2" charset="-18"/>
              </a:rPr>
              <a:t>3. </a:t>
            </a:r>
            <a:r>
              <a:rPr lang="cs-CZ" sz="1800" b="1" i="0" dirty="0">
                <a:solidFill>
                  <a:schemeClr val="accent2">
                    <a:lumMod val="50000"/>
                  </a:schemeClr>
                </a:solidFill>
                <a:effectLst/>
                <a:latin typeface="Montserrat" panose="00000500000000000000" pitchFamily="2" charset="-18"/>
              </a:rPr>
              <a:t>podpora při zavádění do praxe </a:t>
            </a:r>
            <a:r>
              <a:rPr lang="cs-CZ" sz="1800" b="0" i="0" dirty="0">
                <a:solidFill>
                  <a:srgbClr val="666666"/>
                </a:solidFill>
                <a:effectLst/>
                <a:latin typeface="Montserrat" panose="00000500000000000000" pitchFamily="2" charset="-18"/>
              </a:rPr>
              <a:t>- </a:t>
            </a:r>
            <a:r>
              <a:rPr lang="cs-CZ" sz="1800" b="1" i="0" dirty="0">
                <a:solidFill>
                  <a:schemeClr val="accent4">
                    <a:lumMod val="75000"/>
                  </a:schemeClr>
                </a:solidFill>
                <a:effectLst/>
                <a:latin typeface="Montserrat" panose="00000500000000000000" pitchFamily="2" charset="-18"/>
              </a:rPr>
              <a:t>online</a:t>
            </a:r>
            <a:r>
              <a:rPr lang="cs-CZ" sz="1800" b="1" i="0" dirty="0">
                <a:solidFill>
                  <a:srgbClr val="666666"/>
                </a:solidFill>
                <a:effectLst/>
                <a:latin typeface="Montserrat" panose="00000500000000000000" pitchFamily="2" charset="-18"/>
              </a:rPr>
              <a:t> </a:t>
            </a:r>
            <a:r>
              <a:rPr lang="cs-CZ" sz="1800" b="1" i="0" dirty="0">
                <a:effectLst/>
                <a:latin typeface="Montserrat" panose="00000500000000000000" pitchFamily="2" charset="-18"/>
              </a:rPr>
              <a:t>- </a:t>
            </a:r>
            <a:r>
              <a:rPr lang="cs-CZ" sz="1800" b="0" i="0" dirty="0">
                <a:effectLst/>
                <a:latin typeface="Montserrat" panose="00000500000000000000" pitchFamily="2" charset="-18"/>
              </a:rPr>
              <a:t>pomoc a podpora při zavádění programu do praxe, prostor na konkrétní dotazy účastníků </a:t>
            </a:r>
            <a:br>
              <a:rPr lang="cs-CZ" sz="1800" b="0" i="0" dirty="0">
                <a:solidFill>
                  <a:srgbClr val="666666"/>
                </a:solidFill>
                <a:effectLst/>
                <a:latin typeface="Montserrat" panose="00000500000000000000" pitchFamily="2" charset="-18"/>
              </a:rPr>
            </a:br>
            <a:br>
              <a:rPr lang="cs-CZ" sz="1800" b="0" i="0" dirty="0">
                <a:solidFill>
                  <a:srgbClr val="666666"/>
                </a:solidFill>
                <a:effectLst/>
                <a:latin typeface="Montserrat" panose="00000500000000000000" pitchFamily="2" charset="-18"/>
              </a:rPr>
            </a:br>
            <a:r>
              <a:rPr lang="cs-CZ" sz="1800" b="1" i="0" dirty="0">
                <a:effectLst/>
                <a:latin typeface="Montserrat" panose="00000500000000000000" pitchFamily="2" charset="-18"/>
              </a:rPr>
              <a:t>+ </a:t>
            </a:r>
            <a:r>
              <a:rPr lang="cs-CZ" sz="1800" i="0" dirty="0">
                <a:effectLst/>
                <a:latin typeface="Montserrat" panose="00000500000000000000" pitchFamily="2" charset="-18"/>
              </a:rPr>
              <a:t>rozšiřující modul </a:t>
            </a:r>
            <a:r>
              <a:rPr lang="cs-CZ" sz="1800" b="1" i="0" dirty="0">
                <a:solidFill>
                  <a:schemeClr val="accent2">
                    <a:lumMod val="50000"/>
                  </a:schemeClr>
                </a:solidFill>
                <a:effectLst/>
                <a:latin typeface="Montserrat" panose="00000500000000000000" pitchFamily="2" charset="-18"/>
              </a:rPr>
              <a:t>sociální sítě a online prostor </a:t>
            </a:r>
            <a:r>
              <a:rPr lang="cs-CZ" sz="1800" b="0" i="0" dirty="0">
                <a:solidFill>
                  <a:srgbClr val="666666"/>
                </a:solidFill>
                <a:effectLst/>
                <a:latin typeface="Montserrat" panose="00000500000000000000" pitchFamily="2" charset="-18"/>
              </a:rPr>
              <a:t>- </a:t>
            </a:r>
            <a:r>
              <a:rPr lang="cs-CZ" sz="1800" b="1" i="0" dirty="0">
                <a:solidFill>
                  <a:schemeClr val="accent4">
                    <a:lumMod val="75000"/>
                  </a:schemeClr>
                </a:solidFill>
                <a:effectLst/>
                <a:latin typeface="Montserrat" panose="00000500000000000000" pitchFamily="2" charset="-18"/>
              </a:rPr>
              <a:t>online</a:t>
            </a:r>
            <a:r>
              <a:rPr lang="cs-CZ" sz="1800" b="1" i="0" dirty="0">
                <a:solidFill>
                  <a:srgbClr val="666666"/>
                </a:solidFill>
                <a:effectLst/>
                <a:latin typeface="Montserrat" panose="00000500000000000000" pitchFamily="2" charset="-18"/>
              </a:rPr>
              <a:t> </a:t>
            </a:r>
            <a:r>
              <a:rPr lang="cs-CZ" sz="1800" b="1" i="0" dirty="0">
                <a:effectLst/>
                <a:latin typeface="Montserrat" panose="00000500000000000000" pitchFamily="2" charset="-18"/>
              </a:rPr>
              <a:t>- </a:t>
            </a:r>
            <a:r>
              <a:rPr lang="cs-CZ" sz="1800" b="0" i="0" dirty="0">
                <a:effectLst/>
                <a:latin typeface="Montserrat" panose="00000500000000000000" pitchFamily="2" charset="-18"/>
              </a:rPr>
              <a:t>závislosti, kyberšikana, FOMO, </a:t>
            </a:r>
            <a:r>
              <a:rPr lang="cs-CZ" sz="1800" b="0" i="0" dirty="0" err="1">
                <a:effectLst/>
                <a:latin typeface="Montserrat" panose="00000500000000000000" pitchFamily="2" charset="-18"/>
              </a:rPr>
              <a:t>sexting</a:t>
            </a:r>
            <a:r>
              <a:rPr lang="cs-CZ" sz="1800" b="0" i="0" dirty="0">
                <a:effectLst/>
                <a:latin typeface="Montserrat" panose="00000500000000000000" pitchFamily="2" charset="-18"/>
              </a:rPr>
              <a:t>, online pornografie a tomu, jak s dospívajícími o těchto tématech mluvit</a:t>
            </a:r>
            <a:br>
              <a:rPr lang="cs-CZ" sz="1800" b="0" i="0" dirty="0">
                <a:solidFill>
                  <a:srgbClr val="666666"/>
                </a:solidFill>
                <a:effectLst/>
                <a:latin typeface="proxima-nova"/>
              </a:rPr>
            </a:br>
            <a:br>
              <a:rPr lang="cs-CZ" sz="2000" b="0" i="0" dirty="0">
                <a:solidFill>
                  <a:srgbClr val="666666"/>
                </a:solidFill>
                <a:effectLst/>
                <a:latin typeface="proxima-nova"/>
              </a:rPr>
            </a:br>
            <a:endParaRPr lang="cs-CZ" sz="2000" dirty="0">
              <a:latin typeface="+mn-lt"/>
            </a:endParaRPr>
          </a:p>
        </p:txBody>
      </p:sp>
      <p:sp>
        <p:nvSpPr>
          <p:cNvPr id="3" name="Obdélník 2">
            <a:extLst>
              <a:ext uri="{FF2B5EF4-FFF2-40B4-BE49-F238E27FC236}">
                <a16:creationId xmlns:a16="http://schemas.microsoft.com/office/drawing/2014/main" id="{39EAB8A4-4CE0-6F60-A6C8-EDB9DAF10391}"/>
              </a:ext>
            </a:extLst>
          </p:cNvPr>
          <p:cNvSpPr/>
          <p:nvPr/>
        </p:nvSpPr>
        <p:spPr>
          <a:xfrm>
            <a:off x="12908132" y="3906175"/>
            <a:ext cx="45719" cy="4571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7598889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3" name="Rectangle 28">
            <a:extLst>
              <a:ext uri="{FF2B5EF4-FFF2-40B4-BE49-F238E27FC236}">
                <a16:creationId xmlns:a16="http://schemas.microsoft.com/office/drawing/2014/main" id="{36C4118A-B523-45D9-B427-8E05B2DEA6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ysClr val="windowText" lastClr="000000"/>
                </a:solidFill>
              </a:ln>
            </a:endParaRPr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B31EF140-1BAE-E282-9E99-5840817E56E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36674" y="843032"/>
            <a:ext cx="4899039" cy="3346901"/>
          </a:xfrm>
          <a:noFill/>
        </p:spPr>
        <p:txBody>
          <a:bodyPr>
            <a:normAutofit/>
          </a:bodyPr>
          <a:lstStyle/>
          <a:p>
            <a:pPr algn="l"/>
            <a:r>
              <a:rPr lang="cs-CZ" b="1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tserrat" panose="00000500000000000000" pitchFamily="2" charset="-18"/>
              </a:rPr>
              <a:t>Základy duševní hygieny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C54C979C-4A1A-C04D-2BD5-7263C90B793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36675" y="4645337"/>
            <a:ext cx="4899038" cy="1187294"/>
          </a:xfrm>
          <a:noFill/>
        </p:spPr>
        <p:txBody>
          <a:bodyPr>
            <a:normAutofit/>
          </a:bodyPr>
          <a:lstStyle/>
          <a:p>
            <a:pPr algn="l"/>
            <a:r>
              <a:rPr lang="cs-CZ" dirty="0">
                <a:solidFill>
                  <a:schemeClr val="accent2">
                    <a:lumMod val="50000"/>
                  </a:schemeClr>
                </a:solidFill>
                <a:latin typeface="Montserrat" panose="00000500000000000000" pitchFamily="2" charset="-18"/>
              </a:rPr>
              <a:t>Program pro podporu duševního zdraví dospívajících </a:t>
            </a:r>
          </a:p>
        </p:txBody>
      </p:sp>
      <p:pic>
        <p:nvPicPr>
          <p:cNvPr id="5" name="Obrázek 4" descr="Obsah obrázku mapa&#10;&#10;Popis byl vytvořen automaticky">
            <a:extLst>
              <a:ext uri="{FF2B5EF4-FFF2-40B4-BE49-F238E27FC236}">
                <a16:creationId xmlns:a16="http://schemas.microsoft.com/office/drawing/2014/main" id="{C8ACA207-2164-ED7C-D207-0FB3CF7BBD5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588" r="-2" b="1642"/>
          <a:stretch/>
        </p:blipFill>
        <p:spPr>
          <a:xfrm>
            <a:off x="6095999" y="10"/>
            <a:ext cx="6105655" cy="6857990"/>
          </a:xfrm>
          <a:prstGeom prst="rect">
            <a:avLst/>
          </a:prstGeom>
        </p:spPr>
      </p:pic>
      <p:pic>
        <p:nvPicPr>
          <p:cNvPr id="7" name="Obrázek 6">
            <a:extLst>
              <a:ext uri="{FF2B5EF4-FFF2-40B4-BE49-F238E27FC236}">
                <a16:creationId xmlns:a16="http://schemas.microsoft.com/office/drawing/2014/main" id="{342DDF22-AD75-A94C-43A1-7E44688083AC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8763" y="6288035"/>
            <a:ext cx="1815345" cy="392366"/>
          </a:xfrm>
          <a:prstGeom prst="rect">
            <a:avLst/>
          </a:prstGeom>
        </p:spPr>
      </p:pic>
      <p:sp>
        <p:nvSpPr>
          <p:cNvPr id="8" name="Podnadpis 2">
            <a:extLst>
              <a:ext uri="{FF2B5EF4-FFF2-40B4-BE49-F238E27FC236}">
                <a16:creationId xmlns:a16="http://schemas.microsoft.com/office/drawing/2014/main" id="{8DB3CF33-8E50-B098-C6F1-A2352BE6E3E8}"/>
              </a:ext>
            </a:extLst>
          </p:cNvPr>
          <p:cNvSpPr txBox="1">
            <a:spLocks/>
          </p:cNvSpPr>
          <p:nvPr/>
        </p:nvSpPr>
        <p:spPr>
          <a:xfrm>
            <a:off x="804907" y="843032"/>
            <a:ext cx="4692611" cy="1187294"/>
          </a:xfrm>
          <a:prstGeom prst="rect">
            <a:avLst/>
          </a:prstGeom>
          <a:noFill/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cs-CZ" dirty="0">
                <a:solidFill>
                  <a:schemeClr val="accent2">
                    <a:lumMod val="50000"/>
                  </a:schemeClr>
                </a:solidFill>
                <a:latin typeface="Montserrat" panose="00000500000000000000" pitchFamily="2" charset="-18"/>
              </a:rPr>
              <a:t>Představení publikace</a:t>
            </a:r>
          </a:p>
        </p:txBody>
      </p:sp>
    </p:spTree>
    <p:extLst>
      <p:ext uri="{BB962C8B-B14F-4D97-AF65-F5344CB8AC3E}">
        <p14:creationId xmlns:p14="http://schemas.microsoft.com/office/powerpoint/2010/main" val="303336296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55650" y="238125"/>
            <a:ext cx="10515600" cy="1325563"/>
          </a:xfrm>
        </p:spPr>
        <p:txBody>
          <a:bodyPr>
            <a:normAutofit/>
          </a:bodyPr>
          <a:lstStyle/>
          <a:p>
            <a:r>
              <a:rPr lang="cs-CZ" sz="3600" b="1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tserrat" panose="00000500000000000000" pitchFamily="2" charset="-18"/>
              </a:rPr>
              <a:t>Více informací a možnosti přihlášení:</a:t>
            </a:r>
            <a:br>
              <a:rPr lang="cs-CZ" sz="3600" b="1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tserrat" panose="00000500000000000000" pitchFamily="2" charset="-18"/>
              </a:rPr>
            </a:br>
            <a:endParaRPr lang="cs-CZ" sz="3600" b="1" dirty="0">
              <a:solidFill>
                <a:schemeClr val="accent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tserrat" panose="00000500000000000000" pitchFamily="2" charset="-18"/>
            </a:endParaRPr>
          </a:p>
        </p:txBody>
      </p:sp>
      <p:sp>
        <p:nvSpPr>
          <p:cNvPr id="4" name="Zástupný symbol pro obsah 3">
            <a:extLst>
              <a:ext uri="{FF2B5EF4-FFF2-40B4-BE49-F238E27FC236}">
                <a16:creationId xmlns:a16="http://schemas.microsoft.com/office/drawing/2014/main" id="{C9AD8EF4-2F40-BF4B-BF25-10901E433E84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241300" y="1952625"/>
            <a:ext cx="11772900" cy="3320781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cs-CZ" b="1" dirty="0">
                <a:solidFill>
                  <a:srgbClr val="222222"/>
                </a:solidFill>
                <a:latin typeface="Montserrat" panose="00000500000000000000" pitchFamily="2" charset="-18"/>
                <a:ea typeface="Calibri" panose="020F0502020204030204" pitchFamily="34" charset="0"/>
                <a:cs typeface="Arial" panose="020B0604020202020204" pitchFamily="34" charset="0"/>
              </a:rPr>
              <a:t>Prezenční </a:t>
            </a:r>
            <a:r>
              <a:rPr lang="cs-CZ" b="1">
                <a:solidFill>
                  <a:srgbClr val="222222"/>
                </a:solidFill>
                <a:latin typeface="Montserrat" panose="00000500000000000000" pitchFamily="2" charset="-18"/>
                <a:ea typeface="Calibri" panose="020F0502020204030204" pitchFamily="34" charset="0"/>
                <a:cs typeface="Arial" panose="020B0604020202020204" pitchFamily="34" charset="0"/>
              </a:rPr>
              <a:t>kurzy + </a:t>
            </a:r>
            <a:r>
              <a:rPr lang="cs-CZ" b="1" dirty="0">
                <a:solidFill>
                  <a:srgbClr val="222222"/>
                </a:solidFill>
                <a:latin typeface="Montserrat" panose="00000500000000000000" pitchFamily="2" charset="-18"/>
                <a:ea typeface="Calibri" panose="020F0502020204030204" pitchFamily="34" charset="0"/>
                <a:cs typeface="Arial" panose="020B0604020202020204" pitchFamily="34" charset="0"/>
              </a:rPr>
              <a:t>online moduly  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cs-CZ" sz="1800" b="1" dirty="0">
                <a:solidFill>
                  <a:srgbClr val="222222"/>
                </a:solidFill>
                <a:effectLst/>
                <a:latin typeface="Montserrat" panose="00000500000000000000" pitchFamily="2" charset="-18"/>
                <a:ea typeface="Times New Roman" panose="02020603050405020304" pitchFamily="18" charset="0"/>
                <a:cs typeface="Arial" panose="020B0604020202020204" pitchFamily="34" charset="0"/>
              </a:rPr>
              <a:t> </a:t>
            </a:r>
            <a:r>
              <a:rPr lang="cs-CZ" b="1" u="sng" dirty="0">
                <a:solidFill>
                  <a:srgbClr val="1155CC"/>
                </a:solidFill>
                <a:effectLst/>
                <a:latin typeface="Montserrat" panose="00000500000000000000" pitchFamily="2" charset="-18"/>
                <a:ea typeface="Times New Roman" panose="02020603050405020304" pitchFamily="18" charset="0"/>
                <a:cs typeface="Arial" panose="020B0604020202020204" pitchFamily="34" charset="0"/>
                <a:hlinkClick r:id="rId2"/>
              </a:rPr>
              <a:t>www.kuroz.cz/zaklady-dusevni-hygieny</a:t>
            </a:r>
            <a:endParaRPr lang="cs-CZ" b="1" dirty="0">
              <a:effectLst/>
              <a:latin typeface="Montserrat" panose="00000500000000000000" pitchFamily="2" charset="-18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cs-CZ" b="1" dirty="0">
                <a:solidFill>
                  <a:srgbClr val="222222"/>
                </a:solidFill>
                <a:latin typeface="Montserrat" panose="00000500000000000000" pitchFamily="2" charset="-18"/>
                <a:ea typeface="Calibri" panose="020F0502020204030204" pitchFamily="34" charset="0"/>
                <a:cs typeface="Arial" panose="020B0604020202020204" pitchFamily="34" charset="0"/>
              </a:rPr>
              <a:t>O</a:t>
            </a:r>
            <a:r>
              <a:rPr lang="cs-CZ" b="1" dirty="0">
                <a:solidFill>
                  <a:srgbClr val="222222"/>
                </a:solidFill>
                <a:effectLst/>
                <a:latin typeface="Montserrat" panose="00000500000000000000" pitchFamily="2" charset="-18"/>
                <a:ea typeface="Calibri" panose="020F0502020204030204" pitchFamily="34" charset="0"/>
                <a:cs typeface="Arial" panose="020B0604020202020204" pitchFamily="34" charset="0"/>
              </a:rPr>
              <a:t>dkaz na webinář vydavatelství PASPARTA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cs-CZ" b="1" u="sng" dirty="0">
                <a:solidFill>
                  <a:srgbClr val="1155CC"/>
                </a:solidFill>
                <a:latin typeface="Montserrat" panose="00000500000000000000" pitchFamily="2" charset="-18"/>
                <a:ea typeface="Times New Roman" panose="02020603050405020304" pitchFamily="18" charset="0"/>
                <a:cs typeface="Arial" panose="020B0604020202020204" pitchFamily="34" charset="0"/>
                <a:hlinkClick r:id="rId3"/>
              </a:rPr>
              <a:t>https://www.pasparta.cz/blog/zaklady-dusevni-hygieny/</a:t>
            </a:r>
            <a:endParaRPr lang="cs-CZ" b="1" u="sng" dirty="0">
              <a:solidFill>
                <a:srgbClr val="1155CC"/>
              </a:solidFill>
              <a:latin typeface="Montserrat" panose="00000500000000000000" pitchFamily="2" charset="-18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cs-CZ" b="1" dirty="0">
              <a:effectLst/>
              <a:latin typeface="Montserrat" panose="00000500000000000000" pitchFamily="2" charset="-18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4488951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 descr="Obsah obrázku mapa&#10;&#10;Popis byl vytvořen automaticky">
            <a:extLst>
              <a:ext uri="{FF2B5EF4-FFF2-40B4-BE49-F238E27FC236}">
                <a16:creationId xmlns:a16="http://schemas.microsoft.com/office/drawing/2014/main" id="{CDB9115E-4CE8-3DBB-246F-8A2B7934CB5C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0183" y="0"/>
            <a:ext cx="6181817" cy="6867490"/>
          </a:xfrm>
          <a:prstGeom prst="rect">
            <a:avLst/>
          </a:prstGeom>
        </p:spPr>
      </p:pic>
      <p:sp>
        <p:nvSpPr>
          <p:cNvPr id="2" name="Nadpis 1">
            <a:extLst>
              <a:ext uri="{FF2B5EF4-FFF2-40B4-BE49-F238E27FC236}">
                <a16:creationId xmlns:a16="http://schemas.microsoft.com/office/drawing/2014/main" id="{E9DBBD92-0B8C-E252-FBFF-D1DC50E4398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66503" y="783769"/>
            <a:ext cx="10748865" cy="5989564"/>
          </a:xfrm>
        </p:spPr>
        <p:txBody>
          <a:bodyPr numCol="2" anchor="t">
            <a:noAutofit/>
          </a:bodyPr>
          <a:lstStyle/>
          <a:p>
            <a:pPr>
              <a:lnSpc>
                <a:spcPct val="150000"/>
              </a:lnSpc>
            </a:pPr>
            <a:r>
              <a:rPr lang="cs-CZ" sz="3200" b="1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tserrat" panose="00000500000000000000" pitchFamily="2" charset="-18"/>
              </a:rPr>
              <a:t>Děkujeme za pozornost. Věříme, že vám publikace při práci s adolescenty pomohou a těšíme se s vámi na viděnou na některém z našich seminářů!</a:t>
            </a:r>
            <a:endParaRPr lang="cs-CZ" sz="18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11214658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2449" t="2961" r="2481" b="2909"/>
          <a:stretch/>
        </p:blipFill>
        <p:spPr>
          <a:xfrm>
            <a:off x="2548234" y="237959"/>
            <a:ext cx="2389441" cy="292177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Obrázek 4" descr="Obsah obrázku strom, osoba, exteriér, usmívající se&#10;&#10;Popis byl vytvořen automaticky">
            <a:extLst>
              <a:ext uri="{FF2B5EF4-FFF2-40B4-BE49-F238E27FC236}">
                <a16:creationId xmlns:a16="http://schemas.microsoft.com/office/drawing/2014/main" id="{BC7B442A-05B0-C619-733D-57A2F52D9024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66" r="1939"/>
          <a:stretch/>
        </p:blipFill>
        <p:spPr>
          <a:xfrm>
            <a:off x="724037" y="3390563"/>
            <a:ext cx="3374947" cy="304761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Obrázek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68876" y="333374"/>
            <a:ext cx="2097429" cy="2826355"/>
          </a:xfrm>
          <a:prstGeom prst="rect">
            <a:avLst/>
          </a:prstGeom>
        </p:spPr>
      </p:pic>
      <p:sp>
        <p:nvSpPr>
          <p:cNvPr id="11" name="TextovéPole 10"/>
          <p:cNvSpPr txBox="1"/>
          <p:nvPr/>
        </p:nvSpPr>
        <p:spPr>
          <a:xfrm>
            <a:off x="1506306" y="7126"/>
            <a:ext cx="447329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b="1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tserrat" panose="00000500000000000000" pitchFamily="2" charset="-18"/>
              </a:rPr>
              <a:t>Mgr. Jaroslava Budíková</a:t>
            </a:r>
            <a:endParaRPr lang="cs-CZ" sz="2400" dirty="0"/>
          </a:p>
        </p:txBody>
      </p:sp>
      <p:sp>
        <p:nvSpPr>
          <p:cNvPr id="12" name="TextovéPole 11"/>
          <p:cNvSpPr txBox="1"/>
          <p:nvPr/>
        </p:nvSpPr>
        <p:spPr>
          <a:xfrm>
            <a:off x="110554" y="6441072"/>
            <a:ext cx="460191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b="1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tserrat" panose="00000500000000000000" pitchFamily="2" charset="-18"/>
              </a:rPr>
              <a:t>Mgr. Kateřina Papoušková</a:t>
            </a:r>
            <a:endParaRPr lang="cs-CZ" sz="2400" dirty="0"/>
          </a:p>
        </p:txBody>
      </p:sp>
      <p:sp>
        <p:nvSpPr>
          <p:cNvPr id="13" name="TextovéPole 12"/>
          <p:cNvSpPr txBox="1"/>
          <p:nvPr/>
        </p:nvSpPr>
        <p:spPr>
          <a:xfrm>
            <a:off x="5979601" y="-3000"/>
            <a:ext cx="60481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b="1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tserrat" panose="00000500000000000000" pitchFamily="2" charset="-18"/>
              </a:rPr>
              <a:t>PhDr. Mgr. Jana </a:t>
            </a:r>
            <a:r>
              <a:rPr lang="cs-CZ" sz="2400" b="1" dirty="0" err="1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tserrat" panose="00000500000000000000" pitchFamily="2" charset="-18"/>
              </a:rPr>
              <a:t>Draberová</a:t>
            </a:r>
            <a:r>
              <a:rPr lang="cs-CZ" sz="2400" b="1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tserrat" panose="00000500000000000000" pitchFamily="2" charset="-18"/>
              </a:rPr>
              <a:t>, Ph.D.</a:t>
            </a:r>
            <a:endParaRPr lang="cs-CZ" sz="2400" dirty="0"/>
          </a:p>
        </p:txBody>
      </p:sp>
      <p:pic>
        <p:nvPicPr>
          <p:cNvPr id="14" name="Obrázek 13" descr="Obsah obrázku strom, osoba, exteriér, žena&#10;&#10;Popis byl vytvořen automaticky">
            <a:extLst>
              <a:ext uri="{FF2B5EF4-FFF2-40B4-BE49-F238E27FC236}">
                <a16:creationId xmlns:a16="http://schemas.microsoft.com/office/drawing/2014/main" id="{69E8334E-6DFE-B5A9-F49F-BDDAB1680E33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4528" t="3665" r="3522" b="21490"/>
          <a:stretch/>
        </p:blipFill>
        <p:spPr>
          <a:xfrm>
            <a:off x="8372998" y="3390563"/>
            <a:ext cx="3084425" cy="304640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5" name="Obrázek 14"/>
          <p:cNvPicPr>
            <a:picLocks noChangeAspect="1"/>
          </p:cNvPicPr>
          <p:nvPr/>
        </p:nvPicPr>
        <p:blipFill rotWithShape="1">
          <a:blip r:embed="rId6"/>
          <a:srcRect r="-124"/>
          <a:stretch/>
        </p:blipFill>
        <p:spPr>
          <a:xfrm>
            <a:off x="4919469" y="3457210"/>
            <a:ext cx="2227992" cy="2979758"/>
          </a:xfrm>
          <a:prstGeom prst="rect">
            <a:avLst/>
          </a:prstGeom>
        </p:spPr>
      </p:pic>
      <p:sp>
        <p:nvSpPr>
          <p:cNvPr id="16" name="TextovéPole 15"/>
          <p:cNvSpPr txBox="1"/>
          <p:nvPr/>
        </p:nvSpPr>
        <p:spPr>
          <a:xfrm>
            <a:off x="2755238" y="3044314"/>
            <a:ext cx="608371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400" b="1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tserrat" panose="00000500000000000000" pitchFamily="2" charset="-18"/>
              </a:rPr>
              <a:t>Mgr. et Bc. Karolína Schubertová</a:t>
            </a:r>
            <a:endParaRPr lang="cs-CZ" sz="2400" dirty="0"/>
          </a:p>
        </p:txBody>
      </p:sp>
      <p:sp>
        <p:nvSpPr>
          <p:cNvPr id="17" name="TextovéPole 16"/>
          <p:cNvSpPr txBox="1"/>
          <p:nvPr/>
        </p:nvSpPr>
        <p:spPr>
          <a:xfrm>
            <a:off x="6312700" y="6441072"/>
            <a:ext cx="571502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400" b="1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tserrat" panose="00000500000000000000" pitchFamily="2" charset="-18"/>
              </a:rPr>
              <a:t>Mgr. et Mgr. Markéta Dobiášová</a:t>
            </a:r>
          </a:p>
        </p:txBody>
      </p:sp>
    </p:spTree>
    <p:extLst>
      <p:ext uri="{BB962C8B-B14F-4D97-AF65-F5344CB8AC3E}">
        <p14:creationId xmlns:p14="http://schemas.microsoft.com/office/powerpoint/2010/main" val="407539068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6E77066-FE3F-AF0C-EBDF-EF207911452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515389"/>
            <a:ext cx="8515350" cy="2892829"/>
          </a:xfrm>
        </p:spPr>
        <p:txBody>
          <a:bodyPr>
            <a:normAutofit fontScale="90000"/>
          </a:bodyPr>
          <a:lstStyle/>
          <a:p>
            <a:pPr algn="l"/>
            <a:br>
              <a:rPr lang="cs-CZ" sz="3600" b="1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tserrat" panose="00000500000000000000" pitchFamily="2" charset="-18"/>
              </a:rPr>
            </a:br>
            <a:r>
              <a:rPr lang="cs-CZ" sz="3600" b="1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tserrat" panose="00000500000000000000" pitchFamily="2" charset="-18"/>
              </a:rPr>
              <a:t>Řešili jste s dětmi/dospívajícími v posledních 6 měsících školního roku v rámci Vaší praxe něco ohledně duševního zdraví? </a:t>
            </a:r>
            <a:br>
              <a:rPr lang="cs-CZ" sz="3600" b="1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tserrat" panose="00000500000000000000" pitchFamily="2" charset="-18"/>
              </a:rPr>
            </a:br>
            <a:br>
              <a:rPr lang="cs-CZ" sz="3600" b="1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tserrat" panose="00000500000000000000" pitchFamily="2" charset="-18"/>
              </a:rPr>
            </a:br>
            <a:endParaRPr lang="cs-CZ" sz="3600" b="1" dirty="0">
              <a:solidFill>
                <a:schemeClr val="accent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tserrat" panose="00000500000000000000" pitchFamily="2" charset="-18"/>
            </a:endParaRPr>
          </a:p>
        </p:txBody>
      </p:sp>
      <p:pic>
        <p:nvPicPr>
          <p:cNvPr id="5" name="Obrázek 4" descr="Obsah obrázku příslušenství&#10;&#10;Popis byl vytvořen automaticky">
            <a:extLst>
              <a:ext uri="{FF2B5EF4-FFF2-40B4-BE49-F238E27FC236}">
                <a16:creationId xmlns:a16="http://schemas.microsoft.com/office/drawing/2014/main" id="{A30FB8F6-BC95-2A45-1D02-EFB71AD122C6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15350" y="1754761"/>
            <a:ext cx="3676650" cy="510323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335280" y="2882766"/>
            <a:ext cx="9032986" cy="15081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altLang="cs-CZ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Duševní zdraví je „</a:t>
            </a:r>
            <a:r>
              <a:rPr kumimoji="0" lang="cs-CZ" altLang="cs-CZ" sz="12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pocit pohody, v němž každý jedinec naplňuje svůj vlastní potenciál, zvládá běžný životní stres,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altLang="cs-CZ" sz="12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může pracovat produktivně a plodně a je schopen přispívat k prospěchu své komunity</a:t>
            </a:r>
            <a:r>
              <a:rPr kumimoji="0" lang="cs-CZ" altLang="cs-CZ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“ (definice podle Světové zdravotnické organizace).</a:t>
            </a:r>
            <a:endParaRPr kumimoji="0" lang="cs-CZ" altLang="cs-CZ" sz="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br>
              <a:rPr kumimoji="0" lang="cs-CZ" altLang="cs-CZ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hlinkClick r:id="rId3"/>
              </a:rPr>
            </a:br>
            <a:br>
              <a:rPr kumimoji="0" lang="cs-CZ" altLang="cs-CZ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hlinkClick r:id="rId3"/>
              </a:rPr>
            </a:br>
            <a:endParaRPr kumimoji="0" lang="cs-CZ" altLang="cs-CZ" sz="13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altLang="cs-CZ" sz="1300" b="1" i="0" u="sng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duševní zdraví - NZIP</a:t>
            </a:r>
            <a:endParaRPr kumimoji="0" lang="cs-CZ" altLang="cs-CZ" sz="13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altLang="cs-CZ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1025" name="Picture 1" descr="cid:part1.Z5niMpTO.a2j1enMu@email.cz"/>
          <p:cNvPicPr>
            <a:picLocks noChangeAspect="1" noChangeArrowheads="1"/>
          </p:cNvPicPr>
          <p:nvPr/>
        </p:nvPicPr>
        <p:blipFill>
          <a:blip r:embed="rId4" r:link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280" y="3865418"/>
            <a:ext cx="266700" cy="266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335280" y="4132118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altLang="cs-CZ" sz="1200" b="0" i="0" u="sng" strike="noStrike" cap="none" normalizeH="0" baseline="0">
                <a:ln>
                  <a:noFill/>
                </a:ln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NZIP </a:t>
            </a:r>
            <a:endParaRPr kumimoji="0" lang="cs-CZ" altLang="cs-CZ" sz="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altLang="cs-CZ" sz="1200" b="0" i="1" u="sng" strike="noStrike" cap="none" normalizeH="0" baseline="0">
                <a:ln>
                  <a:noFill/>
                </a:ln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https://www.nzip.cz › rejstrikovy-po</a:t>
            </a:r>
            <a:endParaRPr kumimoji="0" lang="cs-CZ" altLang="cs-CZ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6661074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04812C46-200A-4DEB-A05E-3ED6C68C23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Obrázek 4" descr="Obsah obrázku mapa&#10;&#10;Popis byl vytvořen automaticky">
            <a:extLst>
              <a:ext uri="{FF2B5EF4-FFF2-40B4-BE49-F238E27FC236}">
                <a16:creationId xmlns:a16="http://schemas.microsoft.com/office/drawing/2014/main" id="{049B4C8F-5180-15AC-2F36-18A38A80685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475" r="-1" b="17736"/>
          <a:stretch/>
        </p:blipFill>
        <p:spPr>
          <a:xfrm>
            <a:off x="1" y="10"/>
            <a:ext cx="9669642" cy="6857990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D1EA859B-E555-4109-94F3-6700E046E0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5125019" y="0"/>
            <a:ext cx="7066978" cy="6858000"/>
          </a:xfrm>
          <a:prstGeom prst="rect">
            <a:avLst/>
          </a:prstGeom>
          <a:gradFill>
            <a:gsLst>
              <a:gs pos="48000">
                <a:schemeClr val="bg1"/>
              </a:gs>
              <a:gs pos="35000">
                <a:schemeClr val="bg1">
                  <a:alpha val="77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513146E8-8116-77D9-ADE2-637D4E7A03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31084" y="717224"/>
            <a:ext cx="4383838" cy="1899912"/>
          </a:xfrm>
        </p:spPr>
        <p:txBody>
          <a:bodyPr>
            <a:noAutofit/>
          </a:bodyPr>
          <a:lstStyle/>
          <a:p>
            <a:pPr>
              <a:tabLst>
                <a:tab pos="182563" algn="l"/>
              </a:tabLst>
            </a:pPr>
            <a:r>
              <a:rPr lang="cs-CZ" sz="3600" b="1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tserrat" panose="00000500000000000000" pitchFamily="2" charset="-18"/>
                <a:ea typeface="Tahoma" panose="020B0604030504040204" pitchFamily="34" charset="0"/>
                <a:cs typeface="Tahoma" panose="020B0604030504040204" pitchFamily="34" charset="0"/>
                <a:sym typeface="Yusei Magic"/>
              </a:rPr>
              <a:t>U dospívajících</a:t>
            </a:r>
            <a:br>
              <a:rPr lang="cs-CZ" sz="3600" b="1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tserrat" panose="00000500000000000000" pitchFamily="2" charset="-18"/>
                <a:ea typeface="Tahoma" panose="020B0604030504040204" pitchFamily="34" charset="0"/>
                <a:cs typeface="Tahoma" panose="020B0604030504040204" pitchFamily="34" charset="0"/>
                <a:sym typeface="Yusei Magic"/>
              </a:rPr>
            </a:br>
            <a:r>
              <a:rPr lang="cs-CZ" sz="3600" b="1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tserrat" panose="00000500000000000000" pitchFamily="2" charset="-18"/>
                <a:ea typeface="Tahoma" panose="020B0604030504040204" pitchFamily="34" charset="0"/>
                <a:cs typeface="Tahoma" panose="020B0604030504040204" pitchFamily="34" charset="0"/>
                <a:sym typeface="Yusei Magic"/>
              </a:rPr>
              <a:t>je alarmující nárůst </a:t>
            </a:r>
            <a:br>
              <a:rPr lang="cs-CZ" sz="3600" b="1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tserrat" panose="00000500000000000000" pitchFamily="2" charset="-18"/>
                <a:ea typeface="Tahoma" panose="020B0604030504040204" pitchFamily="34" charset="0"/>
                <a:cs typeface="Tahoma" panose="020B0604030504040204" pitchFamily="34" charset="0"/>
                <a:sym typeface="Yusei Magic"/>
              </a:rPr>
            </a:br>
            <a:endParaRPr lang="cs-CZ" sz="3600" b="1" dirty="0">
              <a:solidFill>
                <a:schemeClr val="accent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tserrat" panose="00000500000000000000" pitchFamily="2" charset="-18"/>
            </a:endParaRP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827C3A57-43B4-889A-1F7E-A93CECF9F16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941036" y="2246799"/>
            <a:ext cx="4003824" cy="4331554"/>
          </a:xfrm>
        </p:spPr>
        <p:txBody>
          <a:bodyPr>
            <a:normAutofit fontScale="32500" lnSpcReduction="20000"/>
          </a:bodyPr>
          <a:lstStyle/>
          <a:p>
            <a:pPr lvl="0" rtl="0">
              <a:spcBef>
                <a:spcPts val="0"/>
              </a:spcBef>
              <a:spcAft>
                <a:spcPts val="0"/>
              </a:spcAft>
              <a:tabLst>
                <a:tab pos="182563" algn="l"/>
              </a:tabLst>
            </a:pPr>
            <a:endParaRPr lang="cs-CZ" sz="2600" dirty="0">
              <a:latin typeface="Montserrat" panose="00000500000000000000" pitchFamily="2" charset="-18"/>
              <a:ea typeface="Tahoma" panose="020B0604030504040204" pitchFamily="34" charset="0"/>
              <a:cs typeface="Tahoma" panose="020B0604030504040204" pitchFamily="34" charset="0"/>
              <a:sym typeface="Yusei Magic"/>
            </a:endParaRPr>
          </a:p>
          <a:p>
            <a:pPr lvl="0" rtl="0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Clr>
                <a:schemeClr val="accent4">
                  <a:lumMod val="75000"/>
                </a:schemeClr>
              </a:buClr>
              <a:tabLst>
                <a:tab pos="182563" algn="l"/>
              </a:tabLst>
            </a:pPr>
            <a:r>
              <a:rPr lang="cs-CZ" sz="5100" b="1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tserrat" panose="00000500000000000000" pitchFamily="2" charset="-18"/>
                <a:ea typeface="Tahoma" panose="020B0604030504040204" pitchFamily="34" charset="0"/>
                <a:cs typeface="Tahoma" panose="020B0604030504040204" pitchFamily="34" charset="0"/>
                <a:sym typeface="Yusei Magic"/>
              </a:rPr>
              <a:t>depresivního, úzkostného prožívání</a:t>
            </a:r>
          </a:p>
          <a:p>
            <a:pPr lvl="0" rtl="0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Clr>
                <a:schemeClr val="accent4">
                  <a:lumMod val="75000"/>
                </a:schemeClr>
              </a:buClr>
              <a:tabLst>
                <a:tab pos="182563" algn="l"/>
              </a:tabLst>
            </a:pPr>
            <a:endParaRPr lang="cs-CZ" sz="5100" b="1" dirty="0">
              <a:solidFill>
                <a:schemeClr val="accent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tserrat" panose="00000500000000000000" pitchFamily="2" charset="-18"/>
              <a:ea typeface="Tahoma" panose="020B0604030504040204" pitchFamily="34" charset="0"/>
              <a:cs typeface="Tahoma" panose="020B0604030504040204" pitchFamily="34" charset="0"/>
              <a:sym typeface="Yusei Magic"/>
            </a:endParaRPr>
          </a:p>
          <a:p>
            <a:pPr lvl="0" rtl="0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Clr>
                <a:schemeClr val="accent4">
                  <a:lumMod val="75000"/>
                </a:schemeClr>
              </a:buClr>
              <a:tabLst>
                <a:tab pos="182563" algn="l"/>
              </a:tabLst>
            </a:pPr>
            <a:r>
              <a:rPr lang="cs-CZ" sz="5100" b="1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tserrat" panose="00000500000000000000" pitchFamily="2" charset="-18"/>
                <a:ea typeface="Tahoma" panose="020B0604030504040204" pitchFamily="34" charset="0"/>
                <a:cs typeface="Tahoma" panose="020B0604030504040204" pitchFamily="34" charset="0"/>
                <a:sym typeface="Yusei Magic"/>
              </a:rPr>
              <a:t>sebepoškozování</a:t>
            </a:r>
          </a:p>
          <a:p>
            <a:pPr lvl="0" rtl="0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Clr>
                <a:schemeClr val="accent4">
                  <a:lumMod val="75000"/>
                </a:schemeClr>
              </a:buClr>
              <a:tabLst>
                <a:tab pos="182563" algn="l"/>
              </a:tabLst>
            </a:pPr>
            <a:endParaRPr lang="cs-CZ" sz="5100" b="1" dirty="0">
              <a:solidFill>
                <a:schemeClr val="accent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tserrat" panose="00000500000000000000" pitchFamily="2" charset="-18"/>
              <a:ea typeface="Tahoma" panose="020B0604030504040204" pitchFamily="34" charset="0"/>
              <a:cs typeface="Tahoma" panose="020B0604030504040204" pitchFamily="34" charset="0"/>
              <a:sym typeface="Yusei Magic"/>
            </a:endParaRPr>
          </a:p>
          <a:p>
            <a:pPr lvl="0" rtl="0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Clr>
                <a:schemeClr val="accent4">
                  <a:lumMod val="75000"/>
                </a:schemeClr>
              </a:buClr>
              <a:tabLst>
                <a:tab pos="182563" algn="l"/>
              </a:tabLst>
            </a:pPr>
            <a:r>
              <a:rPr lang="cs-CZ" sz="5100" b="1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tserrat" panose="00000500000000000000" pitchFamily="2" charset="-18"/>
                <a:ea typeface="Tahoma" panose="020B0604030504040204" pitchFamily="34" charset="0"/>
                <a:cs typeface="Tahoma" panose="020B0604030504040204" pitchFamily="34" charset="0"/>
                <a:sym typeface="Yusei Magic"/>
              </a:rPr>
              <a:t>závislostního chování </a:t>
            </a:r>
          </a:p>
          <a:p>
            <a:pPr lvl="0" rtl="0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Clr>
                <a:schemeClr val="accent4">
                  <a:lumMod val="75000"/>
                </a:schemeClr>
              </a:buClr>
              <a:tabLst>
                <a:tab pos="182563" algn="l"/>
              </a:tabLst>
            </a:pPr>
            <a:endParaRPr lang="cs-CZ" sz="5100" b="1" dirty="0">
              <a:solidFill>
                <a:schemeClr val="accent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tserrat" panose="00000500000000000000" pitchFamily="2" charset="-18"/>
              <a:ea typeface="Tahoma" panose="020B0604030504040204" pitchFamily="34" charset="0"/>
              <a:cs typeface="Tahoma" panose="020B0604030504040204" pitchFamily="34" charset="0"/>
              <a:sym typeface="Yusei Magic"/>
            </a:endParaRPr>
          </a:p>
          <a:p>
            <a:pPr lvl="0" rtl="0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Clr>
                <a:schemeClr val="accent4">
                  <a:lumMod val="75000"/>
                </a:schemeClr>
              </a:buClr>
              <a:tabLst>
                <a:tab pos="182563" algn="l"/>
              </a:tabLst>
            </a:pPr>
            <a:r>
              <a:rPr lang="cs-CZ" sz="5100" b="1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tserrat" panose="00000500000000000000" pitchFamily="2" charset="-18"/>
                <a:ea typeface="Tahoma" panose="020B0604030504040204" pitchFamily="34" charset="0"/>
                <a:cs typeface="Tahoma" panose="020B0604030504040204" pitchFamily="34" charset="0"/>
                <a:sym typeface="Yusei Magic"/>
              </a:rPr>
              <a:t>sebevražednosti </a:t>
            </a:r>
          </a:p>
          <a:p>
            <a:pPr lvl="0" rtl="0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Clr>
                <a:schemeClr val="accent4">
                  <a:lumMod val="75000"/>
                </a:schemeClr>
              </a:buClr>
              <a:tabLst>
                <a:tab pos="182563" algn="l"/>
              </a:tabLst>
            </a:pPr>
            <a:endParaRPr lang="cs-CZ" sz="2600" i="1" dirty="0">
              <a:latin typeface="Montserrat" panose="00000500000000000000" pitchFamily="2" charset="-18"/>
              <a:ea typeface="Tahoma" panose="020B0604030504040204" pitchFamily="34" charset="0"/>
              <a:cs typeface="Tahoma" panose="020B0604030504040204" pitchFamily="34" charset="0"/>
              <a:sym typeface="Yusei Magic"/>
            </a:endParaRPr>
          </a:p>
          <a:p>
            <a:pPr marL="0" lvl="0" indent="0" rtl="0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Clr>
                <a:schemeClr val="accent4">
                  <a:lumMod val="75000"/>
                </a:schemeClr>
              </a:buClr>
              <a:buNone/>
              <a:tabLst>
                <a:tab pos="182563" algn="l"/>
              </a:tabLst>
            </a:pPr>
            <a:r>
              <a:rPr lang="cs-CZ" sz="2000" i="1" dirty="0">
                <a:latin typeface="Montserrat" panose="00000500000000000000" pitchFamily="2" charset="-18"/>
                <a:ea typeface="Tahoma" panose="020B0604030504040204" pitchFamily="34" charset="0"/>
                <a:cs typeface="Tahoma" panose="020B0604030504040204" pitchFamily="34" charset="0"/>
                <a:sym typeface="Yusei Magic"/>
              </a:rPr>
              <a:t> (</a:t>
            </a:r>
            <a:r>
              <a:rPr lang="cs-CZ" sz="2000" i="1" dirty="0">
                <a:latin typeface="Montserrat" panose="00000500000000000000" pitchFamily="2" charset="-18"/>
                <a:ea typeface="Tahoma" panose="020B0604030504040204" pitchFamily="34" charset="0"/>
                <a:cs typeface="Tahoma" panose="020B0604030504040204" pitchFamily="34" charset="0"/>
                <a:sym typeface="Yusei Magic"/>
                <a:hlinkClick r:id="rId3"/>
              </a:rPr>
              <a:t>https://www.mzcr.cz/</a:t>
            </a:r>
            <a:r>
              <a:rPr lang="cs-CZ" sz="2000" i="1" dirty="0" err="1">
                <a:latin typeface="Montserrat" panose="00000500000000000000" pitchFamily="2" charset="-18"/>
                <a:ea typeface="Tahoma" panose="020B0604030504040204" pitchFamily="34" charset="0"/>
                <a:cs typeface="Tahoma" panose="020B0604030504040204" pitchFamily="34" charset="0"/>
                <a:sym typeface="Yusei Magic"/>
                <a:hlinkClick r:id="rId3"/>
              </a:rPr>
              <a:t>tiskove</a:t>
            </a:r>
            <a:r>
              <a:rPr lang="cs-CZ" sz="2000" i="1" dirty="0">
                <a:latin typeface="Montserrat" panose="00000500000000000000" pitchFamily="2" charset="-18"/>
                <a:ea typeface="Tahoma" panose="020B0604030504040204" pitchFamily="34" charset="0"/>
                <a:cs typeface="Tahoma" panose="020B0604030504040204" pitchFamily="34" charset="0"/>
                <a:sym typeface="Yusei Magic"/>
                <a:hlinkClick r:id="rId3"/>
              </a:rPr>
              <a:t>-centrum-</a:t>
            </a:r>
            <a:r>
              <a:rPr lang="cs-CZ" sz="2000" i="1" dirty="0" err="1">
                <a:latin typeface="Montserrat" panose="00000500000000000000" pitchFamily="2" charset="-18"/>
                <a:ea typeface="Tahoma" panose="020B0604030504040204" pitchFamily="34" charset="0"/>
                <a:cs typeface="Tahoma" panose="020B0604030504040204" pitchFamily="34" charset="0"/>
                <a:sym typeface="Yusei Magic"/>
                <a:hlinkClick r:id="rId3"/>
              </a:rPr>
              <a:t>mz</a:t>
            </a:r>
            <a:r>
              <a:rPr lang="cs-CZ" sz="2000" i="1" dirty="0">
                <a:latin typeface="Montserrat" panose="00000500000000000000" pitchFamily="2" charset="-18"/>
                <a:ea typeface="Tahoma" panose="020B0604030504040204" pitchFamily="34" charset="0"/>
                <a:cs typeface="Tahoma" panose="020B0604030504040204" pitchFamily="34" charset="0"/>
                <a:sym typeface="Yusei Magic"/>
                <a:hlinkClick r:id="rId3"/>
              </a:rPr>
              <a:t>/vliv-epidemie-koronaviru-na-narust-dusevnich-onemocneni-u-cechu-projednala-rada-vlady-pro-dusevni-zdravi/</a:t>
            </a:r>
            <a:r>
              <a:rPr lang="cs-CZ" sz="2000" i="1" dirty="0">
                <a:latin typeface="Montserrat" panose="00000500000000000000" pitchFamily="2" charset="-18"/>
                <a:ea typeface="Tahoma" panose="020B0604030504040204" pitchFamily="34" charset="0"/>
                <a:cs typeface="Tahoma" panose="020B0604030504040204" pitchFamily="34" charset="0"/>
                <a:sym typeface="Yusei Magic"/>
              </a:rPr>
              <a:t>)</a:t>
            </a:r>
          </a:p>
          <a:p>
            <a:pPr marL="0" indent="0">
              <a:lnSpc>
                <a:spcPct val="160000"/>
              </a:lnSpc>
              <a:spcBef>
                <a:spcPts val="0"/>
              </a:spcBef>
              <a:buClr>
                <a:schemeClr val="accent4">
                  <a:lumMod val="75000"/>
                </a:schemeClr>
              </a:buClr>
              <a:buNone/>
              <a:tabLst>
                <a:tab pos="182563" algn="l"/>
              </a:tabLst>
            </a:pPr>
            <a:endParaRPr lang="cs-CZ" sz="2000" b="1" i="1" dirty="0">
              <a:solidFill>
                <a:schemeClr val="accent4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tserrat" panose="00000500000000000000" pitchFamily="2" charset="-18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indent="0">
              <a:lnSpc>
                <a:spcPct val="160000"/>
              </a:lnSpc>
              <a:spcBef>
                <a:spcPts val="0"/>
              </a:spcBef>
              <a:buClr>
                <a:schemeClr val="accent4">
                  <a:lumMod val="75000"/>
                </a:schemeClr>
              </a:buClr>
              <a:buNone/>
              <a:tabLst>
                <a:tab pos="182563" algn="l"/>
              </a:tabLst>
            </a:pPr>
            <a:r>
              <a:rPr lang="cs-CZ" sz="2000" b="1" i="1" dirty="0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tserrat" panose="00000500000000000000" pitchFamily="2" charset="-18"/>
                <a:ea typeface="Tahoma" panose="020B0604030504040204" pitchFamily="34" charset="0"/>
                <a:cs typeface="Tahoma" panose="020B0604030504040204" pitchFamily="34" charset="0"/>
              </a:rPr>
              <a:t>Na podporu prevence duševních obtíží vznikla tato publikace.</a:t>
            </a:r>
            <a:endParaRPr lang="cs-CZ" sz="2000" b="1" dirty="0">
              <a:solidFill>
                <a:schemeClr val="accent4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tserrat" panose="00000500000000000000" pitchFamily="2" charset="-18"/>
            </a:endParaRPr>
          </a:p>
          <a:p>
            <a:pPr marL="0" lvl="0" indent="0" rtl="0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Clr>
                <a:schemeClr val="accent4">
                  <a:lumMod val="75000"/>
                </a:schemeClr>
              </a:buClr>
              <a:buNone/>
              <a:tabLst>
                <a:tab pos="182563" algn="l"/>
              </a:tabLst>
            </a:pPr>
            <a:endParaRPr lang="cs-CZ" sz="2000" i="1" dirty="0">
              <a:latin typeface="Montserrat" panose="00000500000000000000" pitchFamily="2" charset="-18"/>
              <a:ea typeface="Tahoma" panose="020B0604030504040204" pitchFamily="34" charset="0"/>
              <a:cs typeface="Tahoma" panose="020B0604030504040204" pitchFamily="34" charset="0"/>
              <a:sym typeface="Yusei Magic"/>
            </a:endParaRPr>
          </a:p>
        </p:txBody>
      </p:sp>
    </p:spTree>
    <p:extLst>
      <p:ext uri="{BB962C8B-B14F-4D97-AF65-F5344CB8AC3E}">
        <p14:creationId xmlns:p14="http://schemas.microsoft.com/office/powerpoint/2010/main" val="51955794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04812C46-200A-4DEB-A05E-3ED6C68C23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D1EA859B-E555-4109-94F3-6700E046E0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5125019" y="0"/>
            <a:ext cx="7066978" cy="6858000"/>
          </a:xfrm>
          <a:prstGeom prst="rect">
            <a:avLst/>
          </a:prstGeom>
          <a:gradFill>
            <a:gsLst>
              <a:gs pos="48000">
                <a:schemeClr val="bg1"/>
              </a:gs>
              <a:gs pos="35000">
                <a:schemeClr val="bg1">
                  <a:alpha val="77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42AA4C95-5124-D7C9-2D14-6A81CF9BAD6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50444" y="449108"/>
            <a:ext cx="6616128" cy="5959783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cs-CZ" sz="2400" b="1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tserrat" panose="00000500000000000000" pitchFamily="2" charset="-18"/>
                <a:ea typeface="Tahoma" panose="020B0604030504040204" pitchFamily="34" charset="0"/>
                <a:cs typeface="Tahoma" panose="020B0604030504040204" pitchFamily="34" charset="0"/>
              </a:rPr>
              <a:t>Dospívající procházejí biologickými, hormonálními a fyzickými změnami. </a:t>
            </a:r>
          </a:p>
          <a:p>
            <a:pPr marL="0" indent="0">
              <a:buNone/>
            </a:pPr>
            <a:r>
              <a:rPr lang="cs-CZ" sz="2400" b="1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tserrat" panose="00000500000000000000" pitchFamily="2" charset="-18"/>
                <a:ea typeface="Tahoma" panose="020B0604030504040204" pitchFamily="34" charset="0"/>
                <a:cs typeface="Tahoma" panose="020B0604030504040204" pitchFamily="34" charset="0"/>
              </a:rPr>
              <a:t>Hledají vlastní identitu.</a:t>
            </a:r>
          </a:p>
          <a:p>
            <a:pPr marL="0" indent="0">
              <a:buNone/>
            </a:pPr>
            <a:endParaRPr lang="cs-CZ" sz="2400" b="1" dirty="0">
              <a:solidFill>
                <a:schemeClr val="accent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tserrat" panose="00000500000000000000" pitchFamily="2" charset="-18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indent="0">
              <a:buNone/>
            </a:pPr>
            <a:r>
              <a:rPr lang="cs-CZ" sz="2400" b="1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tserrat" panose="00000500000000000000" pitchFamily="2" charset="-18"/>
                <a:ea typeface="Tahoma" panose="020B0604030504040204" pitchFamily="34" charset="0"/>
                <a:cs typeface="Tahoma" panose="020B0604030504040204" pitchFamily="34" charset="0"/>
              </a:rPr>
              <a:t>Mění se  mozek v oblasti  </a:t>
            </a:r>
            <a:r>
              <a:rPr lang="cs-CZ" sz="2400" b="1" dirty="0" err="1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tserrat" panose="00000500000000000000" pitchFamily="2" charset="-18"/>
                <a:ea typeface="Tahoma" panose="020B0604030504040204" pitchFamily="34" charset="0"/>
                <a:cs typeface="Tahoma" panose="020B0604030504040204" pitchFamily="34" charset="0"/>
              </a:rPr>
              <a:t>prefrontálního</a:t>
            </a:r>
            <a:r>
              <a:rPr lang="cs-CZ" sz="2400" b="1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tserrat" panose="00000500000000000000" pitchFamily="2" charset="-18"/>
                <a:ea typeface="Tahoma" panose="020B0604030504040204" pitchFamily="34" charset="0"/>
                <a:cs typeface="Tahoma" panose="020B0604030504040204" pitchFamily="34" charset="0"/>
              </a:rPr>
              <a:t> kortexu, který</a:t>
            </a:r>
          </a:p>
          <a:p>
            <a:pPr marL="0" indent="0">
              <a:buNone/>
            </a:pPr>
            <a:r>
              <a:rPr lang="cs-CZ" sz="2400" b="1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tserrat" panose="00000500000000000000" pitchFamily="2" charset="-18"/>
                <a:ea typeface="Tahoma" panose="020B0604030504040204" pitchFamily="34" charset="0"/>
                <a:cs typeface="Tahoma" panose="020B0604030504040204" pitchFamily="34" charset="0"/>
              </a:rPr>
              <a:t>ovlivňuje exekutivní funkce, sociální interakci- porozumění druhým lidem a sebeuvědomění.</a:t>
            </a:r>
          </a:p>
          <a:p>
            <a:endParaRPr lang="cs-CZ" sz="1400" dirty="0">
              <a:latin typeface="Montserrat" panose="00000500000000000000" pitchFamily="2" charset="-18"/>
              <a:ea typeface="Yusei Magic" panose="020B0604020202020204" charset="-128"/>
              <a:cs typeface="Yusei Magic" panose="020B0604020202020204" charset="-128"/>
            </a:endParaRPr>
          </a:p>
          <a:p>
            <a:pPr marL="0" indent="0">
              <a:buNone/>
            </a:pPr>
            <a:r>
              <a:rPr lang="cs-CZ" sz="2400" b="1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tserrat" panose="00000500000000000000" pitchFamily="2" charset="-18"/>
                <a:ea typeface="Tahoma" panose="020B0604030504040204" pitchFamily="34" charset="0"/>
                <a:cs typeface="Tahoma" panose="020B0604030504040204" pitchFamily="34" charset="0"/>
              </a:rPr>
              <a:t>Zvýšená ochota riskovat, špatná kontrola impulzů, sebevědomí v rozhodování, plánování. </a:t>
            </a:r>
          </a:p>
          <a:p>
            <a:pPr marL="0" indent="0">
              <a:buNone/>
            </a:pPr>
            <a:r>
              <a:rPr lang="cs-CZ" sz="2400" b="1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tserrat" panose="00000500000000000000" pitchFamily="2" charset="-18"/>
                <a:ea typeface="Tahoma" panose="020B0604030504040204" pitchFamily="34" charset="0"/>
                <a:cs typeface="Tahoma" panose="020B0604030504040204" pitchFamily="34" charset="0"/>
              </a:rPr>
              <a:t>Výrazná kritičnost, radikalismus,</a:t>
            </a:r>
          </a:p>
          <a:p>
            <a:pPr marL="0" indent="0">
              <a:buNone/>
            </a:pPr>
            <a:r>
              <a:rPr lang="cs-CZ" sz="2400" b="1" dirty="0" err="1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tserrat" panose="00000500000000000000" pitchFamily="2" charset="-18"/>
                <a:ea typeface="Tahoma" panose="020B0604030504040204" pitchFamily="34" charset="0"/>
                <a:cs typeface="Tahoma" panose="020B0604030504040204" pitchFamily="34" charset="0"/>
              </a:rPr>
              <a:t>experimetování</a:t>
            </a:r>
            <a:endParaRPr lang="cs-CZ" sz="2400" b="1" dirty="0">
              <a:solidFill>
                <a:schemeClr val="accent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tserrat" panose="00000500000000000000" pitchFamily="2" charset="-18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indent="0">
              <a:buNone/>
            </a:pPr>
            <a:endParaRPr lang="cs-CZ" sz="1400" b="1" dirty="0">
              <a:solidFill>
                <a:schemeClr val="accent4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tserrat" panose="00000500000000000000" pitchFamily="2" charset="-18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6" name="Obrázek 5" descr="https://pi.tedcdn.com/r/pe.tedcdn.com/images/ted/845fdaed59d3cd91f98106165c9b07b610615c5b_1600x1200.jpg?cb=20160511&amp;quality=63&amp;u=&amp;w=512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3204" y="277610"/>
            <a:ext cx="1309341" cy="109399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Obdélník 1"/>
          <p:cNvSpPr/>
          <p:nvPr/>
        </p:nvSpPr>
        <p:spPr>
          <a:xfrm flipH="1">
            <a:off x="353203" y="1565189"/>
            <a:ext cx="5222669" cy="787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cs-CZ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Sarah-</a:t>
            </a:r>
            <a:r>
              <a:rPr lang="cs-CZ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Jayne</a:t>
            </a:r>
            <a:r>
              <a:rPr lang="cs-CZ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Blakemore</a:t>
            </a:r>
            <a:endParaRPr lang="cs-CZ" b="1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cs-CZ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Profesorka psychologie na universitě v Cambridge</a:t>
            </a:r>
            <a:endParaRPr lang="cs-CZ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Obdélník 3"/>
          <p:cNvSpPr/>
          <p:nvPr/>
        </p:nvSpPr>
        <p:spPr>
          <a:xfrm rot="10800000" flipV="1">
            <a:off x="0" y="2973829"/>
            <a:ext cx="5654962" cy="16805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cs-CZ" sz="2400" b="1" dirty="0"/>
              <a:t>Tajemná zákoutí pubertálního mozku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cs-CZ" u="sng" dirty="0">
                <a:hlinkClick r:id="rId3"/>
              </a:rPr>
              <a:t>https://www.ted.com/talks/sarah_jayne_blakemore_the_mysterious_workings_of_the_adolescent_brain</a:t>
            </a:r>
            <a:endParaRPr lang="cs-CZ" dirty="0"/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cs-CZ" sz="2400" b="1" dirty="0">
              <a:solidFill>
                <a:schemeClr val="accent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tserrat" panose="00000500000000000000" pitchFamily="2" charset="-18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9350493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4" name="Rectangle 9">
            <a:extLst>
              <a:ext uri="{FF2B5EF4-FFF2-40B4-BE49-F238E27FC236}">
                <a16:creationId xmlns:a16="http://schemas.microsoft.com/office/drawing/2014/main" id="{99192C51-B764-4A9B-9587-5EF8B628B8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5AF7491F-B4F6-478A-44A4-62BD8D6457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8929" y="557190"/>
            <a:ext cx="5181510" cy="1671569"/>
          </a:xfrm>
        </p:spPr>
        <p:txBody>
          <a:bodyPr>
            <a:normAutofit fontScale="90000"/>
          </a:bodyPr>
          <a:lstStyle/>
          <a:p>
            <a:r>
              <a:rPr lang="cs-CZ" sz="4000" b="1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tserrat" panose="00000500000000000000" pitchFamily="2" charset="-18"/>
                <a:ea typeface="Tahoma" panose="020B0604030504040204" pitchFamily="34" charset="0"/>
                <a:cs typeface="Tahoma" panose="020B0604030504040204" pitchFamily="34" charset="0"/>
              </a:rPr>
              <a:t>Publikace = pracovní listy + metodika</a:t>
            </a:r>
            <a:endParaRPr lang="cs-CZ" sz="4000" b="1" dirty="0">
              <a:solidFill>
                <a:schemeClr val="accent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tserrat" panose="00000500000000000000" pitchFamily="2" charset="-18"/>
            </a:endParaRP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D01F2B4F-FACB-F9DC-0827-5B4CC77930D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4724" y="2590745"/>
            <a:ext cx="5810371" cy="3710065"/>
          </a:xfrm>
        </p:spPr>
        <p:txBody>
          <a:bodyPr>
            <a:normAutofit fontScale="85000" lnSpcReduction="20000"/>
          </a:bodyPr>
          <a:lstStyle/>
          <a:p>
            <a:pPr marL="0" indent="0">
              <a:lnSpc>
                <a:spcPct val="110000"/>
              </a:lnSpc>
              <a:spcBef>
                <a:spcPct val="0"/>
              </a:spcBef>
              <a:buNone/>
            </a:pPr>
            <a:r>
              <a:rPr lang="cs-CZ" sz="3900" b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tserrat" panose="00000500000000000000" pitchFamily="2" charset="-18"/>
                <a:ea typeface="Tahoma" panose="020B0604030504040204" pitchFamily="34" charset="0"/>
                <a:cs typeface="Tahoma" panose="020B0604030504040204" pitchFamily="34" charset="0"/>
              </a:rPr>
              <a:t>Metodika je určena: </a:t>
            </a:r>
          </a:p>
          <a:p>
            <a:pPr marL="0" indent="0">
              <a:spcBef>
                <a:spcPct val="0"/>
              </a:spcBef>
              <a:buClr>
                <a:schemeClr val="accent2">
                  <a:lumMod val="50000"/>
                </a:schemeClr>
              </a:buClr>
              <a:buNone/>
            </a:pPr>
            <a:r>
              <a:rPr lang="cs-CZ" sz="3600" b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tserrat" panose="00000500000000000000" pitchFamily="2" charset="-18"/>
                <a:ea typeface="Tahoma" panose="020B0604030504040204" pitchFamily="34" charset="0"/>
                <a:cs typeface="Tahoma" panose="020B0604030504040204" pitchFamily="34" charset="0"/>
              </a:rPr>
              <a:t>pedagogům  </a:t>
            </a:r>
          </a:p>
          <a:p>
            <a:pPr marL="0" indent="0">
              <a:spcBef>
                <a:spcPct val="0"/>
              </a:spcBef>
              <a:buClr>
                <a:schemeClr val="accent2">
                  <a:lumMod val="50000"/>
                </a:schemeClr>
              </a:buClr>
              <a:buNone/>
            </a:pPr>
            <a:endParaRPr lang="cs-CZ" sz="3600" b="1" dirty="0">
              <a:solidFill>
                <a:schemeClr val="accent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tserrat" panose="00000500000000000000" pitchFamily="2" charset="-18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indent="0">
              <a:spcBef>
                <a:spcPct val="0"/>
              </a:spcBef>
              <a:buClr>
                <a:schemeClr val="accent2">
                  <a:lumMod val="50000"/>
                </a:schemeClr>
              </a:buClr>
              <a:buNone/>
            </a:pPr>
            <a:r>
              <a:rPr lang="cs-CZ" sz="3600" b="1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tserrat" panose="00000500000000000000" pitchFamily="2" charset="-18"/>
                <a:ea typeface="Tahoma" panose="020B0604030504040204" pitchFamily="34" charset="0"/>
                <a:cs typeface="Tahoma" panose="020B0604030504040204" pitchFamily="34" charset="0"/>
              </a:rPr>
              <a:t>psychologům</a:t>
            </a:r>
          </a:p>
          <a:p>
            <a:pPr marL="0" indent="0">
              <a:spcBef>
                <a:spcPct val="0"/>
              </a:spcBef>
              <a:buClr>
                <a:schemeClr val="accent2">
                  <a:lumMod val="50000"/>
                </a:schemeClr>
              </a:buClr>
              <a:buNone/>
            </a:pPr>
            <a:r>
              <a:rPr lang="cs-CZ" sz="3600" b="1" dirty="0" err="1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tserrat" panose="00000500000000000000" pitchFamily="2" charset="-18"/>
                <a:ea typeface="Tahoma" panose="020B0604030504040204" pitchFamily="34" charset="0"/>
                <a:cs typeface="Tahoma" panose="020B0604030504040204" pitchFamily="34" charset="0"/>
              </a:rPr>
              <a:t>terapeutům,pedagogům</a:t>
            </a:r>
            <a:r>
              <a:rPr lang="cs-CZ" sz="3600" b="1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tserrat" panose="00000500000000000000" pitchFamily="2" charset="-18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</a:p>
          <a:p>
            <a:pPr marL="0" indent="0">
              <a:spcBef>
                <a:spcPct val="0"/>
              </a:spcBef>
              <a:buClr>
                <a:schemeClr val="accent2">
                  <a:lumMod val="50000"/>
                </a:schemeClr>
              </a:buClr>
              <a:buNone/>
            </a:pPr>
            <a:r>
              <a:rPr lang="cs-CZ" sz="3600" b="1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tserrat" panose="00000500000000000000" pitchFamily="2" charset="-18"/>
                <a:ea typeface="Tahoma" panose="020B0604030504040204" pitchFamily="34" charset="0"/>
                <a:cs typeface="Tahoma" panose="020B0604030504040204" pitchFamily="34" charset="0"/>
              </a:rPr>
              <a:t>všem, kteří mají zájem se stát průvodci mladého člověka ve věku cca 11–16 let v oblasti peče o duševní zdraví</a:t>
            </a:r>
          </a:p>
          <a:p>
            <a:endParaRPr lang="cs-CZ" sz="2000" dirty="0"/>
          </a:p>
        </p:txBody>
      </p:sp>
      <p:pic>
        <p:nvPicPr>
          <p:cNvPr id="9" name="Obrázek 8">
            <a:extLst>
              <a:ext uri="{FF2B5EF4-FFF2-40B4-BE49-F238E27FC236}">
                <a16:creationId xmlns:a16="http://schemas.microsoft.com/office/drawing/2014/main" id="{C08EBA67-4F08-A63E-65F1-008B720A42C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944" r="23542"/>
          <a:stretch/>
        </p:blipFill>
        <p:spPr>
          <a:xfrm>
            <a:off x="8184456" y="366669"/>
            <a:ext cx="3331698" cy="4758221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7" name="Obrázek 6">
            <a:extLst>
              <a:ext uri="{FF2B5EF4-FFF2-40B4-BE49-F238E27FC236}">
                <a16:creationId xmlns:a16="http://schemas.microsoft.com/office/drawing/2014/main" id="{A5DAEA5B-1A21-A46B-8933-6CD3920B4B9D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063" r="23854"/>
          <a:stretch/>
        </p:blipFill>
        <p:spPr>
          <a:xfrm>
            <a:off x="5955095" y="1503163"/>
            <a:ext cx="3331699" cy="4797647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252563792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04812C46-200A-4DEB-A05E-3ED6C68C23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9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Obrázek 4" descr="Obsah obrázku text&#10;&#10;Popis byl vytvořen automaticky">
            <a:extLst>
              <a:ext uri="{FF2B5EF4-FFF2-40B4-BE49-F238E27FC236}">
                <a16:creationId xmlns:a16="http://schemas.microsoft.com/office/drawing/2014/main" id="{43C3B5D9-34D1-7299-0325-AF0814E960C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2" b="19982"/>
          <a:stretch/>
        </p:blipFill>
        <p:spPr>
          <a:xfrm rot="5400000">
            <a:off x="3961262" y="-1405821"/>
            <a:ext cx="6858000" cy="9669642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D1EA859B-E555-4109-94F3-6700E046E0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7390263" cy="6858000"/>
          </a:xfrm>
          <a:prstGeom prst="rect">
            <a:avLst/>
          </a:prstGeom>
          <a:gradFill>
            <a:gsLst>
              <a:gs pos="48000">
                <a:schemeClr val="bg1"/>
              </a:gs>
              <a:gs pos="35000">
                <a:schemeClr val="bg1">
                  <a:alpha val="77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F4E4AB2B-3F3B-57B9-EDC4-D0AB666D48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5238" y="347370"/>
            <a:ext cx="2322250" cy="1286122"/>
          </a:xfrm>
        </p:spPr>
        <p:txBody>
          <a:bodyPr>
            <a:normAutofit/>
          </a:bodyPr>
          <a:lstStyle/>
          <a:p>
            <a:r>
              <a:rPr lang="cs-CZ" sz="3600" b="1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tserrat" panose="00000500000000000000" pitchFamily="2" charset="-18"/>
                <a:ea typeface="Tahoma" panose="020B0604030504040204" pitchFamily="34" charset="0"/>
                <a:cs typeface="Tahoma" panose="020B0604030504040204" pitchFamily="34" charset="0"/>
              </a:rPr>
              <a:t>Cíle</a:t>
            </a:r>
            <a:endParaRPr lang="cs-CZ" sz="3600" b="1" dirty="0">
              <a:solidFill>
                <a:schemeClr val="accent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tserrat" panose="00000500000000000000" pitchFamily="2" charset="-18"/>
            </a:endParaRP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29026365-44B8-B05C-857D-F3DD323E205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5238" y="2309336"/>
            <a:ext cx="5109839" cy="3742762"/>
          </a:xfrm>
        </p:spPr>
        <p:txBody>
          <a:bodyPr>
            <a:normAutofit/>
          </a:bodyPr>
          <a:lstStyle/>
          <a:p>
            <a:pPr>
              <a:buClr>
                <a:schemeClr val="accent4">
                  <a:lumMod val="75000"/>
                </a:schemeClr>
              </a:buClr>
            </a:pPr>
            <a:r>
              <a:rPr lang="cs-CZ" sz="2400" b="1" dirty="0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tserrat" panose="00000500000000000000" pitchFamily="2" charset="-18"/>
                <a:ea typeface="Tahoma" panose="020B0604030504040204" pitchFamily="34" charset="0"/>
                <a:cs typeface="Tahoma" panose="020B0604030504040204" pitchFamily="34" charset="0"/>
                <a:sym typeface="Yusei Magic"/>
              </a:rPr>
              <a:t>prevence duševních obtíží </a:t>
            </a:r>
            <a:r>
              <a:rPr lang="cs-CZ" sz="2400" dirty="0">
                <a:latin typeface="Montserrat" panose="00000500000000000000" pitchFamily="2" charset="-18"/>
                <a:ea typeface="Tahoma" panose="020B0604030504040204" pitchFamily="34" charset="0"/>
                <a:cs typeface="Tahoma" panose="020B0604030504040204" pitchFamily="34" charset="0"/>
                <a:sym typeface="Yusei Magic"/>
              </a:rPr>
              <a:t>u dospívajících </a:t>
            </a:r>
          </a:p>
          <a:p>
            <a:pPr>
              <a:buClr>
                <a:schemeClr val="accent4">
                  <a:lumMod val="75000"/>
                </a:schemeClr>
              </a:buClr>
            </a:pPr>
            <a:r>
              <a:rPr lang="cs-CZ" sz="2400" dirty="0">
                <a:latin typeface="Montserrat" panose="00000500000000000000" pitchFamily="2" charset="-18"/>
                <a:ea typeface="Tahoma" panose="020B0604030504040204" pitchFamily="34" charset="0"/>
                <a:cs typeface="Tahoma" panose="020B0604030504040204" pitchFamily="34" charset="0"/>
                <a:sym typeface="Yusei Magic"/>
              </a:rPr>
              <a:t>vzbuzení </a:t>
            </a:r>
            <a:r>
              <a:rPr lang="cs-CZ" sz="2400" b="1" dirty="0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tserrat" panose="00000500000000000000" pitchFamily="2" charset="-18"/>
                <a:ea typeface="Tahoma" panose="020B0604030504040204" pitchFamily="34" charset="0"/>
                <a:cs typeface="Tahoma" panose="020B0604030504040204" pitchFamily="34" charset="0"/>
                <a:sym typeface="Yusei Magic"/>
              </a:rPr>
              <a:t>zájmu o oblast duševní hygieny</a:t>
            </a:r>
          </a:p>
          <a:p>
            <a:pPr>
              <a:buClr>
                <a:schemeClr val="accent4">
                  <a:lumMod val="75000"/>
                </a:schemeClr>
              </a:buClr>
            </a:pPr>
            <a:r>
              <a:rPr lang="cs-CZ" sz="2400" dirty="0">
                <a:latin typeface="Montserrat" panose="00000500000000000000" pitchFamily="2" charset="-18"/>
                <a:ea typeface="Tahoma" panose="020B0604030504040204" pitchFamily="34" charset="0"/>
                <a:cs typeface="Tahoma" panose="020B0604030504040204" pitchFamily="34" charset="0"/>
                <a:sym typeface="Yusei Magic"/>
              </a:rPr>
              <a:t>poskytování podpory pro </a:t>
            </a:r>
            <a:r>
              <a:rPr lang="cs-CZ" sz="2400" b="1" dirty="0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tserrat" panose="00000500000000000000" pitchFamily="2" charset="-18"/>
                <a:ea typeface="Tahoma" panose="020B0604030504040204" pitchFamily="34" charset="0"/>
                <a:cs typeface="Tahoma" panose="020B0604030504040204" pitchFamily="34" charset="0"/>
                <a:sym typeface="Yusei Magic"/>
              </a:rPr>
              <a:t>uvědomění si zodpovědnosti za svůj život </a:t>
            </a:r>
            <a:r>
              <a:rPr lang="cs-CZ" sz="2400" i="1" dirty="0">
                <a:latin typeface="Montserrat" panose="00000500000000000000" pitchFamily="2" charset="-18"/>
                <a:ea typeface="Tahoma" panose="020B0604030504040204" pitchFamily="34" charset="0"/>
                <a:cs typeface="Tahoma" panose="020B0604030504040204" pitchFamily="34" charset="0"/>
                <a:sym typeface="Yusei Magic"/>
              </a:rPr>
              <a:t>(duševní zdraví, emoce, chování apod.)</a:t>
            </a:r>
            <a:endParaRPr lang="cs-CZ" sz="2400" i="1" dirty="0">
              <a:effectLst/>
              <a:latin typeface="Montserrat" panose="00000500000000000000" pitchFamily="2" charset="-18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>
              <a:buClr>
                <a:schemeClr val="accent4">
                  <a:lumMod val="75000"/>
                </a:schemeClr>
              </a:buClr>
            </a:pPr>
            <a:endParaRPr lang="cs-CZ" sz="2000" dirty="0"/>
          </a:p>
        </p:txBody>
      </p:sp>
    </p:spTree>
    <p:extLst>
      <p:ext uri="{BB962C8B-B14F-4D97-AF65-F5344CB8AC3E}">
        <p14:creationId xmlns:p14="http://schemas.microsoft.com/office/powerpoint/2010/main" val="319095315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04812C46-200A-4DEB-A05E-3ED6C68C23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9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Obrázek 4" descr="Obsah obrázku mapa&#10;&#10;Popis byl vytvořen automaticky">
            <a:extLst>
              <a:ext uri="{FF2B5EF4-FFF2-40B4-BE49-F238E27FC236}">
                <a16:creationId xmlns:a16="http://schemas.microsoft.com/office/drawing/2014/main" id="{2116DD47-80C9-79D8-06D1-36F92D5D5D4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475" r="-1" b="17736"/>
          <a:stretch/>
        </p:blipFill>
        <p:spPr>
          <a:xfrm>
            <a:off x="2519309" y="10"/>
            <a:ext cx="9669642" cy="6857990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D1EA859B-E555-4109-94F3-6700E046E0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7390263" cy="6858000"/>
          </a:xfrm>
          <a:prstGeom prst="rect">
            <a:avLst/>
          </a:prstGeom>
          <a:gradFill>
            <a:gsLst>
              <a:gs pos="48000">
                <a:schemeClr val="bg1"/>
              </a:gs>
              <a:gs pos="35000">
                <a:schemeClr val="bg1">
                  <a:alpha val="77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A15ADCCB-A460-8E4A-19A0-8061351AE3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3093" y="196450"/>
            <a:ext cx="3067975" cy="1388039"/>
          </a:xfrm>
        </p:spPr>
        <p:txBody>
          <a:bodyPr>
            <a:normAutofit/>
          </a:bodyPr>
          <a:lstStyle/>
          <a:p>
            <a:r>
              <a:rPr lang="cs-CZ" sz="3600" b="1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tserrat" panose="00000500000000000000" pitchFamily="2" charset="-18"/>
                <a:ea typeface="Tahoma" panose="020B0604030504040204" pitchFamily="34" charset="0"/>
                <a:cs typeface="Tahoma" panose="020B0604030504040204" pitchFamily="34" charset="0"/>
              </a:rPr>
              <a:t>Kapitoly</a:t>
            </a:r>
            <a:endParaRPr lang="cs-CZ" sz="3600" b="1" dirty="0">
              <a:solidFill>
                <a:schemeClr val="accent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tserrat" panose="00000500000000000000" pitchFamily="2" charset="-18"/>
            </a:endParaRP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A9712678-C836-DE8C-66DA-D811E45CD75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9625" y="2114605"/>
            <a:ext cx="5145350" cy="3742762"/>
          </a:xfrm>
        </p:spPr>
        <p:txBody>
          <a:bodyPr>
            <a:normAutofit fontScale="92500" lnSpcReduction="10000"/>
          </a:bodyPr>
          <a:lstStyle/>
          <a:p>
            <a:r>
              <a:rPr lang="cs-CZ" sz="2000" b="1" dirty="0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tserrat" panose="00000500000000000000" pitchFamily="2" charset="-18"/>
                <a:ea typeface="Tahoma" panose="020B0604030504040204" pitchFamily="34" charset="0"/>
                <a:cs typeface="Tahoma" panose="020B0604030504040204" pitchFamily="34" charset="0"/>
              </a:rPr>
              <a:t>Duševní hygiena</a:t>
            </a:r>
          </a:p>
          <a:p>
            <a:r>
              <a:rPr lang="cs-CZ" sz="2000" b="1" dirty="0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tserrat" panose="00000500000000000000" pitchFamily="2" charset="-18"/>
                <a:ea typeface="Tahoma" panose="020B0604030504040204" pitchFamily="34" charset="0"/>
                <a:cs typeface="Tahoma" panose="020B0604030504040204" pitchFamily="34" charset="0"/>
              </a:rPr>
              <a:t>Myšlenky</a:t>
            </a:r>
          </a:p>
          <a:p>
            <a:r>
              <a:rPr lang="cs-CZ" sz="2000" b="1" dirty="0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tserrat" panose="00000500000000000000" pitchFamily="2" charset="-18"/>
                <a:ea typeface="Tahoma" panose="020B0604030504040204" pitchFamily="34" charset="0"/>
                <a:cs typeface="Tahoma" panose="020B0604030504040204" pitchFamily="34" charset="0"/>
              </a:rPr>
              <a:t>Emoce</a:t>
            </a:r>
          </a:p>
          <a:p>
            <a:r>
              <a:rPr lang="cs-CZ" sz="2000" b="1" dirty="0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tserrat" panose="00000500000000000000" pitchFamily="2" charset="-18"/>
                <a:ea typeface="Tahoma" panose="020B0604030504040204" pitchFamily="34" charset="0"/>
                <a:cs typeface="Tahoma" panose="020B0604030504040204" pitchFamily="34" charset="0"/>
              </a:rPr>
              <a:t>Spánek</a:t>
            </a:r>
          </a:p>
          <a:p>
            <a:r>
              <a:rPr lang="cs-CZ" sz="2000" b="1" dirty="0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tserrat" panose="00000500000000000000" pitchFamily="2" charset="-18"/>
                <a:ea typeface="Tahoma" panose="020B0604030504040204" pitchFamily="34" charset="0"/>
                <a:cs typeface="Tahoma" panose="020B0604030504040204" pitchFamily="34" charset="0"/>
              </a:rPr>
              <a:t>Sociální sítě a online prostor</a:t>
            </a:r>
          </a:p>
          <a:p>
            <a:r>
              <a:rPr lang="cs-CZ" sz="2000" b="1" dirty="0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tserrat" panose="00000500000000000000" pitchFamily="2" charset="-18"/>
                <a:ea typeface="Tahoma" panose="020B0604030504040204" pitchFamily="34" charset="0"/>
                <a:cs typeface="Tahoma" panose="020B0604030504040204" pitchFamily="34" charset="0"/>
              </a:rPr>
              <a:t>Když psychohygiena nestačí  </a:t>
            </a:r>
          </a:p>
          <a:p>
            <a:endParaRPr lang="cs-CZ" sz="1800" dirty="0">
              <a:latin typeface="Montserrat" panose="00000500000000000000" pitchFamily="2" charset="-18"/>
              <a:ea typeface="Yusei Magic" panose="020B0604020202020204" charset="-128"/>
              <a:cs typeface="Yusei Magic" panose="020B0604020202020204" charset="-128"/>
            </a:endParaRPr>
          </a:p>
          <a:p>
            <a:endParaRPr lang="cs-CZ" sz="1800" dirty="0">
              <a:latin typeface="Montserrat" panose="00000500000000000000" pitchFamily="2" charset="-18"/>
              <a:ea typeface="Yusei Magic" panose="020B0604020202020204" charset="-128"/>
              <a:cs typeface="Yusei Magic" panose="020B0604020202020204" charset="-128"/>
            </a:endParaRPr>
          </a:p>
          <a:p>
            <a:pPr marL="0" indent="0">
              <a:buNone/>
            </a:pPr>
            <a:r>
              <a:rPr lang="cs-CZ" sz="2000" dirty="0">
                <a:effectLst/>
                <a:latin typeface="Montserrat" panose="00000500000000000000" pitchFamily="2" charset="-18"/>
                <a:ea typeface="Tahoma" panose="020B0604030504040204" pitchFamily="34" charset="0"/>
                <a:cs typeface="Tahoma" panose="020B0604030504040204" pitchFamily="34" charset="0"/>
              </a:rPr>
              <a:t>+ nástroje, metody a techniky pro aplikaci v každodenním životě</a:t>
            </a:r>
            <a:br>
              <a:rPr lang="cs-CZ" sz="2000" dirty="0">
                <a:effectLst/>
                <a:latin typeface="Montserrat" panose="00000500000000000000" pitchFamily="2" charset="-18"/>
                <a:ea typeface="Tahoma" panose="020B0604030504040204" pitchFamily="34" charset="0"/>
                <a:cs typeface="Tahoma" panose="020B0604030504040204" pitchFamily="34" charset="0"/>
              </a:rPr>
            </a:br>
            <a:endParaRPr lang="cs-CZ" sz="1800" dirty="0">
              <a:latin typeface="Montserrat" panose="00000500000000000000" pitchFamily="2" charset="-18"/>
            </a:endParaRPr>
          </a:p>
        </p:txBody>
      </p:sp>
    </p:spTree>
    <p:extLst>
      <p:ext uri="{BB962C8B-B14F-4D97-AF65-F5344CB8AC3E}">
        <p14:creationId xmlns:p14="http://schemas.microsoft.com/office/powerpoint/2010/main" val="2190447523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573</TotalTime>
  <Words>1044</Words>
  <Application>Microsoft Office PowerPoint</Application>
  <PresentationFormat>Širokoúhlá obrazovka</PresentationFormat>
  <Paragraphs>135</Paragraphs>
  <Slides>21</Slides>
  <Notes>1</Notes>
  <HiddenSlides>0</HiddenSlides>
  <MMClips>0</MMClips>
  <ScaleCrop>false</ScaleCrop>
  <HeadingPairs>
    <vt:vector size="6" baseType="variant">
      <vt:variant>
        <vt:lpstr>Použitá písma</vt:lpstr>
      </vt:variant>
      <vt:variant>
        <vt:i4>6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21</vt:i4>
      </vt:variant>
    </vt:vector>
  </HeadingPairs>
  <TitlesOfParts>
    <vt:vector size="28" baseType="lpstr">
      <vt:lpstr>Arial</vt:lpstr>
      <vt:lpstr>Calibri</vt:lpstr>
      <vt:lpstr>Calibri Light</vt:lpstr>
      <vt:lpstr>Montserrat</vt:lpstr>
      <vt:lpstr>proxima-nova</vt:lpstr>
      <vt:lpstr>Times New Roman</vt:lpstr>
      <vt:lpstr>Motiv Office</vt:lpstr>
      <vt:lpstr>Setkání metodiků prevence 26.3. 2024</vt:lpstr>
      <vt:lpstr>Základy duševní hygieny</vt:lpstr>
      <vt:lpstr>Prezentace aplikace PowerPoint</vt:lpstr>
      <vt:lpstr> Řešili jste s dětmi/dospívajícími v posledních 6 měsících školního roku v rámci Vaší praxe něco ohledně duševního zdraví?   </vt:lpstr>
      <vt:lpstr>U dospívajících je alarmující nárůst  </vt:lpstr>
      <vt:lpstr>Prezentace aplikace PowerPoint</vt:lpstr>
      <vt:lpstr>Publikace = pracovní listy + metodika</vt:lpstr>
      <vt:lpstr>Cíle</vt:lpstr>
      <vt:lpstr>Kapitoly</vt:lpstr>
      <vt:lpstr>Duševní hygiena</vt:lpstr>
      <vt:lpstr>Emoce  OBSAH A STRUKTURA KAPITOLY :  </vt:lpstr>
      <vt:lpstr>Emoce jako informace  </vt:lpstr>
      <vt:lpstr>Prezentace aplikace PowerPoint</vt:lpstr>
      <vt:lpstr>Prezentace aplikace PowerPoint</vt:lpstr>
      <vt:lpstr>Sociální sítě a online prostor</vt:lpstr>
      <vt:lpstr>Prezentace aplikace PowerPoint</vt:lpstr>
      <vt:lpstr>Když psychohygiena nestačí</vt:lpstr>
      <vt:lpstr>Kdo může pomoci?</vt:lpstr>
      <vt:lpstr>Podpůrné semináře k metodice a pracovním sešitům   1. teoretická část - online - úvodu do oblasti duševní hygieny, jak učit dospívající vnímat emoce (vlastní i druhých), chápat jejich funkci a pracovat i s emocemi náročnými    2. praktická část - prezenčně - praktický nácvik konkrétních metod a forem práce s tématem psychohygieny, způsob práce s pracovním sešitem a další informace, které se do metodiky nevešly   3. podpora při zavádění do praxe - online - pomoc a podpora při zavádění programu do praxe, prostor na konkrétní dotazy účastníků   + rozšiřující modul sociální sítě a online prostor - online - závislosti, kyberšikana, FOMO, sexting, online pornografie a tomu, jak s dospívajícími o těchto tématech mluvit  </vt:lpstr>
      <vt:lpstr>Více informací a možnosti přihlášení: </vt:lpstr>
      <vt:lpstr>Děkujeme za pozornost. Věříme, že vám publikace při práci s adolescenty pomohou a těšíme se s vámi na viděnou na některém z našich seminářů!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schubertova.karol@gmail.com</dc:creator>
  <cp:lastModifiedBy>Jana Klementová</cp:lastModifiedBy>
  <cp:revision>46</cp:revision>
  <dcterms:created xsi:type="dcterms:W3CDTF">2022-11-20T17:04:18Z</dcterms:created>
  <dcterms:modified xsi:type="dcterms:W3CDTF">2024-04-08T05:40:57Z</dcterms:modified>
</cp:coreProperties>
</file>