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56" r:id="rId2"/>
    <p:sldId id="284" r:id="rId3"/>
    <p:sldId id="288" r:id="rId4"/>
    <p:sldId id="287" r:id="rId5"/>
    <p:sldId id="286" r:id="rId6"/>
    <p:sldId id="289" r:id="rId7"/>
    <p:sldId id="290" r:id="rId8"/>
    <p:sldId id="307" r:id="rId9"/>
    <p:sldId id="291" r:id="rId10"/>
    <p:sldId id="292" r:id="rId11"/>
    <p:sldId id="294" r:id="rId12"/>
    <p:sldId id="295" r:id="rId13"/>
    <p:sldId id="296" r:id="rId14"/>
    <p:sldId id="297" r:id="rId15"/>
    <p:sldId id="298" r:id="rId16"/>
    <p:sldId id="300" r:id="rId17"/>
    <p:sldId id="301" r:id="rId18"/>
    <p:sldId id="299" r:id="rId19"/>
    <p:sldId id="302" r:id="rId20"/>
    <p:sldId id="303" r:id="rId21"/>
    <p:sldId id="308" r:id="rId22"/>
    <p:sldId id="306" r:id="rId23"/>
    <p:sldId id="305" r:id="rId24"/>
    <p:sldId id="30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3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893BA-D894-40E4-B32C-3E28A9069AFC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1FC98-EE78-4D40-8B83-03F50AC7D7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07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08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82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13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25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72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28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38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253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62E2-6608-49A0-BA7A-3202A4D80870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71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7C662E2-6608-49A0-BA7A-3202A4D80870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26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662E2-6608-49A0-BA7A-3202A4D80870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F2A9F11-5D11-47F4-BC7D-DD14EAFD00A5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55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docplayer.cz/18508321-Metodika-pro-identifikaci-zaku-ohrozenych-skolnim-neuspechem-ci-predcasnym-odchodem-ze-systemu-vzdelavani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puo.cz/" TargetMode="External"/><Relationship Id="rId2" Type="http://schemas.openxmlformats.org/officeDocument/2006/relationships/hyperlink" Target="https://www.pppuo.cz/soubory/jak%20se%20objednat/Zadost_o_vysetreni_-_SPC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mailto:spc@pppuo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pppuo.cz/soubory/pro_pedagogy/doporucujeme/Metodika_Skola_a_nestesti_-_Jsme_pripraveni_202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udimskabeseda.cz/akce/prehlidka-strednich-skol-odbornych-ucilist-strednich-odbornych-ucilist-a-vyssich-odbornych-skol-3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s://paradnikraj.cz/akce/hitparada-skol-a-zamestnavatelu-paradniho-kraje-3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novotna@pppuo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pngimg.com/png/85458-play-toy-puzzle-jigsaw-puzzles-photography-stoc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prevence@pppuo.cz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ppuo.cz/dokumenty-ke-stazeni-formulare-pp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sciodoucovani.cz/kurzy/kurz/klub-badatelske-matematiky_7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etra.kundeliusova@gmail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elen.npi.cz/prihlasovani/kurzy_prihlasit.php?id_kurzu=104188&amp;operace=detai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960F7C-027A-61F7-F651-09F860ED1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616" y="962902"/>
            <a:ext cx="4176384" cy="2380828"/>
          </a:xfrm>
        </p:spPr>
        <p:txBody>
          <a:bodyPr>
            <a:normAutofit/>
          </a:bodyPr>
          <a:lstStyle/>
          <a:p>
            <a:r>
              <a:rPr lang="cs-CZ" sz="3400" b="1"/>
              <a:t>Metodický kabinet pro  výchovné poradce </a:t>
            </a:r>
            <a:br>
              <a:rPr lang="cs-CZ" sz="3400" b="1"/>
            </a:br>
            <a:r>
              <a:rPr lang="cs-CZ" sz="3400" b="1"/>
              <a:t>19. 9.2023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BE588B-1361-C2A8-8769-D419F8F16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617" y="3531204"/>
            <a:ext cx="4171479" cy="1610643"/>
          </a:xfrm>
        </p:spPr>
        <p:txBody>
          <a:bodyPr>
            <a:normAutofit/>
          </a:bodyPr>
          <a:lstStyle/>
          <a:p>
            <a:r>
              <a:rPr lang="cs-CZ" sz="1600" cap="none"/>
              <a:t>PhDr</a:t>
            </a:r>
            <a:r>
              <a:rPr lang="cs-CZ" sz="1600"/>
              <a:t>. Petra Novotná</a:t>
            </a:r>
          </a:p>
          <a:p>
            <a:r>
              <a:rPr lang="cs-CZ" sz="1600"/>
              <a:t>Mgr. , Mgr. Petra Ševčíková</a:t>
            </a:r>
          </a:p>
        </p:txBody>
      </p:sp>
      <p:cxnSp>
        <p:nvCxnSpPr>
          <p:cNvPr id="28" name="Straight Connector 13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šipka&#10;&#10;Popis byl vytvořen automaticky">
            <a:extLst>
              <a:ext uri="{FF2B5EF4-FFF2-40B4-BE49-F238E27FC236}">
                <a16:creationId xmlns:a16="http://schemas.microsoft.com/office/drawing/2014/main" id="{7485B25F-B030-63F7-CF9F-4118CC688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29" name="Picture 15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17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895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rýle položené na knize">
            <a:extLst>
              <a:ext uri="{FF2B5EF4-FFF2-40B4-BE49-F238E27FC236}">
                <a16:creationId xmlns:a16="http://schemas.microsoft.com/office/drawing/2014/main" id="{9518FB0B-E786-F848-4B48-FB5CAB2E06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t="13323" r="-1" b="176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33A42048-98F9-E20A-8E80-C997A2C02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/>
              <a:t>Cizinci  -  úprava legislativy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A6CB08-EBDA-A8DC-C9CA-052655112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r>
              <a:rPr lang="cs-CZ" b="1" i="0" u="none" strike="noStrike" baseline="0">
                <a:latin typeface="Calibri" panose="020F0502020204030204" pitchFamily="34" charset="0"/>
              </a:rPr>
              <a:t>Prodloužení platnosti vyhlášky č. 250/2022 Sb. o 1 školní rok </a:t>
            </a:r>
            <a:r>
              <a:rPr lang="cs-CZ" b="0" i="0" u="none" strike="noStrike" baseline="0">
                <a:latin typeface="Calibri" panose="020F0502020204030204" pitchFamily="34" charset="0"/>
              </a:rPr>
              <a:t>(zatím do 31.8.2024)</a:t>
            </a:r>
          </a:p>
          <a:p>
            <a:r>
              <a:rPr lang="cs-CZ" b="1" i="0" u="none" strike="noStrike" baseline="0">
                <a:latin typeface="Calibri" panose="020F0502020204030204" pitchFamily="34" charset="0"/>
              </a:rPr>
              <a:t>základní školy -</a:t>
            </a:r>
            <a:r>
              <a:rPr lang="cs-CZ" b="0" i="0" u="none" strike="noStrike" baseline="0">
                <a:latin typeface="Calibri" panose="020F0502020204030204" pitchFamily="34" charset="0"/>
              </a:rPr>
              <a:t>větší dostupnost jazykové přípravy; možnost určovat pro jazykovou přípravu mimo škol splňujících kritéria daná vyhláškou také školu, která má alespoň </a:t>
            </a:r>
            <a:r>
              <a:rPr lang="cs-CZ" b="1" i="0" u="none" strike="noStrike" baseline="0">
                <a:latin typeface="Calibri" panose="020F0502020204030204" pitchFamily="34" charset="0"/>
              </a:rPr>
              <a:t>5 žáků s nárokem </a:t>
            </a:r>
            <a:r>
              <a:rPr lang="cs-CZ" b="0" i="0" u="none" strike="noStrike" baseline="0">
                <a:latin typeface="Calibri" panose="020F0502020204030204" pitchFamily="34" charset="0"/>
              </a:rPr>
              <a:t>na podporu a má pro jazykovou přípravu personální a prostorové podmínky</a:t>
            </a:r>
          </a:p>
          <a:p>
            <a:r>
              <a:rPr lang="cs-CZ" b="1" i="0" u="none" strike="noStrike" baseline="0">
                <a:latin typeface="Calibri" panose="020F0502020204030204" pitchFamily="34" charset="0"/>
              </a:rPr>
              <a:t>střední školy</a:t>
            </a:r>
            <a:r>
              <a:rPr lang="cs-CZ" b="0" i="0" u="none" strike="noStrike" baseline="0">
                <a:latin typeface="Calibri" panose="020F0502020204030204" pitchFamily="34" charset="0"/>
              </a:rPr>
              <a:t>–jazyková příprava prodloužena i na aktuální školní rok + další úpravy (rozsah JP se navyšuje z 200 na 400 hodin a nárok na JP z 12 na 24 měsíců po dobu 20 měsíců) –důvod: náročnější terminologie, jiná věková skupina,…</a:t>
            </a:r>
          </a:p>
          <a:p>
            <a:endParaRPr lang="cs-CZ" b="0" i="0" u="none" strike="noStrike" baseline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111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zorce napsané na tabuli">
            <a:extLst>
              <a:ext uri="{FF2B5EF4-FFF2-40B4-BE49-F238E27FC236}">
                <a16:creationId xmlns:a16="http://schemas.microsoft.com/office/drawing/2014/main" id="{83232871-A25B-195F-9F72-BEF16362A9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t="15728" r="-1" b="-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E1AAB75D-D24D-4A03-FAE0-9350C5A5D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/>
              <a:t>Cizinci – úprava RVP od 1.9.2023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3CB8B3-6FED-0055-F98B-337D0BB96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r>
              <a:rPr lang="cs-CZ" b="1" i="0" u="none" strike="noStrike" baseline="0" dirty="0">
                <a:latin typeface="Calibri" panose="020F0502020204030204" pitchFamily="34" charset="0"/>
              </a:rPr>
              <a:t>Úprava RVP ZV: </a:t>
            </a:r>
            <a:endParaRPr lang="cs-CZ" b="0" i="0" u="none" strike="noStrike" baseline="0" dirty="0">
              <a:latin typeface="Calibri" panose="020F0502020204030204" pitchFamily="34" charset="0"/>
            </a:endParaRPr>
          </a:p>
          <a:p>
            <a:r>
              <a:rPr lang="cs-CZ" b="0" i="0" u="none" strike="noStrike" baseline="0" dirty="0">
                <a:latin typeface="Calibri" panose="020F0502020204030204" pitchFamily="34" charset="0"/>
              </a:rPr>
              <a:t>místo Druhého cizího jazyka je </a:t>
            </a:r>
            <a:r>
              <a:rPr lang="cs-CZ" b="1" i="0" u="none" strike="noStrike" baseline="0" dirty="0">
                <a:latin typeface="Calibri" panose="020F0502020204030204" pitchFamily="34" charset="0"/>
              </a:rPr>
              <a:t>možno cizincům </a:t>
            </a:r>
            <a:r>
              <a:rPr lang="cs-CZ" b="1" dirty="0">
                <a:latin typeface="Calibri" panose="020F0502020204030204" pitchFamily="34" charset="0"/>
              </a:rPr>
              <a:t>n</a:t>
            </a:r>
            <a:r>
              <a:rPr lang="cs-CZ" b="0" i="0" u="none" strike="noStrike" baseline="0" dirty="0">
                <a:latin typeface="Calibri" panose="020F0502020204030204" pitchFamily="34" charset="0"/>
              </a:rPr>
              <a:t>abídnout výuku Češtiny jako druhého jazyka, pokud je to v jejich nejlepším zájmu jedná se o povinný předmět, tzn. neplatí minimální počty žáků jako u volitelných předmětů </a:t>
            </a:r>
          </a:p>
          <a:p>
            <a:r>
              <a:rPr lang="cs-CZ" b="0" i="0" u="none" strike="noStrike" baseline="0" dirty="0">
                <a:latin typeface="Calibri" panose="020F0502020204030204" pitchFamily="34" charset="0"/>
              </a:rPr>
              <a:t>doporučení na využití disponibilních hodin pro výuku Češtiny jako druhého jazyka pro </a:t>
            </a:r>
            <a:r>
              <a:rPr lang="cs-CZ" b="1" i="0" u="none" strike="noStrike" baseline="0" dirty="0">
                <a:latin typeface="Calibri" panose="020F0502020204030204" pitchFamily="34" charset="0"/>
              </a:rPr>
              <a:t>žáky s nedostatečnou znalostí vyučovacího jazyka </a:t>
            </a:r>
            <a:r>
              <a:rPr lang="cs-CZ" b="0" i="0" u="none" strike="noStrike" baseline="0" dirty="0">
                <a:latin typeface="Calibri" panose="020F0502020204030204" pitchFamily="34" charset="0"/>
              </a:rPr>
              <a:t>(nejen pro žáky-cizince)vytvoření volitelného předmětu, bez omezení ročníku </a:t>
            </a:r>
          </a:p>
          <a:p>
            <a:r>
              <a:rPr lang="cs-CZ" b="0" i="0" u="none" strike="noStrike" baseline="0" dirty="0">
                <a:latin typeface="Calibri" panose="020F0502020204030204" pitchFamily="34" charset="0"/>
              </a:rPr>
              <a:t>vhodné je vytvářet skupiny žáků na výuku napříč všemi ročníky a stupni ZŠ</a:t>
            </a:r>
          </a:p>
          <a:p>
            <a:endParaRPr lang="cs-CZ" b="0" i="0" u="none" strike="noStrike" baseline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b="0" i="0" u="none" strike="noStrike" baseline="0" dirty="0">
              <a:latin typeface="Calibri" panose="020F050202020403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238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zorce napsané na tabuli">
            <a:extLst>
              <a:ext uri="{FF2B5EF4-FFF2-40B4-BE49-F238E27FC236}">
                <a16:creationId xmlns:a16="http://schemas.microsoft.com/office/drawing/2014/main" id="{B24425EE-F9C6-FD84-8CC0-B46C4C36EE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t="15728" r="-1" b="-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B91D464E-AB6C-A61E-C2EF-FF46A29A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/>
              <a:t>Cizinci- úprava RVP-ZV od 1.9.2023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C8DA14-EB97-6ABA-3F6E-131BB5684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r>
              <a:rPr lang="cs-CZ" sz="1900" b="0" i="0" u="none" strike="noStrike" baseline="0" dirty="0">
                <a:latin typeface="Calibri" panose="020F0502020204030204" pitchFamily="34" charset="0"/>
              </a:rPr>
              <a:t>jedná se o úpravu v nejlepším zájmu žáka, tzn.  možnost, nikoliv o automatickou úpravu</a:t>
            </a:r>
          </a:p>
          <a:p>
            <a:r>
              <a:rPr lang="cs-CZ" sz="1900" b="1" i="0" u="none" strike="noStrike" baseline="0" dirty="0">
                <a:latin typeface="Calibri" panose="020F0502020204030204" pitchFamily="34" charset="0"/>
              </a:rPr>
              <a:t>Nejedná se </a:t>
            </a:r>
            <a:r>
              <a:rPr lang="cs-CZ" sz="1900" b="0" i="0" u="none" strike="noStrike" baseline="0" dirty="0">
                <a:latin typeface="Calibri" panose="020F0502020204030204" pitchFamily="34" charset="0"/>
              </a:rPr>
              <a:t>o podpůrné opatření, vzdělávací obsah se nahrazuje bez vytváření IVP pro žáka</a:t>
            </a:r>
          </a:p>
          <a:p>
            <a:r>
              <a:rPr lang="cs-CZ" sz="1900" b="0" i="0" u="none" strike="noStrike" baseline="0" dirty="0">
                <a:latin typeface="Calibri" panose="020F0502020204030204" pitchFamily="34" charset="0"/>
              </a:rPr>
              <a:t>lze využít Kurikulum češtiny jako druhého jazyka pro ZV</a:t>
            </a:r>
          </a:p>
          <a:p>
            <a:r>
              <a:rPr lang="cs-CZ" sz="1900" b="0" i="0" u="none" strike="noStrike" baseline="0" dirty="0">
                <a:latin typeface="Calibri" panose="020F0502020204030204" pitchFamily="34" charset="0"/>
              </a:rPr>
              <a:t>lze řešit formou dodatku k ŠVP nebo novým ŠVP</a:t>
            </a:r>
          </a:p>
          <a:p>
            <a:r>
              <a:rPr lang="cs-CZ" sz="1900" b="0" i="0" u="none" strike="noStrike" baseline="0" dirty="0">
                <a:latin typeface="Calibri" panose="020F0502020204030204" pitchFamily="34" charset="0"/>
              </a:rPr>
              <a:t>jedná se o běžný předmět, ze kterého budou žáci hodnoceni na vysvědčení (známka / slovně)</a:t>
            </a:r>
          </a:p>
          <a:p>
            <a:r>
              <a:rPr lang="cs-CZ" sz="1900" b="0" i="0" u="none" strike="noStrike" baseline="0" dirty="0">
                <a:latin typeface="Calibri" panose="020F0502020204030204" pitchFamily="34" charset="0"/>
              </a:rPr>
              <a:t>výuka je financována v rámci limitů </a:t>
            </a:r>
            <a:r>
              <a:rPr lang="cs-CZ" sz="1900" b="0" i="0" u="none" strike="noStrike" baseline="0" dirty="0" err="1">
                <a:latin typeface="Calibri" panose="020F0502020204030204" pitchFamily="34" charset="0"/>
              </a:rPr>
              <a:t>PHmax</a:t>
            </a:r>
            <a:r>
              <a:rPr lang="cs-CZ" sz="1900" b="0" i="0" u="none" strike="noStrike" baseline="0" dirty="0">
                <a:latin typeface="Calibri" panose="020F0502020204030204" pitchFamily="34" charset="0"/>
              </a:rPr>
              <a:t>, stejně jako kterýkoliv jiný povinný předmět</a:t>
            </a:r>
          </a:p>
          <a:p>
            <a:r>
              <a:rPr lang="cs-CZ" sz="1900" b="0" i="0" u="none" strike="noStrike" baseline="0" dirty="0">
                <a:latin typeface="Calibri" panose="020F0502020204030204" pitchFamily="34" charset="0"/>
              </a:rPr>
              <a:t>pro vyučujícího (resp. jeho kvalifikaci) platí stejná pravidla jako pro ostatní předměty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782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B4A300-E5F4-D93C-226B-87CFEE6FB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1138228"/>
            <a:ext cx="3793685" cy="3858767"/>
          </a:xfrm>
        </p:spPr>
        <p:txBody>
          <a:bodyPr anchor="ctr">
            <a:normAutofit/>
          </a:bodyPr>
          <a:lstStyle/>
          <a:p>
            <a:r>
              <a:rPr lang="cs-CZ" sz="3600"/>
              <a:t>Cizinci- nedostatečná znalost vyučovacího jazyka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80F117-07D6-3495-AC87-C1661F640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31" y="962206"/>
            <a:ext cx="5432231" cy="403479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700" dirty="0">
                <a:solidFill>
                  <a:srgbClr val="000000"/>
                </a:solidFill>
                <a:latin typeface="Calibri" panose="020F0502020204030204" pitchFamily="34" charset="0"/>
              </a:rPr>
              <a:t>Co znamená nedostatečná znalost vyučovacího jazyka?</a:t>
            </a:r>
          </a:p>
          <a:p>
            <a:pPr>
              <a:lnSpc>
                <a:spcPct val="110000"/>
              </a:lnSpc>
            </a:pPr>
            <a:r>
              <a:rPr lang="cs-CZ" sz="1700" dirty="0">
                <a:solidFill>
                  <a:srgbClr val="000000"/>
                </a:solidFill>
                <a:latin typeface="Calibri" panose="020F0502020204030204" pitchFamily="34" charset="0"/>
              </a:rPr>
              <a:t>Žák nemá ani základní jazykové, řečové a komunikativní dovednosti v českém jazyce odpovídající jeho věku, tzn..: nerozumí většině slov a výrazů běžně užívaných v jeho prostředí.</a:t>
            </a:r>
          </a:p>
          <a:p>
            <a:pPr>
              <a:lnSpc>
                <a:spcPct val="110000"/>
              </a:lnSpc>
            </a:pPr>
            <a:r>
              <a:rPr lang="cs-CZ" sz="1700" dirty="0">
                <a:solidFill>
                  <a:srgbClr val="000000"/>
                </a:solidFill>
                <a:latin typeface="Calibri" panose="020F0502020204030204" pitchFamily="34" charset="0"/>
              </a:rPr>
              <a:t>Nerozumí běžným pokynům učitele v českém jazyce.</a:t>
            </a:r>
          </a:p>
          <a:p>
            <a:pPr>
              <a:lnSpc>
                <a:spcPct val="110000"/>
              </a:lnSpc>
            </a:pPr>
            <a:r>
              <a:rPr lang="cs-CZ" sz="1700" dirty="0">
                <a:solidFill>
                  <a:srgbClr val="000000"/>
                </a:solidFill>
                <a:latin typeface="Calibri" panose="020F0502020204030204" pitchFamily="34" charset="0"/>
              </a:rPr>
              <a:t>Nedokáže vyjádřit základní myšlenku v českém jazyce.</a:t>
            </a:r>
          </a:p>
          <a:p>
            <a:pPr>
              <a:lnSpc>
                <a:spcPct val="110000"/>
              </a:lnSpc>
            </a:pPr>
            <a:r>
              <a:rPr lang="cs-CZ" sz="1700" dirty="0">
                <a:solidFill>
                  <a:srgbClr val="000000"/>
                </a:solidFill>
                <a:latin typeface="Calibri" panose="020F0502020204030204" pitchFamily="34" charset="0"/>
              </a:rPr>
              <a:t>Neporozumění neplyne primárně ze zdravotního znevýhodnění žáka( např. logopedické vady, mentální postižení apod.).</a:t>
            </a:r>
          </a:p>
          <a:p>
            <a:pPr>
              <a:lnSpc>
                <a:spcPct val="110000"/>
              </a:lnSpc>
            </a:pPr>
            <a:endParaRPr lang="cs-CZ" sz="1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cs-CZ" sz="17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225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937462-C2D7-662B-EC9E-903C655ED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1138228"/>
            <a:ext cx="3793685" cy="3858767"/>
          </a:xfrm>
        </p:spPr>
        <p:txBody>
          <a:bodyPr anchor="ctr">
            <a:normAutofit/>
          </a:bodyPr>
          <a:lstStyle/>
          <a:p>
            <a:r>
              <a:rPr lang="cs-CZ" sz="3300"/>
              <a:t>Cizinci – jak posoudit nedostatečnou znalost vzdělávacího jazyka?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77AF81-A5D2-5A7E-A12F-87F88113E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483" y="1138228"/>
            <a:ext cx="5440680" cy="3858768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9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u žáků, kteří nejsou nově příchozí -škola zpravidla umí posoudit</a:t>
            </a:r>
          </a:p>
          <a:p>
            <a:pPr>
              <a:lnSpc>
                <a:spcPct val="110000"/>
              </a:lnSpc>
            </a:pPr>
            <a:r>
              <a:rPr lang="cs-CZ" sz="19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u nových žáků: doporučujeme několikaminutový zjišťovací rozhovor v neformálním prostředí</a:t>
            </a:r>
          </a:p>
          <a:p>
            <a:pPr>
              <a:lnSpc>
                <a:spcPct val="110000"/>
              </a:lnSpc>
            </a:pPr>
            <a:r>
              <a:rPr lang="cs-CZ" sz="19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podpůrný materiál, jak rozhovor vést, k dispozici na webu MŠMT </a:t>
            </a:r>
          </a:p>
          <a:p>
            <a:pPr>
              <a:lnSpc>
                <a:spcPct val="110000"/>
              </a:lnSpc>
            </a:pPr>
            <a:r>
              <a:rPr lang="cs-CZ" sz="19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zatím bez přímé návaznosti na podporu poskytovanou žákovi</a:t>
            </a:r>
          </a:p>
          <a:p>
            <a:pPr>
              <a:lnSpc>
                <a:spcPct val="110000"/>
              </a:lnSpc>
            </a:pPr>
            <a:r>
              <a:rPr lang="cs-CZ" sz="19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mapující zjištění, jaký je podíl těchto žáků a vývoj v čase 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9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004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95602E-3974-030F-873F-7773FDD85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1138228"/>
            <a:ext cx="3793685" cy="3858767"/>
          </a:xfrm>
        </p:spPr>
        <p:txBody>
          <a:bodyPr anchor="ctr">
            <a:normAutofit/>
          </a:bodyPr>
          <a:lstStyle/>
          <a:p>
            <a:r>
              <a:rPr lang="cs-CZ" sz="3600"/>
              <a:t>Podpora cizinců obecně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E304F4-A827-643A-D58F-B1509666A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483" y="1138228"/>
            <a:ext cx="5440680" cy="3858768"/>
          </a:xfrm>
        </p:spPr>
        <p:txBody>
          <a:bodyPr anchor="ctr">
            <a:normAutofit/>
          </a:bodyPr>
          <a:lstStyle/>
          <a:p>
            <a:endParaRPr lang="cs-CZ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nároková jazyková příprava v MŠ, ZŠ a SŠ</a:t>
            </a:r>
          </a:p>
          <a:p>
            <a:r>
              <a:rPr lang="cs-CZ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úprava RVP ZV –2. CJ, volitelný předmět</a:t>
            </a:r>
          </a:p>
          <a:p>
            <a:r>
              <a:rPr lang="cs-CZ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aktivity NPI ČR –překlady, tlumočení, adaptační koordinátoři, vzdělávání pedagogů</a:t>
            </a:r>
          </a:p>
          <a:p>
            <a:r>
              <a:rPr lang="cs-CZ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využití pedagogické intervence</a:t>
            </a:r>
          </a:p>
          <a:p>
            <a:r>
              <a:rPr lang="cs-CZ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podpůrná opatření </a:t>
            </a:r>
          </a:p>
          <a:p>
            <a:endParaRPr lang="cs-CZ">
              <a:solidFill>
                <a:srgbClr val="00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510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438DEC-0D44-ECFE-529D-351AAB74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1138228"/>
            <a:ext cx="3793685" cy="3858767"/>
          </a:xfrm>
        </p:spPr>
        <p:txBody>
          <a:bodyPr anchor="ctr">
            <a:normAutofit/>
          </a:bodyPr>
          <a:lstStyle/>
          <a:p>
            <a:r>
              <a:rPr lang="cs-CZ" sz="3600"/>
              <a:t>Podpora Ukrajinců z dočasnou Ochranou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433ACC-FBB7-7E4B-1720-E18AE83BD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483" y="1138228"/>
            <a:ext cx="5440680" cy="38587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Systémová podpora pro cizince + navíc: </a:t>
            </a:r>
            <a:endParaRPr lang="cs-CZ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možnost úpravy obsahu vzdělávání pro žáky v adaptační fázi (jsou v ČR do 1 roku),</a:t>
            </a: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zvláštní úlevy u přijímacího řízení na střední školy,</a:t>
            </a: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pokračuje podpora pozic </a:t>
            </a:r>
            <a:r>
              <a:rPr lang="cs-CZ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ukrajinských asistentů pedagoga 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 období září-prosinec 2023 v MŠ, ZŠ, SŠ a KON zřizovaných krajem, obcí nebo DSO.</a:t>
            </a:r>
          </a:p>
          <a:p>
            <a:pPr marL="0" indent="0">
              <a:buNone/>
            </a:pPr>
            <a:endParaRPr lang="cs-CZ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024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B4900A-7AE0-610B-B83E-0CC80DDB7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1138228"/>
            <a:ext cx="3793685" cy="3858767"/>
          </a:xfrm>
        </p:spPr>
        <p:txBody>
          <a:bodyPr anchor="ctr">
            <a:normAutofit/>
          </a:bodyPr>
          <a:lstStyle/>
          <a:p>
            <a:r>
              <a:rPr lang="cs-CZ" sz="3600"/>
              <a:t>Financování ukrajinských asistentů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6BCA3B-55F4-D0F5-5489-D50E9ACE9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483" y="1138228"/>
            <a:ext cx="5440680" cy="3858768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7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Financování ukrajinských asistentů pedagoga -18.9. -22.9.2023 </a:t>
            </a:r>
            <a:r>
              <a:rPr lang="cs-CZ" sz="1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mimořádný sběr dat; </a:t>
            </a:r>
            <a:r>
              <a:rPr lang="cs-CZ" sz="17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školy:vykáží</a:t>
            </a:r>
            <a:r>
              <a:rPr lang="cs-CZ" sz="1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počty UKR s DO a tím závazně projeví zájem o finanční prostředky, obdobné podmínky jako v předchozím období</a:t>
            </a:r>
            <a:r>
              <a:rPr lang="cs-CZ" sz="1700" dirty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  <a:endParaRPr lang="cs-CZ" sz="17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1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není potřeba zasílat žádnou další žádost,</a:t>
            </a:r>
          </a:p>
          <a:p>
            <a:pPr>
              <a:lnSpc>
                <a:spcPct val="110000"/>
              </a:lnSpc>
            </a:pPr>
            <a:r>
              <a:rPr lang="cs-CZ" sz="1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finanční prostředky obdrží školy prostřednictvím KÚ do 30.11.2023,</a:t>
            </a:r>
          </a:p>
          <a:p>
            <a:pPr>
              <a:lnSpc>
                <a:spcPct val="110000"/>
              </a:lnSpc>
            </a:pPr>
            <a:r>
              <a:rPr lang="cs-CZ" sz="1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do konce února 2024 povinnost informovat o způsobu využití finančních prostředků (elektronicky),</a:t>
            </a:r>
          </a:p>
          <a:p>
            <a:pPr>
              <a:lnSpc>
                <a:spcPct val="110000"/>
              </a:lnSpc>
            </a:pPr>
            <a:r>
              <a:rPr lang="cs-CZ" sz="1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podrobné informace včetně orientační kalkulačky na webu </a:t>
            </a:r>
            <a:r>
              <a:rPr lang="cs-CZ" sz="17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www.edu.cz.</a:t>
            </a:r>
          </a:p>
          <a:p>
            <a:pPr>
              <a:lnSpc>
                <a:spcPct val="110000"/>
              </a:lnSpc>
            </a:pPr>
            <a:endParaRPr lang="cs-CZ" sz="17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092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09B406-F695-1E43-DD91-DEA5BFF05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1138228"/>
            <a:ext cx="3793685" cy="3858767"/>
          </a:xfrm>
        </p:spPr>
        <p:txBody>
          <a:bodyPr anchor="ctr">
            <a:normAutofit/>
          </a:bodyPr>
          <a:lstStyle/>
          <a:p>
            <a:r>
              <a:rPr lang="cs-CZ" sz="3600"/>
              <a:t>Aktualizace metodiky lex Ukrajina od 1.9.2023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A03342-B891-A103-7110-4F8471B61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483" y="1138228"/>
            <a:ext cx="5440680" cy="3858768"/>
          </a:xfrm>
        </p:spPr>
        <p:txBody>
          <a:bodyPr anchor="ctr">
            <a:normAutofit/>
          </a:bodyPr>
          <a:lstStyle/>
          <a:p>
            <a:r>
              <a:rPr lang="cs-CZ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od školního roku 2023/24 se doporučuje úprava vzdělávacího obsahu jen žákům s dočasnou ochranou v adaptační fázi (vzdělávají se ve </a:t>
            </a:r>
            <a:r>
              <a:rPr lang="cs-CZ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školev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ČR méně než 1 rok),</a:t>
            </a: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 ostatních žáků je žádoucí vzdělávání již plně v souladu s RVP ZV ,</a:t>
            </a: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bližší informace: https://www.edu.cz/</a:t>
            </a:r>
            <a:r>
              <a:rPr lang="cs-CZ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metodicke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cs-CZ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komentare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-k-</a:t>
            </a:r>
            <a:r>
              <a:rPr lang="cs-CZ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zakonu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-lex-</a:t>
            </a:r>
            <a:r>
              <a:rPr lang="cs-CZ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ukrajina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cs-CZ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iv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408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2060CB-9374-D301-F78E-DF7E02101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1138228"/>
            <a:ext cx="3793685" cy="3858767"/>
          </a:xfrm>
        </p:spPr>
        <p:txBody>
          <a:bodyPr anchor="ctr">
            <a:normAutofit/>
          </a:bodyPr>
          <a:lstStyle/>
          <a:p>
            <a:r>
              <a:rPr lang="cs-CZ" sz="3600"/>
              <a:t>Školní neúspěch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04AB81-7FB2-36D7-C888-66F7D6B78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483" y="1138228"/>
            <a:ext cx="5440680" cy="3858768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Metodika pro identifikaci žáků ohrožených školním neúspěchem</a:t>
            </a:r>
          </a:p>
          <a:p>
            <a:pPr marL="0" indent="0">
              <a:buNone/>
            </a:pPr>
            <a:endParaRPr lang="cs-CZ">
              <a:solidFill>
                <a:srgbClr val="00000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https://docplayer.cz/18508321-Metodika-pro-identifikaci-zaku-ohrozenych-skolnim-neuspechem-ci-predcasnym-odchodem-ze-systemu-vzdelavani.html</a:t>
            </a:r>
            <a:endParaRPr lang="cs-CZ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>
              <a:solidFill>
                <a:srgbClr val="000000"/>
              </a:solidFill>
            </a:endParaRPr>
          </a:p>
          <a:p>
            <a:endParaRPr lang="cs-CZ">
              <a:solidFill>
                <a:srgbClr val="00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15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010C14-5776-FC45-0B55-93F90A0A1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1138228"/>
            <a:ext cx="3793685" cy="3858767"/>
          </a:xfrm>
        </p:spPr>
        <p:txBody>
          <a:bodyPr anchor="ctr">
            <a:normAutofit/>
          </a:bodyPr>
          <a:lstStyle/>
          <a:p>
            <a:r>
              <a:rPr lang="cs-CZ" sz="3600"/>
              <a:t>  jak se objednat do SPC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1B6C82-944C-500A-EBC0-F7436CC98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483" y="1138228"/>
            <a:ext cx="5440680" cy="385876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600" b="1" i="0" u="sng" cap="all">
                <a:solidFill>
                  <a:srgbClr val="000000"/>
                </a:solidFill>
                <a:effectLst/>
                <a:latin typeface="Exo 2"/>
              </a:rPr>
              <a:t>K VYŠETŘENÍ DO SPC SE MŮŽETE OBJEDNAT NÁSLEDUJÍCÍMI ZPŮSOBY:</a:t>
            </a:r>
            <a:endParaRPr lang="cs-CZ" sz="1600" b="0" i="0" u="sng" cap="all">
              <a:solidFill>
                <a:srgbClr val="000000"/>
              </a:solidFill>
              <a:effectLst/>
              <a:latin typeface="Exo 2"/>
            </a:endParaRPr>
          </a:p>
          <a:p>
            <a:pPr>
              <a:lnSpc>
                <a:spcPct val="110000"/>
              </a:lnSpc>
            </a:pPr>
            <a:r>
              <a:rPr lang="cs-CZ" sz="1600" b="1" i="0">
                <a:solidFill>
                  <a:srgbClr val="000000"/>
                </a:solidFill>
                <a:effectLst/>
                <a:latin typeface="Exo 2"/>
              </a:rPr>
              <a:t>Objednání telefonicky: 602 473 793,</a:t>
            </a:r>
          </a:p>
          <a:p>
            <a:pPr>
              <a:lnSpc>
                <a:spcPct val="110000"/>
              </a:lnSpc>
            </a:pPr>
            <a:r>
              <a:rPr lang="cs-CZ" sz="1600" b="1" i="0">
                <a:solidFill>
                  <a:srgbClr val="000000"/>
                </a:solidFill>
                <a:effectLst/>
                <a:latin typeface="Exo 2"/>
              </a:rPr>
              <a:t>Osobně na pracovišti Svitavy</a:t>
            </a:r>
            <a:r>
              <a:rPr lang="cs-CZ" sz="1600" b="0" i="0">
                <a:solidFill>
                  <a:srgbClr val="000000"/>
                </a:solidFill>
                <a:effectLst/>
                <a:latin typeface="Exo 2"/>
              </a:rPr>
              <a:t>, </a:t>
            </a:r>
            <a:r>
              <a:rPr lang="cs-CZ" sz="1600" b="1" i="0">
                <a:solidFill>
                  <a:srgbClr val="000000"/>
                </a:solidFill>
                <a:effectLst/>
                <a:latin typeface="Exo 2"/>
              </a:rPr>
              <a:t>e- mailem – spc@pppuo.cz.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600" b="0" i="0">
                <a:solidFill>
                  <a:srgbClr val="000000"/>
                </a:solidFill>
                <a:effectLst/>
                <a:latin typeface="Exo 2"/>
              </a:rPr>
              <a:t>V případě potřeby </a:t>
            </a:r>
            <a:r>
              <a:rPr lang="cs-CZ" sz="1600" b="1" i="0">
                <a:solidFill>
                  <a:srgbClr val="000000"/>
                </a:solidFill>
                <a:effectLst/>
                <a:latin typeface="Exo 2"/>
              </a:rPr>
              <a:t>objednání kontrolního vyšetření </a:t>
            </a:r>
            <a:r>
              <a:rPr lang="cs-CZ" sz="1600" b="0" i="0">
                <a:solidFill>
                  <a:srgbClr val="000000"/>
                </a:solidFill>
                <a:effectLst/>
                <a:latin typeface="Exo 2"/>
              </a:rPr>
              <a:t>vyplňte </a:t>
            </a:r>
            <a:r>
              <a:rPr lang="cs-CZ" sz="1600" b="0" i="0" u="sng">
                <a:solidFill>
                  <a:srgbClr val="000000"/>
                </a:solidFill>
                <a:effectLst/>
                <a:latin typeface="Exo 2"/>
                <a:hlinkClick r:id="rId2"/>
              </a:rPr>
              <a:t>formulář</a:t>
            </a:r>
            <a:r>
              <a:rPr lang="cs-CZ" sz="1600" b="0" i="0">
                <a:solidFill>
                  <a:srgbClr val="000000"/>
                </a:solidFill>
                <a:effectLst/>
                <a:latin typeface="Exo 2"/>
              </a:rPr>
              <a:t>  </a:t>
            </a:r>
            <a:r>
              <a:rPr lang="cs-CZ" sz="1600" b="0" i="0">
                <a:solidFill>
                  <a:srgbClr val="000000"/>
                </a:solidFill>
                <a:effectLst/>
                <a:latin typeface="Exo 2"/>
                <a:hlinkClick r:id="rId3"/>
              </a:rPr>
              <a:t>www.pppuo.cz</a:t>
            </a:r>
            <a:r>
              <a:rPr lang="cs-CZ" sz="1600" b="0" i="0">
                <a:solidFill>
                  <a:srgbClr val="000000"/>
                </a:solidFill>
                <a:effectLst/>
                <a:latin typeface="Exo 2"/>
              </a:rPr>
              <a:t> / jak se objednat, a pro odeslání  dotazníku zvolte jednu z níže uvedených možností: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600" b="0" i="0">
                <a:solidFill>
                  <a:srgbClr val="000000"/>
                </a:solidFill>
                <a:effectLst/>
                <a:latin typeface="Exo 2"/>
              </a:rPr>
              <a:t>poštou na adresu: PPP a SPC Ústí nad Orlicí, Riegerova </a:t>
            </a:r>
            <a:r>
              <a:rPr lang="cs-CZ" sz="1600" b="1" i="0">
                <a:solidFill>
                  <a:srgbClr val="000000"/>
                </a:solidFill>
                <a:effectLst/>
                <a:latin typeface="Exo 2"/>
              </a:rPr>
              <a:t> 2063, Svitavy 568 02,</a:t>
            </a:r>
            <a:endParaRPr lang="cs-CZ" sz="1600" b="0" i="0">
              <a:solidFill>
                <a:srgbClr val="000000"/>
              </a:solidFill>
              <a:effectLst/>
              <a:latin typeface="Exo 2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600" b="1" i="0">
                <a:solidFill>
                  <a:srgbClr val="000000"/>
                </a:solidFill>
                <a:effectLst/>
                <a:latin typeface="Exo 2"/>
              </a:rPr>
              <a:t>e-mailem: </a:t>
            </a:r>
            <a:r>
              <a:rPr lang="cs-CZ" sz="1600" b="1" i="0" u="sng">
                <a:solidFill>
                  <a:srgbClr val="000000"/>
                </a:solidFill>
                <a:effectLst/>
                <a:latin typeface="Exo 2"/>
                <a:hlinkClick r:id="rId4"/>
              </a:rPr>
              <a:t>spc@pppuo.cz</a:t>
            </a:r>
            <a:r>
              <a:rPr lang="cs-CZ" sz="1600" b="1" i="0">
                <a:solidFill>
                  <a:srgbClr val="000000"/>
                </a:solidFill>
                <a:effectLst/>
                <a:latin typeface="Exo 2"/>
              </a:rPr>
              <a:t>,</a:t>
            </a:r>
            <a:endParaRPr lang="cs-CZ" sz="1600" b="0" i="0">
              <a:solidFill>
                <a:srgbClr val="000000"/>
              </a:solidFill>
              <a:effectLst/>
              <a:latin typeface="Exo 2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600" b="1" i="0">
                <a:solidFill>
                  <a:srgbClr val="000000"/>
                </a:solidFill>
                <a:effectLst/>
                <a:latin typeface="Exo 2"/>
              </a:rPr>
              <a:t>datovou schránkou: w8pBr67.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sz="1600" b="0" i="0">
              <a:solidFill>
                <a:srgbClr val="000000"/>
              </a:solidFill>
              <a:effectLst/>
              <a:latin typeface="Exo 2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600" b="0" i="0" cap="all">
              <a:solidFill>
                <a:srgbClr val="000000"/>
              </a:solidFill>
              <a:effectLst/>
              <a:latin typeface="Exo 2"/>
            </a:endParaRPr>
          </a:p>
          <a:p>
            <a:pPr>
              <a:lnSpc>
                <a:spcPct val="110000"/>
              </a:lnSpc>
            </a:pPr>
            <a:endParaRPr lang="cs-CZ" sz="1600" b="1">
              <a:solidFill>
                <a:srgbClr val="000000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082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34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36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29EF0F15-40E7-1E0C-6D8E-EC5DEB87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cs-CZ" dirty="0"/>
              <a:t>Škola a neštěstí</a:t>
            </a:r>
          </a:p>
        </p:txBody>
      </p:sp>
      <p:sp>
        <p:nvSpPr>
          <p:cNvPr id="51" name="Rectangle 38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140F17-3B66-6C1F-37B3-D463FC874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https://www.pppuo.cz/soubory/pro_pedagogy/doporucujeme/Metodika_Skola_a_nestesti_-_Jsme_pripraveni_2023.pdf</a:t>
            </a:r>
            <a:endParaRPr lang="cs-CZ" dirty="0"/>
          </a:p>
          <a:p>
            <a:endParaRPr lang="cs-CZ" dirty="0"/>
          </a:p>
        </p:txBody>
      </p:sp>
      <p:grpSp>
        <p:nvGrpSpPr>
          <p:cNvPr id="52" name="Group 40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53" name="Rectangle 41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42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055880CD-C415-EA2F-9422-2EE772EC70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" r="-4" b="-4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55" name="Picture 44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6" name="Straight Connector 46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160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B382E-A7EA-9B4A-2637-838D932A6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Inkluze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48C530-6C1E-84E7-4531-4A31AF5BF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Webová aplikace </a:t>
            </a:r>
          </a:p>
          <a:p>
            <a:r>
              <a:rPr lang="cs-CZ" dirty="0"/>
              <a:t>https://zapojmevsechny.cz</a:t>
            </a:r>
          </a:p>
          <a:p>
            <a:r>
              <a:rPr lang="cs-CZ" dirty="0"/>
              <a:t>https://www.podporainkluze.cz/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82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alendář na stole">
            <a:extLst>
              <a:ext uri="{FF2B5EF4-FFF2-40B4-BE49-F238E27FC236}">
                <a16:creationId xmlns:a16="http://schemas.microsoft.com/office/drawing/2014/main" id="{D7E504F6-BA58-CD0D-717D-BEB17B4E11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r="-1" b="1572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B255FEB7-FF13-DDAC-EE35-DE906886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/>
              <a:t>Kariérové poradenství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F06F08-3DDA-B43F-7271-AC9ED6EE3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300" b="1" i="0">
                <a:effectLst/>
                <a:latin typeface="Arial" panose="020B0604020202020204" pitchFamily="34" charset="0"/>
              </a:rPr>
              <a:t>Přehlídka středních škol, odborných učilišť, středních odborných učilišť a vyšších odborných škol Chrudim</a:t>
            </a:r>
          </a:p>
          <a:p>
            <a:pPr>
              <a:lnSpc>
                <a:spcPct val="110000"/>
              </a:lnSpc>
            </a:pPr>
            <a:r>
              <a:rPr lang="cs-CZ" sz="1300" b="1" i="0">
                <a:effectLst/>
                <a:latin typeface="Arial" panose="020B0604020202020204" pitchFamily="34" charset="0"/>
              </a:rPr>
              <a:t>11. října 2023 </a:t>
            </a:r>
            <a:r>
              <a:rPr lang="cs-CZ" sz="1300" b="0" i="0">
                <a:effectLst/>
                <a:latin typeface="Arial" panose="020B0604020202020204" pitchFamily="34" charset="0"/>
              </a:rPr>
              <a:t>Chrudimská beseda, městské kulturní středisko, Široká 85 (08:00 - 17:00)</a:t>
            </a:r>
            <a:br>
              <a:rPr lang="cs-CZ" sz="1300"/>
            </a:br>
            <a:r>
              <a:rPr lang="cs-CZ" sz="1300" b="0" i="0">
                <a:effectLst/>
                <a:latin typeface="Arial" panose="020B0604020202020204" pitchFamily="34" charset="0"/>
                <a:hlinkClick r:id="rId3"/>
              </a:rPr>
              <a:t>https://www.chrudimskabeseda.cz/akce/prehlidka-strednich-skol-odbornych-ucilist-strednich-odbornych-ucilist-a-vyssich-odbornych-skol-3/</a:t>
            </a:r>
            <a:r>
              <a:rPr lang="cs-CZ" sz="1300" b="1" i="0">
                <a:effectLst/>
                <a:latin typeface="Arial" panose="020B0604020202020204" pitchFamily="34" charset="0"/>
              </a:rPr>
              <a:t>Schola Bohemia</a:t>
            </a:r>
          </a:p>
          <a:p>
            <a:pPr>
              <a:lnSpc>
                <a:spcPct val="110000"/>
              </a:lnSpc>
            </a:pPr>
            <a:r>
              <a:rPr lang="cs-CZ" sz="1300" b="1" i="0">
                <a:effectLst/>
                <a:latin typeface="Arial" panose="020B0604020202020204" pitchFamily="34" charset="0"/>
              </a:rPr>
              <a:t>13. října 2023 – 14. října 2023  Přehlídka středních škol Pardubice - </a:t>
            </a:r>
            <a:r>
              <a:rPr lang="cs-CZ" sz="1300" b="1" i="0" err="1">
                <a:effectLst/>
                <a:latin typeface="Arial" panose="020B0604020202020204" pitchFamily="34" charset="0"/>
              </a:rPr>
              <a:t>Ideon</a:t>
            </a:r>
            <a:r>
              <a:rPr lang="cs-CZ" sz="1300" b="1" i="0">
                <a:effectLst/>
                <a:latin typeface="Arial" panose="020B0604020202020204" pitchFamily="34" charset="0"/>
              </a:rPr>
              <a:t> Pardubice</a:t>
            </a:r>
            <a:r>
              <a:rPr lang="cs-CZ" sz="1300" b="0" i="0">
                <a:effectLst/>
                <a:latin typeface="Arial" panose="020B0604020202020204" pitchFamily="34" charset="0"/>
              </a:rPr>
              <a:t>, Jiráskova 1963, 530 02 Pardubice</a:t>
            </a:r>
          </a:p>
          <a:p>
            <a:pPr>
              <a:lnSpc>
                <a:spcPct val="110000"/>
              </a:lnSpc>
            </a:pPr>
            <a:r>
              <a:rPr lang="cs-CZ" sz="1300" b="1" i="0">
                <a:effectLst/>
                <a:latin typeface="Arial" panose="020B0604020202020204" pitchFamily="34" charset="0"/>
              </a:rPr>
              <a:t>18. října 2023 - Přehlídka středních škol Česká </a:t>
            </a:r>
            <a:r>
              <a:rPr lang="cs-CZ" sz="1300" b="1" i="0" err="1">
                <a:effectLst/>
                <a:latin typeface="Arial" panose="020B0604020202020204" pitchFamily="34" charset="0"/>
              </a:rPr>
              <a:t>Třebová.</a:t>
            </a:r>
            <a:r>
              <a:rPr lang="cs-CZ" sz="1300" b="0" i="0" err="1">
                <a:effectLst/>
                <a:latin typeface="Arial" panose="020B0604020202020204" pitchFamily="34" charset="0"/>
              </a:rPr>
              <a:t>Česká</a:t>
            </a:r>
            <a:r>
              <a:rPr lang="cs-CZ" sz="1300" b="0" i="0">
                <a:effectLst/>
                <a:latin typeface="Arial" panose="020B0604020202020204" pitchFamily="34" charset="0"/>
              </a:rPr>
              <a:t> Třebová, Střední škola technická a dopravní G. Habrmana, Skalka 1692</a:t>
            </a:r>
          </a:p>
          <a:p>
            <a:pPr>
              <a:lnSpc>
                <a:spcPct val="110000"/>
              </a:lnSpc>
            </a:pPr>
            <a:r>
              <a:rPr lang="cs-CZ" sz="1300" b="1" i="0">
                <a:effectLst/>
                <a:latin typeface="Arial" panose="020B0604020202020204" pitchFamily="34" charset="0"/>
              </a:rPr>
              <a:t>19. října 2023 </a:t>
            </a:r>
            <a:r>
              <a:rPr lang="cs-CZ" sz="1300" b="0" i="0">
                <a:effectLst/>
                <a:latin typeface="Arial" panose="020B0604020202020204" pitchFamily="34" charset="0"/>
              </a:rPr>
              <a:t>- </a:t>
            </a:r>
            <a:r>
              <a:rPr lang="cs-CZ" sz="1300" b="1" i="0">
                <a:effectLst/>
                <a:latin typeface="Arial" panose="020B0604020202020204" pitchFamily="34" charset="0"/>
              </a:rPr>
              <a:t>Přehlídka středních škol Svitavy, </a:t>
            </a:r>
            <a:r>
              <a:rPr lang="cs-CZ" sz="1300" b="0" i="0">
                <a:effectLst/>
                <a:latin typeface="Arial" panose="020B0604020202020204" pitchFamily="34" charset="0"/>
              </a:rPr>
              <a:t>Svitavy, Multifunkční centrum Fabrika Svitavy, Wolkerova alej 92/18</a:t>
            </a:r>
            <a:r>
              <a:rPr lang="cs-CZ" sz="1300" b="1" i="0">
                <a:effectLst/>
                <a:latin typeface="Arial" panose="020B0604020202020204" pitchFamily="34" charset="0"/>
              </a:rPr>
              <a:t>Hitparáda škol a zaměstnavatelů Parádního kraje 2023</a:t>
            </a:r>
          </a:p>
          <a:p>
            <a:pPr>
              <a:lnSpc>
                <a:spcPct val="110000"/>
              </a:lnSpc>
            </a:pPr>
            <a:r>
              <a:rPr lang="cs-CZ" sz="1300" b="1" i="0">
                <a:effectLst/>
                <a:latin typeface="Arial" panose="020B0604020202020204" pitchFamily="34" charset="0"/>
              </a:rPr>
              <a:t>10. listopadu 2023 </a:t>
            </a:r>
            <a:r>
              <a:rPr lang="cs-CZ" sz="1300" b="0" i="0">
                <a:effectLst/>
                <a:latin typeface="Arial" panose="020B0604020202020204" pitchFamily="34" charset="0"/>
              </a:rPr>
              <a:t>- </a:t>
            </a:r>
            <a:r>
              <a:rPr lang="cs-CZ" sz="1300" b="0" i="0" err="1">
                <a:effectLst/>
                <a:latin typeface="Arial" panose="020B0604020202020204" pitchFamily="34" charset="0"/>
              </a:rPr>
              <a:t>Enteria</a:t>
            </a:r>
            <a:r>
              <a:rPr lang="cs-CZ" sz="1300" b="0" i="0">
                <a:effectLst/>
                <a:latin typeface="Arial" panose="020B0604020202020204" pitchFamily="34" charset="0"/>
              </a:rPr>
              <a:t> aréna, Sukova třída 1735, Pardubice (09:00 - 17:00)</a:t>
            </a:r>
            <a:br>
              <a:rPr lang="cs-CZ" sz="1300"/>
            </a:br>
            <a:r>
              <a:rPr lang="cs-CZ" sz="1300" b="0" i="0">
                <a:effectLst/>
                <a:latin typeface="Arial" panose="020B0604020202020204" pitchFamily="34" charset="0"/>
                <a:hlinkClick r:id="rId4"/>
              </a:rPr>
              <a:t>https://paradnikraj.cz/akce/hitparada-skol-a-zamestnavatelu-paradniho-kraje-3/</a:t>
            </a:r>
            <a:endParaRPr lang="cs-CZ" sz="13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545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6C7135FA-76CE-C804-5642-16F60DA0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Kde se uvidíme a uslyšíme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DA59115-AB9A-F87B-0324-7CC1111FE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1580" y="2015734"/>
            <a:ext cx="5707937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Viz </a:t>
            </a:r>
            <a:r>
              <a:rPr lang="en-US" dirty="0" err="1"/>
              <a:t>kalendář</a:t>
            </a:r>
            <a:r>
              <a:rPr lang="en-US" dirty="0"/>
              <a:t> 29.11.2023 – </a:t>
            </a:r>
            <a:r>
              <a:rPr lang="en-US" dirty="0" err="1"/>
              <a:t>Metodický</a:t>
            </a:r>
            <a:r>
              <a:rPr lang="en-US" dirty="0"/>
              <a:t> </a:t>
            </a:r>
            <a:r>
              <a:rPr lang="en-US" dirty="0" err="1"/>
              <a:t>kabinet</a:t>
            </a:r>
            <a:r>
              <a:rPr lang="en-US" dirty="0"/>
              <a:t> pro VP</a:t>
            </a:r>
          </a:p>
          <a:p>
            <a:r>
              <a:rPr lang="en-US" dirty="0" err="1"/>
              <a:t>Výjezd</a:t>
            </a:r>
            <a:r>
              <a:rPr lang="en-US" dirty="0"/>
              <a:t> </a:t>
            </a:r>
            <a:r>
              <a:rPr lang="en-US" dirty="0" err="1"/>
              <a:t>Běleč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Orlicí</a:t>
            </a:r>
            <a:r>
              <a:rPr lang="en-US" dirty="0"/>
              <a:t> – 18.- 19.10. 2023</a:t>
            </a:r>
          </a:p>
          <a:p>
            <a:r>
              <a:rPr lang="en-US" dirty="0" err="1"/>
              <a:t>Konference</a:t>
            </a:r>
            <a:r>
              <a:rPr lang="en-US" dirty="0"/>
              <a:t> </a:t>
            </a:r>
            <a:r>
              <a:rPr lang="en-US" dirty="0" err="1"/>
              <a:t>primární</a:t>
            </a:r>
            <a:r>
              <a:rPr lang="en-US" dirty="0"/>
              <a:t> </a:t>
            </a:r>
            <a:r>
              <a:rPr lang="en-US" dirty="0" err="1"/>
              <a:t>prevence</a:t>
            </a:r>
            <a:r>
              <a:rPr lang="en-US" dirty="0"/>
              <a:t> Pk 11.10.2023</a:t>
            </a:r>
          </a:p>
          <a:p>
            <a:r>
              <a:rPr lang="en-US" dirty="0" err="1"/>
              <a:t>Projekty</a:t>
            </a:r>
            <a:r>
              <a:rPr lang="en-US" dirty="0"/>
              <a:t> – Pk pro </a:t>
            </a:r>
            <a:r>
              <a:rPr lang="en-US" dirty="0" err="1"/>
              <a:t>rodinu</a:t>
            </a:r>
            <a:endParaRPr lang="en-US" dirty="0"/>
          </a:p>
          <a:p>
            <a:r>
              <a:rPr lang="en-US" dirty="0"/>
              <a:t>PP – </a:t>
            </a:r>
            <a:r>
              <a:rPr lang="en-US" dirty="0" err="1"/>
              <a:t>vzdělávání</a:t>
            </a:r>
            <a:r>
              <a:rPr lang="en-US" dirty="0"/>
              <a:t> pro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učitele</a:t>
            </a:r>
            <a:r>
              <a:rPr lang="cs-CZ" dirty="0"/>
              <a:t> a </a:t>
            </a:r>
            <a:r>
              <a:rPr lang="en-US" dirty="0" err="1"/>
              <a:t>výchova</a:t>
            </a:r>
            <a:r>
              <a:rPr lang="en-US" dirty="0"/>
              <a:t> bez </a:t>
            </a:r>
            <a:r>
              <a:rPr lang="en-US" dirty="0" err="1"/>
              <a:t>poražených</a:t>
            </a:r>
            <a:endParaRPr lang="en-US" dirty="0"/>
          </a:p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AD0AED-E09F-4C22-9898-4A84E4339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44975" y="2012810"/>
            <a:ext cx="3413507" cy="3459865"/>
            <a:chOff x="7644975" y="2012810"/>
            <a:chExt cx="3413507" cy="345986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10C2154-2A51-49E7-85BE-D97604540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44975" y="2012810"/>
              <a:ext cx="3413507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2870CB3-7221-462A-9BF2-846055785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3938" y="2182137"/>
              <a:ext cx="3100817" cy="313000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9C98748-35F5-439D-90EF-2A6A9ECC9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7664" y="2345863"/>
            <a:ext cx="2760806" cy="2797627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B182F8C-5791-F8E0-A461-41F31AE3C4E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9841" y="2869571"/>
            <a:ext cx="2453183" cy="174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566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831F8-6BEA-45BF-DBB9-03B240250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8B7613-87EF-0BCE-C84A-7C2D97B1D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4"/>
            <a:ext cx="5707937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Za všechny pracovníků PPP a SPC ÚO </a:t>
            </a:r>
          </a:p>
          <a:p>
            <a:pPr marL="0" indent="0">
              <a:buNone/>
            </a:pPr>
            <a:r>
              <a:rPr lang="cs-CZ" dirty="0"/>
              <a:t> děkuji za spolupráci </a:t>
            </a:r>
          </a:p>
          <a:p>
            <a:pPr marL="0" indent="0">
              <a:buNone/>
            </a:pPr>
            <a:r>
              <a:rPr lang="cs-CZ" dirty="0"/>
              <a:t>PhDr. Petra Novotná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novotna@pppuo.cz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777611690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AD0AED-E09F-4C22-9898-4A84E4339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44975" y="2012810"/>
            <a:ext cx="3413507" cy="3459865"/>
            <a:chOff x="7644975" y="2012810"/>
            <a:chExt cx="3413507" cy="345986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10C2154-2A51-49E7-85BE-D97604540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44975" y="2012810"/>
              <a:ext cx="3413507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2870CB3-7221-462A-9BF2-846055785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3938" y="2182137"/>
              <a:ext cx="3100817" cy="313000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9C98748-35F5-439D-90EF-2A6A9ECC9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7664" y="2345863"/>
            <a:ext cx="2760806" cy="2797627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puzzle&#10;&#10;Popis byl vytvořen automaticky">
            <a:extLst>
              <a:ext uri="{FF2B5EF4-FFF2-40B4-BE49-F238E27FC236}">
                <a16:creationId xmlns:a16="http://schemas.microsoft.com/office/drawing/2014/main" id="{9C6F4455-F1E8-CE42-F111-9B9D51B3A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19841" y="2500089"/>
            <a:ext cx="2453183" cy="248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5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010C14-5776-FC45-0B55-93F90A0A1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1138228"/>
            <a:ext cx="3793685" cy="3858767"/>
          </a:xfrm>
        </p:spPr>
        <p:txBody>
          <a:bodyPr anchor="ctr">
            <a:normAutofit/>
          </a:bodyPr>
          <a:lstStyle/>
          <a:p>
            <a:r>
              <a:rPr lang="cs-CZ" sz="3600"/>
              <a:t>  jak se objednat do PPP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1B6C82-944C-500A-EBC0-F7436CC98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483" y="1138228"/>
            <a:ext cx="5440680" cy="385876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100" b="1" i="0" u="sng" cap="all">
                <a:solidFill>
                  <a:srgbClr val="000000"/>
                </a:solidFill>
                <a:effectLst/>
                <a:latin typeface="Exo 2"/>
              </a:rPr>
              <a:t> SE MŮŽETE OBJEDNAT NÁSLEDUJÍCÍMI ZPŮSOBY: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100" b="0" i="0">
                <a:solidFill>
                  <a:srgbClr val="000000"/>
                </a:solidFill>
                <a:effectLst/>
                <a:latin typeface="Exo 2"/>
              </a:rPr>
              <a:t>osobně přímo v PPP – pracoviště Ústí nad Orlicí, Svitavy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100" b="1" i="0">
                <a:solidFill>
                  <a:srgbClr val="000000"/>
                </a:solidFill>
                <a:effectLst/>
                <a:latin typeface="Exo 2"/>
              </a:rPr>
              <a:t>Na detašovaná pracoviště kontakty nedávejte, zde neobjednáváme.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100" b="0" i="0">
                <a:solidFill>
                  <a:srgbClr val="000000"/>
                </a:solidFill>
                <a:effectLst/>
                <a:latin typeface="Exo 2"/>
              </a:rPr>
              <a:t>e-mailem - Ústí nad Orlicí: info@pppuo.cz; Svitavy: info-svitavy@pppuo.cz</a:t>
            </a:r>
            <a:br>
              <a:rPr lang="cs-CZ" sz="1100" b="0" i="0">
                <a:solidFill>
                  <a:srgbClr val="000000"/>
                </a:solidFill>
                <a:effectLst/>
                <a:latin typeface="Exo 2"/>
              </a:rPr>
            </a:br>
            <a:r>
              <a:rPr lang="cs-CZ" sz="1100" b="0" i="0">
                <a:solidFill>
                  <a:srgbClr val="000000"/>
                </a:solidFill>
                <a:effectLst/>
                <a:latin typeface="Exo 2"/>
              </a:rPr>
              <a:t> </a:t>
            </a:r>
            <a:r>
              <a:rPr lang="cs-CZ" sz="1100">
                <a:solidFill>
                  <a:srgbClr val="000000"/>
                </a:solidFill>
                <a:latin typeface="Exo 2"/>
              </a:rPr>
              <a:t>telef</a:t>
            </a:r>
            <a:r>
              <a:rPr lang="cs-CZ" sz="1100" b="0" i="0">
                <a:solidFill>
                  <a:srgbClr val="000000"/>
                </a:solidFill>
                <a:effectLst/>
                <a:latin typeface="Exo 2"/>
              </a:rPr>
              <a:t>onicky </a:t>
            </a:r>
            <a:r>
              <a:rPr lang="cs-CZ" sz="1100" b="1" i="0">
                <a:solidFill>
                  <a:srgbClr val="000000"/>
                </a:solidFill>
                <a:effectLst/>
                <a:latin typeface="Exo 2"/>
              </a:rPr>
              <a:t>Pro informace a OBJEDNÁNÍ na pracoviště v Ústí nad Orlicí, Lanškrouně, Žamberku a Vysokém Mýtě volejte na telefonní číslo 465 521 296 nebo 776 611 695.</a:t>
            </a:r>
            <a:endParaRPr lang="cs-CZ" sz="1100" b="0" i="0">
              <a:solidFill>
                <a:srgbClr val="000000"/>
              </a:solidFill>
              <a:effectLst/>
              <a:latin typeface="Exo 2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100" b="1" i="0">
                <a:solidFill>
                  <a:srgbClr val="000000"/>
                </a:solidFill>
                <a:effectLst/>
                <a:latin typeface="Exo 2"/>
              </a:rPr>
              <a:t>Pro informace a OBJEDNÁNÍ na pracoviště ve Svitavách, Litomyšli, Moravské Třebové a Poličce volejte na telefonní číslo 461 532 486 nebo 775 575 480.</a:t>
            </a:r>
            <a:r>
              <a:rPr lang="cs-CZ" sz="1100" b="0" i="0">
                <a:solidFill>
                  <a:srgbClr val="000000"/>
                </a:solidFill>
                <a:effectLst/>
                <a:latin typeface="Exo 2"/>
              </a:rPr>
              <a:t> 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100" b="1">
                <a:solidFill>
                  <a:srgbClr val="000000"/>
                </a:solidFill>
                <a:latin typeface="Exo 2"/>
              </a:rPr>
              <a:t>Nezletilého klienta </a:t>
            </a:r>
            <a:r>
              <a:rPr lang="cs-CZ" sz="1100" b="1" i="0">
                <a:solidFill>
                  <a:srgbClr val="000000"/>
                </a:solidFill>
                <a:effectLst/>
                <a:latin typeface="Exo 2"/>
              </a:rPr>
              <a:t>objednává zákonný zástupce, zletilý klient se objednává sám</a:t>
            </a:r>
            <a:r>
              <a:rPr lang="cs-CZ" sz="1100" b="0" i="0">
                <a:solidFill>
                  <a:srgbClr val="000000"/>
                </a:solidFill>
                <a:effectLst/>
                <a:latin typeface="Exo 2"/>
              </a:rPr>
              <a:t>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100" b="1" i="0">
                <a:solidFill>
                  <a:srgbClr val="000000"/>
                </a:solidFill>
                <a:effectLst/>
                <a:latin typeface="Exo 2"/>
              </a:rPr>
              <a:t>Škola</a:t>
            </a:r>
            <a:r>
              <a:rPr lang="cs-CZ" sz="1100" b="0" i="0">
                <a:solidFill>
                  <a:srgbClr val="000000"/>
                </a:solidFill>
                <a:effectLst/>
                <a:latin typeface="Exo 2"/>
              </a:rPr>
              <a:t> může objednat svého žáka pouze se souhlasem rodičů. Nutné je jasně definovat důvod vyšetření jak rodičům, tak i poradně. </a:t>
            </a:r>
          </a:p>
          <a:p>
            <a:pPr>
              <a:lnSpc>
                <a:spcPct val="110000"/>
              </a:lnSpc>
            </a:pPr>
            <a:endParaRPr lang="cs-CZ" sz="1100" b="1">
              <a:solidFill>
                <a:srgbClr val="000000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04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010C14-5776-FC45-0B55-93F90A0A1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1138228"/>
            <a:ext cx="3793685" cy="3858767"/>
          </a:xfrm>
        </p:spPr>
        <p:txBody>
          <a:bodyPr anchor="ctr">
            <a:normAutofit/>
          </a:bodyPr>
          <a:lstStyle/>
          <a:p>
            <a:r>
              <a:rPr lang="cs-CZ" sz="3600"/>
              <a:t>  jak objednat program primární prevence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1B6C82-944C-500A-EBC0-F7436CC98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483" y="1138228"/>
            <a:ext cx="5440680" cy="38587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b="0" i="0" cap="all">
                <a:solidFill>
                  <a:srgbClr val="000000"/>
                </a:solidFill>
                <a:effectLst/>
                <a:latin typeface="Exo 2"/>
              </a:rPr>
              <a:t>pro objednání pro programy primární prevence používejte email:</a:t>
            </a:r>
          </a:p>
          <a:p>
            <a:pPr marL="0" indent="0">
              <a:buNone/>
            </a:pPr>
            <a:r>
              <a:rPr lang="cs-CZ" cap="all">
                <a:solidFill>
                  <a:srgbClr val="000000"/>
                </a:solidFill>
                <a:latin typeface="Exo 2"/>
              </a:rPr>
              <a:t> </a:t>
            </a:r>
            <a:r>
              <a:rPr lang="cs-CZ" cap="all">
                <a:solidFill>
                  <a:srgbClr val="000000"/>
                </a:solidFill>
                <a:latin typeface="Exo 2"/>
                <a:hlinkClick r:id="rId2"/>
              </a:rPr>
              <a:t>prevence@pppuo.cz</a:t>
            </a:r>
            <a:r>
              <a:rPr lang="cs-CZ" cap="all">
                <a:solidFill>
                  <a:srgbClr val="000000"/>
                </a:solidFill>
                <a:latin typeface="Exo 2"/>
              </a:rPr>
              <a:t>      a čekejte prosím, až se vám kolegyně Mgr. Chalupníková ozve. </a:t>
            </a:r>
          </a:p>
          <a:p>
            <a:pPr marL="0" indent="0">
              <a:buNone/>
            </a:pPr>
            <a:r>
              <a:rPr lang="cs-CZ" cap="all">
                <a:solidFill>
                  <a:srgbClr val="000000"/>
                </a:solidFill>
                <a:latin typeface="Exo 2"/>
              </a:rPr>
              <a:t>Pokud se neozve volejte: 777 914 456</a:t>
            </a:r>
          </a:p>
          <a:p>
            <a:pPr marL="0" indent="0">
              <a:buNone/>
            </a:pPr>
            <a:endParaRPr lang="cs-CZ" b="0" i="0" cap="all">
              <a:solidFill>
                <a:srgbClr val="000000"/>
              </a:solidFill>
              <a:effectLst/>
              <a:latin typeface="Exo 2"/>
            </a:endParaRPr>
          </a:p>
          <a:p>
            <a:pPr marL="0" indent="0">
              <a:buNone/>
            </a:pPr>
            <a:r>
              <a:rPr lang="cs-CZ" cap="all">
                <a:solidFill>
                  <a:srgbClr val="000000"/>
                </a:solidFill>
                <a:latin typeface="Exo 2"/>
              </a:rPr>
              <a:t>Vydržte prosím. </a:t>
            </a:r>
            <a:endParaRPr lang="cs-CZ" b="0" i="0" cap="all">
              <a:solidFill>
                <a:srgbClr val="000000"/>
              </a:solidFill>
              <a:effectLst/>
              <a:latin typeface="Exo 2"/>
            </a:endParaRPr>
          </a:p>
          <a:p>
            <a:endParaRPr lang="cs-CZ" b="1">
              <a:solidFill>
                <a:srgbClr val="000000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0C2356-51D6-5BDE-6E71-93F2E283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Formuláře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C46C77-5BFA-BE23-39D0-CA6C392C5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700" cap="all">
                <a:latin typeface="Exo 2"/>
              </a:rPr>
              <a:t>Prosím používejte nové formuláře – snímek školy, podklady pro vyšetření </a:t>
            </a:r>
          </a:p>
          <a:p>
            <a:pPr marL="0" indent="0">
              <a:buNone/>
            </a:pPr>
            <a:r>
              <a:rPr lang="cs-CZ" sz="1700" cap="all">
                <a:latin typeface="Exo 2"/>
                <a:hlinkClick r:id="rId2"/>
              </a:rPr>
              <a:t>https://www.pppuo.cz/dokumenty-ke-stazeni-formulare-ppp</a:t>
            </a:r>
            <a:endParaRPr lang="cs-CZ" sz="1700" cap="all">
              <a:latin typeface="Exo 2"/>
            </a:endParaRPr>
          </a:p>
          <a:p>
            <a:pPr marL="0" indent="0">
              <a:buNone/>
            </a:pPr>
            <a:endParaRPr lang="cs-CZ" sz="1700" cap="all" dirty="0">
              <a:latin typeface="Exo 2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758D0F8-2BAA-557C-72F9-A085C1016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970" y="2820040"/>
            <a:ext cx="9220840" cy="289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6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2DA9A4-4DE6-5F7F-E875-228DEE51E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B18F46B-D9A0-6E7C-6E13-475A50D77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2787" y="2016125"/>
            <a:ext cx="7806978" cy="373921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4F9E17A-FCB5-A84F-2449-F9414051E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05" y="138313"/>
            <a:ext cx="10217881" cy="67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26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A42048-98F9-E20A-8E80-C997A2C02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/>
              <a:t>nadaní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A6CB08-EBDA-A8DC-C9CA-052655112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5435733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3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online matematický kroužek</a:t>
            </a:r>
            <a:r>
              <a:rPr lang="cs-CZ" sz="13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určený </a:t>
            </a:r>
            <a:r>
              <a:rPr lang="cs-CZ" sz="13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zvídavým dětem z 1. stupně ZŠ (6 – 11 let)</a:t>
            </a:r>
            <a:r>
              <a:rPr lang="cs-CZ" sz="13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které milují matematiku, řeší složitější zadání, než která potkávají ve škole, a nemají možnost je konzultovat a setkávat se naživo s podobně naladěnými vrstevníky. Do tohoto klubu se budou moci přihlásit odkudkoli, sdílet svá matematická bádání, objevovat neznámá zákoutí matematiky a získávat nové kamarády. Celé skupince se bude věnovat zkušený lektor Filip. </a:t>
            </a:r>
          </a:p>
          <a:p>
            <a:pPr>
              <a:lnSpc>
                <a:spcPct val="110000"/>
              </a:lnSpc>
            </a:pPr>
            <a:r>
              <a:rPr lang="cs-CZ" sz="13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Klub bude probíhat </a:t>
            </a:r>
            <a:r>
              <a:rPr lang="cs-CZ" sz="13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 4. října do 24. ledna, vždy ve středu od 17.00 do 18.30. </a:t>
            </a:r>
            <a:endParaRPr lang="cs-CZ" sz="13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13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Realizaci zastřešila společnost </a:t>
            </a:r>
            <a:r>
              <a:rPr lang="cs-CZ" sz="13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Scio</a:t>
            </a:r>
            <a:r>
              <a:rPr lang="cs-CZ" sz="13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na webu naleznete bližší informace a možnost přihlášení v sekci </a:t>
            </a:r>
            <a:r>
              <a:rPr lang="cs-CZ" sz="13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Sciodoučování</a:t>
            </a:r>
            <a:r>
              <a:rPr lang="cs-CZ" sz="13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viz zde:</a:t>
            </a:r>
          </a:p>
          <a:p>
            <a:pPr>
              <a:lnSpc>
                <a:spcPct val="110000"/>
              </a:lnSpc>
            </a:pPr>
            <a:r>
              <a:rPr lang="cs-CZ" sz="1300" u="sng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https://www.sciodoucovani.cz/kurzy/kurz/klub-badatelske-matematiky_73</a:t>
            </a:r>
            <a:endParaRPr lang="cs-CZ" sz="13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300" b="1">
              <a:latin typeface="Exo 2"/>
            </a:endParaRPr>
          </a:p>
          <a:p>
            <a:pPr>
              <a:lnSpc>
                <a:spcPct val="110000"/>
              </a:lnSpc>
            </a:pPr>
            <a:endParaRPr lang="cs-CZ" sz="1300"/>
          </a:p>
        </p:txBody>
      </p:sp>
      <p:grpSp>
        <p:nvGrpSpPr>
          <p:cNvPr id="45" name="Group 34">
            <a:extLst>
              <a:ext uri="{FF2B5EF4-FFF2-40B4-BE49-F238E27FC236}">
                <a16:creationId xmlns:a16="http://schemas.microsoft.com/office/drawing/2014/main" id="{FEB7DF70-0A31-4A61-9C8B-3333776A1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90413" y="2012810"/>
            <a:ext cx="3668069" cy="3453535"/>
            <a:chOff x="7807230" y="2012810"/>
            <a:chExt cx="3251252" cy="345986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7926867-8D58-4875-8B76-E87E5BE825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36">
              <a:extLst>
                <a:ext uri="{FF2B5EF4-FFF2-40B4-BE49-F238E27FC236}">
                  <a16:creationId xmlns:a16="http://schemas.microsoft.com/office/drawing/2014/main" id="{A9F6663C-0F32-4FB9-B549-C2757F49F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Vzorce napsané na tabuli">
            <a:extLst>
              <a:ext uri="{FF2B5EF4-FFF2-40B4-BE49-F238E27FC236}">
                <a16:creationId xmlns:a16="http://schemas.microsoft.com/office/drawing/2014/main" id="{839DC3B8-F7AD-5BAD-8B8A-6FA804F529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5" r="27604" b="3"/>
          <a:stretch/>
        </p:blipFill>
        <p:spPr>
          <a:xfrm>
            <a:off x="7554139" y="2174242"/>
            <a:ext cx="3336989" cy="312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28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zorce napsané na tabuli">
            <a:extLst>
              <a:ext uri="{FF2B5EF4-FFF2-40B4-BE49-F238E27FC236}">
                <a16:creationId xmlns:a16="http://schemas.microsoft.com/office/drawing/2014/main" id="{839DC3B8-F7AD-5BAD-8B8A-6FA804F529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t="7863" r="-1" b="7865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33A42048-98F9-E20A-8E80-C997A2C02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/>
              <a:t>Nadaní – seminář v poslanecké sněmovně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A6CB08-EBDA-A8DC-C9CA-052655112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cs-CZ" sz="29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seminář “</a:t>
            </a:r>
            <a:r>
              <a:rPr lang="cs-CZ" sz="29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Podpora nadaných prospěje všem</a:t>
            </a:r>
            <a:r>
              <a:rPr lang="cs-CZ" sz="29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”, který se uskuteční v </a:t>
            </a:r>
            <a:r>
              <a:rPr lang="cs-CZ" sz="29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úterý 17. října 2023 od 13:00 hodin</a:t>
            </a:r>
            <a:r>
              <a:rPr lang="cs-CZ" sz="29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 v Poslanecké sněmovně Parlamentu České republiky, v sále </a:t>
            </a:r>
            <a:r>
              <a:rPr lang="cs-CZ" sz="29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Dagmar Burešové - A106, Sněmovní 4, Praha 1</a:t>
            </a:r>
            <a:r>
              <a:rPr lang="cs-CZ" sz="29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br>
              <a:rPr lang="cs-CZ" sz="29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9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Cílem akce je podpořit všeobecné povědomí o pozitivních dopadech podpory nadaných žáků, která je mnohem komplexnější záležitostí, než jak bývá obvykle vnímána. Péče o nadané žáky podporuje vyváženou inkluzi, rovný přístup k dětem a žákům a v neposlední řadě také jejich vzdělavatele, na které je v systému často kladena nepřiměřená zátěž. Systematická podpora nadáni tak má široké pozitivní dopady, nejen na samotné nadané, ale na celou školu.</a:t>
            </a:r>
            <a:endParaRPr lang="cs-CZ" sz="2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2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29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cs-CZ" sz="2900" b="1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Koho kontaktovat v případě zájmu o účast: </a:t>
            </a:r>
            <a:r>
              <a:rPr lang="cs-CZ" sz="29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cs-CZ" sz="2900" u="sng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petra.kundeliusova@gmail.com</a:t>
            </a:r>
            <a:r>
              <a:rPr lang="cs-CZ" sz="29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sz="2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9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Petra </a:t>
            </a:r>
            <a:r>
              <a:rPr lang="cs-CZ" sz="29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Kundeliusová,Asociace</a:t>
            </a:r>
            <a:r>
              <a:rPr lang="cs-CZ" sz="29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freelancerů ve </a:t>
            </a:r>
            <a:r>
              <a:rPr lang="cs-CZ" sz="29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školství,projekt</a:t>
            </a:r>
            <a:r>
              <a:rPr lang="cs-CZ" sz="29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Synapse </a:t>
            </a:r>
            <a:r>
              <a:rPr lang="cs-CZ" sz="29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III.,mobil</a:t>
            </a:r>
            <a:r>
              <a:rPr lang="cs-CZ" sz="29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: 725528299</a:t>
            </a:r>
            <a:endParaRPr lang="cs-CZ" sz="2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cs-CZ" sz="800"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54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1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bsah obrázku osoba, kůže, dítě, hřebík&#10;&#10;Popis byl vytvořen automaticky">
            <a:extLst>
              <a:ext uri="{FF2B5EF4-FFF2-40B4-BE49-F238E27FC236}">
                <a16:creationId xmlns:a16="http://schemas.microsoft.com/office/drawing/2014/main" id="{434D6C30-BAC4-EEA6-E490-B21E7DC69A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l="2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cxnSp>
        <p:nvCxnSpPr>
          <p:cNvPr id="29" name="Straight Connector 23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33A42048-98F9-E20A-8E80-C997A2C02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/>
              <a:t>Cizinci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A6CB08-EBDA-A8DC-C9CA-052655112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400" b="1">
                <a:latin typeface="Exo 2"/>
              </a:rPr>
              <a:t>Nabídka vzdělávání pro MŠ ( ZŠ, MŠ)</a:t>
            </a:r>
          </a:p>
          <a:p>
            <a:pPr>
              <a:lnSpc>
                <a:spcPct val="110000"/>
              </a:lnSpc>
            </a:pPr>
            <a:r>
              <a:rPr lang="cs-CZ" sz="1400" b="1">
                <a:latin typeface="Exo 2"/>
              </a:rPr>
              <a:t>Webinář Podpora vzdělávání dětí v MŠ s OMJ a její využití pro děti s českým mateřským jazykem </a:t>
            </a:r>
          </a:p>
          <a:p>
            <a:pPr>
              <a:lnSpc>
                <a:spcPct val="110000"/>
              </a:lnSpc>
            </a:pPr>
            <a:r>
              <a:rPr lang="cs-CZ" sz="1400" b="1">
                <a:latin typeface="Exo 2"/>
              </a:rPr>
              <a:t> Vzdělávací program je zaměřen na praktické tipy, nápady a zkušenosti pro vzdělávání dětí s odlišným mateřským jazykem v mateřské škole (dále jen OMJ) a jeho využitelnost pro rodiče a děti s českým mateřským jazykem. Účastníkům budou předány zkušenosti a nápady z praxe, včetně odkazů na různé pomůcky a materiály. V rámci diskuse je možné řešit konkrétní otázky, např. jak navázat spolupráci s rodiči, jaké pomůcky jsou pro třídu s dětmi s OMJ nezbytné…atd</a:t>
            </a:r>
          </a:p>
          <a:p>
            <a:pPr>
              <a:lnSpc>
                <a:spcPct val="110000"/>
              </a:lnSpc>
            </a:pPr>
            <a:r>
              <a:rPr lang="cs-CZ" sz="1400" b="1">
                <a:latin typeface="Exo 2"/>
              </a:rPr>
              <a:t>Termín konání: 19. října 2023, 14.00 – 17.00</a:t>
            </a:r>
          </a:p>
          <a:p>
            <a:pPr>
              <a:lnSpc>
                <a:spcPct val="110000"/>
              </a:lnSpc>
            </a:pPr>
            <a:r>
              <a:rPr lang="cs-CZ" sz="1400" b="1">
                <a:latin typeface="Exo 2"/>
              </a:rPr>
              <a:t>Lektorka: Mgr. Radana Mikšová</a:t>
            </a:r>
          </a:p>
          <a:p>
            <a:pPr>
              <a:lnSpc>
                <a:spcPct val="110000"/>
              </a:lnSpc>
            </a:pPr>
            <a:r>
              <a:rPr lang="cs-CZ" sz="1400" b="1">
                <a:latin typeface="Exo 2"/>
              </a:rPr>
              <a:t>Odkaz pro přihlášení: </a:t>
            </a:r>
            <a:r>
              <a:rPr lang="cs-CZ" sz="1400" b="1">
                <a:latin typeface="Exo 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1400" b="1">
              <a:latin typeface="Exo 2"/>
            </a:endParaRPr>
          </a:p>
          <a:p>
            <a:pPr>
              <a:lnSpc>
                <a:spcPct val="110000"/>
              </a:lnSpc>
            </a:pPr>
            <a:r>
              <a:rPr lang="cs-CZ" sz="1400" b="1">
                <a:latin typeface="Exo 2"/>
              </a:rPr>
              <a:t>Forma: distanční (MS TEAM)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400" b="1">
              <a:latin typeface="Exo 2"/>
            </a:endParaRPr>
          </a:p>
          <a:p>
            <a:pPr>
              <a:lnSpc>
                <a:spcPct val="110000"/>
              </a:lnSpc>
            </a:pPr>
            <a:endParaRPr lang="cs-CZ" sz="140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0546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766</TotalTime>
  <Words>1731</Words>
  <Application>Microsoft Office PowerPoint</Application>
  <PresentationFormat>Širokoúhlá obrazovka</PresentationFormat>
  <Paragraphs>129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Exo 2</vt:lpstr>
      <vt:lpstr>Georgia</vt:lpstr>
      <vt:lpstr>Gill Sans MT</vt:lpstr>
      <vt:lpstr>Galerie</vt:lpstr>
      <vt:lpstr>Metodický kabinet pro  výchovné poradce  19. 9.2023</vt:lpstr>
      <vt:lpstr>  jak se objednat do SPC</vt:lpstr>
      <vt:lpstr>  jak se objednat do PPP</vt:lpstr>
      <vt:lpstr>  jak objednat program primární prevence</vt:lpstr>
      <vt:lpstr>Formuláře</vt:lpstr>
      <vt:lpstr>Prezentace aplikace PowerPoint</vt:lpstr>
      <vt:lpstr>nadaní</vt:lpstr>
      <vt:lpstr>Nadaní – seminář v poslanecké sněmovně</vt:lpstr>
      <vt:lpstr>Cizinci </vt:lpstr>
      <vt:lpstr>Cizinci  -  úprava legislativy</vt:lpstr>
      <vt:lpstr>Cizinci – úprava RVP od 1.9.2023</vt:lpstr>
      <vt:lpstr>Cizinci- úprava RVP-ZV od 1.9.2023</vt:lpstr>
      <vt:lpstr>Cizinci- nedostatečná znalost vyučovacího jazyka</vt:lpstr>
      <vt:lpstr>Cizinci – jak posoudit nedostatečnou znalost vzdělávacího jazyka?</vt:lpstr>
      <vt:lpstr>Podpora cizinců obecně</vt:lpstr>
      <vt:lpstr>Podpora Ukrajinců z dočasnou Ochranou</vt:lpstr>
      <vt:lpstr>Financování ukrajinských asistentů</vt:lpstr>
      <vt:lpstr>Aktualizace metodiky lex Ukrajina od 1.9.2023</vt:lpstr>
      <vt:lpstr>Školní neúspěch </vt:lpstr>
      <vt:lpstr>Škola a neštěstí</vt:lpstr>
      <vt:lpstr>Inkluze</vt:lpstr>
      <vt:lpstr>Kariérové poradenství </vt:lpstr>
      <vt:lpstr>Kde se uvidíme a uslyšíme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Metodický kabinet metodika prevence 7.9. 2022</dc:title>
  <dc:creator>Markéta Sychrová</dc:creator>
  <cp:lastModifiedBy>Jana Klementová</cp:lastModifiedBy>
  <cp:revision>23</cp:revision>
  <dcterms:created xsi:type="dcterms:W3CDTF">2022-09-05T05:49:39Z</dcterms:created>
  <dcterms:modified xsi:type="dcterms:W3CDTF">2023-09-19T22:55:24Z</dcterms:modified>
</cp:coreProperties>
</file>