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3" r:id="rId4"/>
    <p:sldId id="271" r:id="rId5"/>
    <p:sldId id="270" r:id="rId6"/>
    <p:sldId id="272" r:id="rId7"/>
    <p:sldId id="264" r:id="rId8"/>
    <p:sldId id="268" r:id="rId9"/>
    <p:sldId id="273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62E2-6608-49A0-BA7A-3202A4D80870}" type="datetimeFigureOut">
              <a:rPr lang="cs-CZ" smtClean="0"/>
              <a:t>25.01.2023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9F11-5D11-47F4-BC7D-DD14EAFD00A5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1710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62E2-6608-49A0-BA7A-3202A4D80870}" type="datetimeFigureOut">
              <a:rPr lang="cs-CZ" smtClean="0"/>
              <a:t>25.01.2023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9F11-5D11-47F4-BC7D-DD14EAFD00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47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62E2-6608-49A0-BA7A-3202A4D80870}" type="datetimeFigureOut">
              <a:rPr lang="cs-CZ" smtClean="0"/>
              <a:t>25.01.2023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9F11-5D11-47F4-BC7D-DD14EAFD00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065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62E2-6608-49A0-BA7A-3202A4D80870}" type="datetimeFigureOut">
              <a:rPr lang="cs-CZ" smtClean="0"/>
              <a:t>25.01.2023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9F11-5D11-47F4-BC7D-DD14EAFD00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638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62E2-6608-49A0-BA7A-3202A4D80870}" type="datetimeFigureOut">
              <a:rPr lang="cs-CZ" smtClean="0"/>
              <a:t>25.01.2023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9F11-5D11-47F4-BC7D-DD14EAFD00A5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2117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62E2-6608-49A0-BA7A-3202A4D80870}" type="datetimeFigureOut">
              <a:rPr lang="cs-CZ" smtClean="0"/>
              <a:t>25.01.2023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9F11-5D11-47F4-BC7D-DD14EAFD00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357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62E2-6608-49A0-BA7A-3202A4D80870}" type="datetimeFigureOut">
              <a:rPr lang="cs-CZ" smtClean="0"/>
              <a:t>25.01.2023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9F11-5D11-47F4-BC7D-DD14EAFD00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2219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62E2-6608-49A0-BA7A-3202A4D80870}" type="datetimeFigureOut">
              <a:rPr lang="cs-CZ" smtClean="0"/>
              <a:t>25.01.2023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9F11-5D11-47F4-BC7D-DD14EAFD00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12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62E2-6608-49A0-BA7A-3202A4D80870}" type="datetimeFigureOut">
              <a:rPr lang="cs-CZ" smtClean="0"/>
              <a:t>25.01.2023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9F11-5D11-47F4-BC7D-DD14EAFD00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67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7C662E2-6608-49A0-BA7A-3202A4D80870}" type="datetimeFigureOut">
              <a:rPr lang="cs-CZ" smtClean="0"/>
              <a:t>25.01.2023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2A9F11-5D11-47F4-BC7D-DD14EAFD00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7186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62E2-6608-49A0-BA7A-3202A4D80870}" type="datetimeFigureOut">
              <a:rPr lang="cs-CZ" smtClean="0"/>
              <a:t>25.01.2023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9F11-5D11-47F4-BC7D-DD14EAFD00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804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7C662E2-6608-49A0-BA7A-3202A4D80870}" type="datetimeFigureOut">
              <a:rPr lang="cs-CZ" smtClean="0"/>
              <a:t>25.01.2023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F2A9F11-5D11-47F4-BC7D-DD14EAFD00A5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0856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novotna@pppuo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ppuo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pi.cz/index.php?option=com_form2contentsearch&amp;task=search.display&amp;pb=1&amp;moduleid=149&amp;searchformid=2&amp;Itemid=523&amp;f2cs_149_4_2=V43-14-19-231-20" TargetMode="External"/><Relationship Id="rId2" Type="http://schemas.openxmlformats.org/officeDocument/2006/relationships/hyperlink" Target="mailto:jiri.effenberk@npi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pi.cz/index.php?option=com_form2contentsearch&amp;task=search.display&amp;pb=1&amp;moduleid=149&amp;searchformid=2&amp;Itemid=523&amp;f2cs_149_4_2=V43-14-19-231-23" TargetMode="External"/><Relationship Id="rId2" Type="http://schemas.openxmlformats.org/officeDocument/2006/relationships/hyperlink" Target="https://www.npi.cz/index.php?option=com_form2contentsearch&amp;task=search.display&amp;pb=1&amp;moduleid=149&amp;searchformid=2&amp;Itemid=523&amp;f2cs_149_4_2=V43-14-19-231-2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helen.npi.cz/prihlasovani/kurzy_prihlasit.php?id_kurzu=99007&amp;operace=detai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amar.in/cs/" TargetMode="External"/><Relationship Id="rId7" Type="http://schemas.openxmlformats.org/officeDocument/2006/relationships/hyperlink" Target="http://www.studyczech.cz/cs/zdroje-pro-studium-cestiny" TargetMode="External"/><Relationship Id="rId2" Type="http://schemas.openxmlformats.org/officeDocument/2006/relationships/hyperlink" Target="https://www.cicops.cz/images/dalsi_vzdelavani/ODKAZY_ONLINE_AKTIVITY_komplet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vcelka.cz/cestina-pro-cizince" TargetMode="External"/><Relationship Id="rId5" Type="http://schemas.openxmlformats.org/officeDocument/2006/relationships/hyperlink" Target="https://www.czechstepbystep.cz/" TargetMode="External"/><Relationship Id="rId4" Type="http://schemas.openxmlformats.org/officeDocument/2006/relationships/hyperlink" Target="https://app.ceskylevouzadni.cz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kluzivniskola.cz/sites/default/files/uploaded/muj_prvni_pracovni_" TargetMode="External"/><Relationship Id="rId2" Type="http://schemas.openxmlformats.org/officeDocument/2006/relationships/hyperlink" Target="https://www.inkluzivniskola.cz/sites/default/files/uploaded/metodicka_prirucka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ogopedie-vendy.cz/karty/obrazkove-karty-pro-podporu-komunikace-u-deti-s-odlisnym-materskym-jazykem/" TargetMode="External"/><Relationship Id="rId5" Type="http://schemas.openxmlformats.org/officeDocument/2006/relationships/hyperlink" Target="https://wordwall.net/cs/resource/30661755/%c4%8de%c5%a1tina-pro" TargetMode="External"/><Relationship Id="rId4" Type="http://schemas.openxmlformats.org/officeDocument/2006/relationships/hyperlink" Target="https://www.knizniklub.cz/knihy/129062-cestina-nas-bavi-hry-pro-vyuku-cestiny-na-1-stupni-zs.htm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u.cz/ukrajinske-skoly-budou-uznavat-plneni-povinne-skolni-dochazky-v-cr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E220058-3FCE-496E-ADF2-D8A6961F39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193F809-7E50-4AAD-8E26-878207931C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44603" y="4325112"/>
            <a:ext cx="71323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A8960F7C-027A-61F7-F651-09F860ED19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6504" y="758952"/>
            <a:ext cx="7319175" cy="3566160"/>
          </a:xfrm>
        </p:spPr>
        <p:txBody>
          <a:bodyPr>
            <a:normAutofit/>
          </a:bodyPr>
          <a:lstStyle/>
          <a:p>
            <a:r>
              <a:rPr lang="cs-CZ" sz="6200" b="1"/>
              <a:t>Metodický kabinet pro výchovné poradce prevence 24.1.2023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ABE588B-1361-C2A8-8769-D419F8F161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6504" y="4455620"/>
            <a:ext cx="7321946" cy="1143000"/>
          </a:xfrm>
        </p:spPr>
        <p:txBody>
          <a:bodyPr>
            <a:normAutofit/>
          </a:bodyPr>
          <a:lstStyle/>
          <a:p>
            <a:r>
              <a:rPr lang="cs-CZ" cap="none" dirty="0"/>
              <a:t>PhDr</a:t>
            </a:r>
            <a:r>
              <a:rPr lang="cs-CZ" dirty="0"/>
              <a:t>. Petra Novotná</a:t>
            </a:r>
          </a:p>
          <a:p>
            <a:r>
              <a:rPr lang="cs-CZ" dirty="0"/>
              <a:t>Mgr. ,Mgr. Petra Ševčíková</a:t>
            </a:r>
          </a:p>
        </p:txBody>
      </p:sp>
      <p:pic>
        <p:nvPicPr>
          <p:cNvPr id="5" name="Obrázek 4" descr="Obsah obrázku šipka&#10;&#10;Popis byl vytvořen automaticky">
            <a:extLst>
              <a:ext uri="{FF2B5EF4-FFF2-40B4-BE49-F238E27FC236}">
                <a16:creationId xmlns:a16="http://schemas.microsoft.com/office/drawing/2014/main" id="{7485B25F-B030-63F7-CF9F-4118CC688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818" y="1944907"/>
            <a:ext cx="2449486" cy="244948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E9C5090-7D25-41E3-A6D3-CCAEE505E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BF8809-0DAC-41E5-A212-ACB4A01BE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12895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94D407-C0D7-BADE-61E3-71B0D517C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963CDDF-5831-1A76-FEEA-FEFC2A8E1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Veškeré podněty pro naši práci, připomínky, požadavky můžete posílat na </a:t>
            </a:r>
          </a:p>
          <a:p>
            <a:r>
              <a:rPr lang="cs-CZ" dirty="0">
                <a:hlinkClick r:id="rId2"/>
              </a:rPr>
              <a:t>novotna@pppuo.cz</a:t>
            </a:r>
            <a:r>
              <a:rPr lang="cs-CZ" dirty="0"/>
              <a:t> , do předmětu výchovný poradce.</a:t>
            </a:r>
          </a:p>
          <a:p>
            <a:endParaRPr lang="cs-CZ" dirty="0"/>
          </a:p>
          <a:p>
            <a:r>
              <a:rPr lang="cs-CZ" dirty="0"/>
              <a:t>Hezké dny PhDr. Petra Novotná, ředitelka PPP ÚO. </a:t>
            </a:r>
          </a:p>
        </p:txBody>
      </p:sp>
    </p:spTree>
    <p:extLst>
      <p:ext uri="{BB962C8B-B14F-4D97-AF65-F5344CB8AC3E}">
        <p14:creationId xmlns:p14="http://schemas.microsoft.com/office/powerpoint/2010/main" val="1315868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CEA560C-4F7A-14F5-73DD-1076E80A8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cs-CZ" sz="3600">
                <a:solidFill>
                  <a:srgbClr val="FFFFFF"/>
                </a:solidFill>
              </a:rPr>
              <a:t>Co nového?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413981-B8FD-959A-99CA-863DE1B13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r>
              <a:rPr lang="cs-CZ"/>
              <a:t>Od  1.1.2023 máme nový název: Pedagogicko-psychologická poradna a speciálně pedagogické centrum Ústí nad Orlicí.</a:t>
            </a:r>
          </a:p>
          <a:p>
            <a:r>
              <a:rPr lang="cs-CZ"/>
              <a:t>Vedoucí SPC: Mgr. Jitka Haklová – pracovnice Mgr. Lenka Novotná, Mgr. Kateřina Štefková, Bc. Kateřina Haklová. Způsob objednávání naleznete do konce ledna na </a:t>
            </a:r>
            <a:r>
              <a:rPr lang="cs-CZ">
                <a:hlinkClick r:id="rId2"/>
              </a:rPr>
              <a:t>www.pppuo.cz</a:t>
            </a:r>
            <a:r>
              <a:rPr lang="cs-CZ"/>
              <a:t> / SPC. </a:t>
            </a:r>
          </a:p>
          <a:p>
            <a:r>
              <a:rPr lang="cs-CZ"/>
              <a:t>SPC – Moravská Třebová – pracoviště není aktuálně personálně obsazeno, objednávání klientů zajišťuje Mgr. Haklová Jitka a Bc. Haklová Kateřina. Informace budou opět na webových stránkách. </a:t>
            </a:r>
          </a:p>
          <a:p>
            <a:r>
              <a:rPr lang="cs-CZ"/>
              <a:t>S touto změnou souvisí i aktualizace formulářů, které budete do PPP a SPC ÚO dodávat – sledujte webové stránky, kde jsou dokumenty ke stažení. </a:t>
            </a:r>
          </a:p>
          <a:p>
            <a:r>
              <a:rPr lang="cs-CZ"/>
              <a:t>V rámci Šablon PPP – začalo pracovat ve školách 5 speciálních pedagogů. </a:t>
            </a:r>
          </a:p>
          <a:p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7669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284B70D5-875B-433D-BDBD-1522A85D6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6B4AEB3-8EF6-FC6B-7024-939034678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9485" y="634946"/>
            <a:ext cx="3690257" cy="1450757"/>
          </a:xfrm>
        </p:spPr>
        <p:txBody>
          <a:bodyPr>
            <a:normAutofit/>
          </a:bodyPr>
          <a:lstStyle/>
          <a:p>
            <a:r>
              <a:rPr lang="cs-CZ"/>
              <a:t>Ukrajina</a:t>
            </a:r>
            <a:endParaRPr lang="cs-CZ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947DF4A-614C-4B4C-8B80-E5B9D8E8C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92143" y="2085703"/>
            <a:ext cx="35661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975FD-2CB8-B7C2-92B5-4BB5D6007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9485" y="2198914"/>
            <a:ext cx="3690257" cy="3670180"/>
          </a:xfrm>
        </p:spPr>
        <p:txBody>
          <a:bodyPr>
            <a:normAutofit/>
          </a:bodyPr>
          <a:lstStyle/>
          <a:p>
            <a:r>
              <a:rPr lang="cs-CZ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bezplatné konzultace, překlady a tlumočení. V případě potřeby kontaktujte na </a:t>
            </a:r>
            <a:r>
              <a:rPr lang="cs-CZ" u="sng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jiri.effenberk@npi.cz</a:t>
            </a:r>
            <a:r>
              <a:rPr lang="cs-CZ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endParaRPr lang="cs-CZ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cs-CZ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cs-CZ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cs-CZ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cs-CZ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E299956-A9E7-4FC1-A0B1-D590CA9730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7FC539C-B783-4B03-9F9E-D13430F3F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1855C567-1533-6C69-E751-69517A1558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770305"/>
              </p:ext>
            </p:extLst>
          </p:nvPr>
        </p:nvGraphicFramePr>
        <p:xfrm>
          <a:off x="1059737" y="1446533"/>
          <a:ext cx="6058325" cy="37015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39990">
                  <a:extLst>
                    <a:ext uri="{9D8B030D-6E8A-4147-A177-3AD203B41FA5}">
                      <a16:colId xmlns:a16="http://schemas.microsoft.com/office/drawing/2014/main" val="11631767"/>
                    </a:ext>
                  </a:extLst>
                </a:gridCol>
                <a:gridCol w="2118335">
                  <a:extLst>
                    <a:ext uri="{9D8B030D-6E8A-4147-A177-3AD203B41FA5}">
                      <a16:colId xmlns:a16="http://schemas.microsoft.com/office/drawing/2014/main" val="2850597696"/>
                    </a:ext>
                  </a:extLst>
                </a:gridCol>
              </a:tblGrid>
              <a:tr h="2102211">
                <a:tc gridSpan="2">
                  <a:txBody>
                    <a:bodyPr/>
                    <a:lstStyle/>
                    <a:p>
                      <a:r>
                        <a:rPr lang="cs-CZ" sz="3300">
                          <a:solidFill>
                            <a:schemeClr val="tx1"/>
                          </a:solidFill>
                          <a:effectLst/>
                        </a:rPr>
                        <a:t>Konzultace k adaptaci UA žáků (cizinců) - Par. kraj – Písemný projev a čtení s porozuměním – </a:t>
                      </a:r>
                    </a:p>
                    <a:p>
                      <a:r>
                        <a:rPr lang="cs-CZ" sz="3300">
                          <a:solidFill>
                            <a:schemeClr val="tx1"/>
                          </a:solidFill>
                          <a:effectLst/>
                        </a:rPr>
                        <a:t>on-line </a:t>
                      </a:r>
                      <a:endParaRPr lang="cs-CZ" sz="3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7834" marR="17834" marT="17834" marB="17834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805912"/>
                  </a:ext>
                </a:extLst>
              </a:tr>
              <a:tr h="1599291">
                <a:tc>
                  <a:txBody>
                    <a:bodyPr/>
                    <a:lstStyle/>
                    <a:p>
                      <a:r>
                        <a:rPr lang="cs-CZ" sz="3300">
                          <a:solidFill>
                            <a:schemeClr val="tx1"/>
                          </a:solidFill>
                          <a:effectLst/>
                        </a:rPr>
                        <a:t>Datum konání: 7. února 2023, 14.00 - 16.00 </a:t>
                      </a:r>
                      <a:endParaRPr lang="cs-CZ" sz="3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7834" marR="17834" marT="17834" marB="17834" anchor="ctr"/>
                </a:tc>
                <a:tc>
                  <a:txBody>
                    <a:bodyPr/>
                    <a:lstStyle/>
                    <a:p>
                      <a:r>
                        <a:rPr lang="cs-CZ" sz="3300" u="sng">
                          <a:solidFill>
                            <a:schemeClr val="tx1"/>
                          </a:solidFill>
                          <a:effectLst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Přihlášení</a:t>
                      </a:r>
                      <a:endParaRPr lang="cs-CZ" sz="3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7834" marR="17834" marT="17834" marB="17834" anchor="ctr"/>
                </a:tc>
                <a:extLst>
                  <a:ext uri="{0D108BD9-81ED-4DB2-BD59-A6C34878D82A}">
                    <a16:rowId xmlns:a16="http://schemas.microsoft.com/office/drawing/2014/main" val="3241167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4552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21C5386A-58BA-7F7B-C2EC-7DB10B024C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078969"/>
              </p:ext>
            </p:extLst>
          </p:nvPr>
        </p:nvGraphicFramePr>
        <p:xfrm>
          <a:off x="787400" y="751840"/>
          <a:ext cx="10058401" cy="2194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7761">
                  <a:extLst>
                    <a:ext uri="{9D8B030D-6E8A-4147-A177-3AD203B41FA5}">
                      <a16:colId xmlns:a16="http://schemas.microsoft.com/office/drawing/2014/main" val="449820860"/>
                    </a:ext>
                  </a:extLst>
                </a:gridCol>
                <a:gridCol w="6680640">
                  <a:extLst>
                    <a:ext uri="{9D8B030D-6E8A-4147-A177-3AD203B41FA5}">
                      <a16:colId xmlns:a16="http://schemas.microsoft.com/office/drawing/2014/main" val="3646899621"/>
                    </a:ext>
                  </a:extLst>
                </a:gridCol>
              </a:tblGrid>
              <a:tr h="1097280">
                <a:tc gridSpan="2">
                  <a:txBody>
                    <a:bodyPr/>
                    <a:lstStyle/>
                    <a:p>
                      <a:r>
                        <a:rPr lang="cs-CZ" sz="1980" baseline="0" dirty="0">
                          <a:solidFill>
                            <a:schemeClr val="tx1"/>
                          </a:solidFill>
                          <a:effectLst/>
                        </a:rPr>
                        <a:t>Konzultace k adaptaci UA žáků (cizinců) - Par. kraj – Čtení a mluvení – on-line </a:t>
                      </a:r>
                      <a:endParaRPr lang="cs-CZ" sz="198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73614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r>
                        <a:rPr lang="cs-CZ" sz="1980" baseline="0" dirty="0">
                          <a:solidFill>
                            <a:schemeClr val="tx1"/>
                          </a:solidFill>
                          <a:effectLst/>
                        </a:rPr>
                        <a:t>Datum konání: 14. února 2023, 14.00 - 16.00 </a:t>
                      </a:r>
                      <a:endParaRPr lang="cs-CZ" sz="198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cs-CZ" sz="1980" u="sng" baseline="0" dirty="0">
                          <a:solidFill>
                            <a:schemeClr val="tx1"/>
                          </a:solidFill>
                          <a:effectLst/>
                          <a:hlinkClick r:id="rId2"/>
                        </a:rPr>
                        <a:t>Přihlášení</a:t>
                      </a:r>
                      <a:r>
                        <a:rPr lang="cs-CZ" sz="198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cs-CZ" sz="198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732401777"/>
                  </a:ext>
                </a:extLst>
              </a:tr>
            </a:tbl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2CF5E05E-217C-07F6-9ED9-5BCB8669D7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835328"/>
              </p:ext>
            </p:extLst>
          </p:nvPr>
        </p:nvGraphicFramePr>
        <p:xfrm>
          <a:off x="787400" y="2918670"/>
          <a:ext cx="10058401" cy="1257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0424">
                  <a:extLst>
                    <a:ext uri="{9D8B030D-6E8A-4147-A177-3AD203B41FA5}">
                      <a16:colId xmlns:a16="http://schemas.microsoft.com/office/drawing/2014/main" val="305094645"/>
                    </a:ext>
                  </a:extLst>
                </a:gridCol>
                <a:gridCol w="6837977">
                  <a:extLst>
                    <a:ext uri="{9D8B030D-6E8A-4147-A177-3AD203B41FA5}">
                      <a16:colId xmlns:a16="http://schemas.microsoft.com/office/drawing/2014/main" val="1707089720"/>
                    </a:ext>
                  </a:extLst>
                </a:gridCol>
              </a:tblGrid>
              <a:tr h="618597">
                <a:tc gridSpan="2">
                  <a:txBody>
                    <a:bodyPr/>
                    <a:lstStyle/>
                    <a:p>
                      <a:r>
                        <a:rPr lang="cs-CZ" sz="2000" baseline="0" dirty="0">
                          <a:solidFill>
                            <a:schemeClr val="tx1"/>
                          </a:solidFill>
                          <a:effectLst/>
                        </a:rPr>
                        <a:t>Konzultace k adaptaci UA žáků (cizinců) - Par. kraj – Deset krůčků pro zprostředkování českého jazyka dětem – on-line </a:t>
                      </a:r>
                      <a:endParaRPr lang="cs-CZ" sz="20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273780"/>
                  </a:ext>
                </a:extLst>
              </a:tr>
              <a:tr h="618597">
                <a:tc>
                  <a:txBody>
                    <a:bodyPr/>
                    <a:lstStyle/>
                    <a:p>
                      <a:r>
                        <a:rPr lang="cs-CZ" sz="2000" baseline="0" dirty="0">
                          <a:solidFill>
                            <a:schemeClr val="tx1"/>
                          </a:solidFill>
                          <a:effectLst/>
                        </a:rPr>
                        <a:t>Datum konání: 28. února 2023, 14.00 - 16.00 </a:t>
                      </a:r>
                      <a:endParaRPr lang="cs-CZ" sz="20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cs-CZ" sz="2000" u="sng" baseline="0" dirty="0">
                          <a:solidFill>
                            <a:schemeClr val="tx1"/>
                          </a:solidFill>
                          <a:effectLst/>
                          <a:hlinkClick r:id="rId3"/>
                        </a:rPr>
                        <a:t>Přihlášení</a:t>
                      </a:r>
                      <a:endParaRPr lang="cs-CZ" sz="20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629769604"/>
                  </a:ext>
                </a:extLst>
              </a:tr>
            </a:tbl>
          </a:graphicData>
        </a:graphic>
      </p:graphicFrame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F71D7B39-E380-278E-3FF9-9D55E69971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286725"/>
              </p:ext>
            </p:extLst>
          </p:nvPr>
        </p:nvGraphicFramePr>
        <p:xfrm>
          <a:off x="787400" y="4128134"/>
          <a:ext cx="10130632" cy="19170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6927">
                  <a:extLst>
                    <a:ext uri="{9D8B030D-6E8A-4147-A177-3AD203B41FA5}">
                      <a16:colId xmlns:a16="http://schemas.microsoft.com/office/drawing/2014/main" val="1982077405"/>
                    </a:ext>
                  </a:extLst>
                </a:gridCol>
                <a:gridCol w="6693705">
                  <a:extLst>
                    <a:ext uri="{9D8B030D-6E8A-4147-A177-3AD203B41FA5}">
                      <a16:colId xmlns:a16="http://schemas.microsoft.com/office/drawing/2014/main" val="1140785998"/>
                    </a:ext>
                  </a:extLst>
                </a:gridCol>
              </a:tblGrid>
              <a:tr h="958533">
                <a:tc gridSpan="2">
                  <a:txBody>
                    <a:bodyPr/>
                    <a:lstStyle/>
                    <a:p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Učíme cizince. Poraďme se! - Pardubický kraj, on-lin- e 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550306"/>
                  </a:ext>
                </a:extLst>
              </a:tr>
              <a:tr h="958533">
                <a:tc>
                  <a:txBody>
                    <a:bodyPr/>
                    <a:lstStyle/>
                    <a:p>
                      <a:r>
                        <a:rPr lang="cs-CZ" sz="1900" baseline="0" dirty="0">
                          <a:solidFill>
                            <a:schemeClr val="tx1"/>
                          </a:solidFill>
                          <a:effectLst/>
                        </a:rPr>
                        <a:t>Datum konání: 9. února 2023, 15.00 - 17.00 </a:t>
                      </a:r>
                      <a:endParaRPr lang="cs-CZ" sz="19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cs-CZ" sz="1900" u="sng" baseline="0" dirty="0">
                          <a:solidFill>
                            <a:schemeClr val="tx1"/>
                          </a:solidFill>
                          <a:effectLst/>
                          <a:hlinkClick r:id="rId4"/>
                        </a:rPr>
                        <a:t>Přihlášení</a:t>
                      </a:r>
                      <a:endParaRPr lang="cs-CZ" sz="19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97669459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id="{2C08A1A1-1FA0-7569-258D-69C45F74B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963" y="3614207"/>
            <a:ext cx="9681104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Webináře (diskuzní setkání) </a:t>
            </a: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551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D4AC1C7-BD8E-3A4F-DA42-451BC725C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cs-CZ" sz="3600">
                <a:solidFill>
                  <a:srgbClr val="FFFFFF"/>
                </a:solidFill>
              </a:rPr>
              <a:t>Ukrajina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5E66F2-65A1-E169-74F1-8CD799BEA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pPr>
              <a:spcAft>
                <a:spcPts val="1000"/>
              </a:spcAft>
            </a:pPr>
            <a:r>
              <a:rPr lang="cs-CZ" b="1" u="sng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Online materiály:</a:t>
            </a:r>
            <a:endParaRPr lang="cs-CZ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cs-CZ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Centrum pro integraci cizinců: </a:t>
            </a:r>
            <a:r>
              <a:rPr lang="cs-CZ" u="sng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https://www.cicops.cz/images/dalsi_vzdelavani/ODKAZY_ONLINE_AKTIVITY_komplet.pdf</a:t>
            </a:r>
            <a:endParaRPr lang="cs-CZ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cs-CZ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Aplikace </a:t>
            </a:r>
            <a:r>
              <a:rPr lang="cs-CZ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WocaBee</a:t>
            </a:r>
            <a:endParaRPr lang="cs-CZ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cs-CZ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Online procvičování české gramatiky: </a:t>
            </a:r>
            <a:r>
              <a:rPr lang="cs-CZ" u="sng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https://www.gramar.in/cs/</a:t>
            </a:r>
            <a:endParaRPr lang="cs-CZ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cs-CZ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Online procvičování témat: </a:t>
            </a:r>
            <a:r>
              <a:rPr lang="cs-CZ" u="sng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https://app.ceskylevouzadni.cz/</a:t>
            </a:r>
            <a:endParaRPr lang="cs-CZ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cs-CZ" u="sng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https://www.czechstepbystep.cz/</a:t>
            </a:r>
            <a:endParaRPr lang="cs-CZ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cs-CZ" u="sng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https://www.vcelka.cz/cestina-pro-cizince</a:t>
            </a:r>
            <a:endParaRPr lang="cs-CZ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cs-CZ" u="sng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http://www.studyczech.cz/cs/zdroje-pro-studium-cestiny</a:t>
            </a:r>
            <a:endParaRPr lang="cs-CZ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0041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CADFC7-DE2D-C94B-1BF5-ABEAA641A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pPr>
              <a:spcAft>
                <a:spcPts val="1000"/>
              </a:spcAft>
            </a:pPr>
            <a:r>
              <a:rPr lang="cs-CZ" sz="1300" b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Literatura:</a:t>
            </a:r>
            <a:endParaRPr lang="cs-CZ" sz="13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13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Kubíčková, K: Zkušenosti s výukou v heterogenní třídě pro jazykovou přípravu (metodická příručka)</a:t>
            </a:r>
            <a:endParaRPr lang="cs-CZ" sz="13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cs-CZ" sz="13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cs-CZ" sz="1300" u="sng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https://www.inkluzivniskola.cz/sites/default/files/uploaded/metodicka_prirucka.pdf</a:t>
            </a:r>
            <a:endParaRPr lang="cs-CZ" sz="13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13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Zdena Malá: Hry a aktivity pro výuku češtiny pro cizince: úroveň A1, Lingua </a:t>
            </a:r>
            <a:r>
              <a:rPr lang="cs-CZ" sz="13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Ludus</a:t>
            </a:r>
            <a:r>
              <a:rPr lang="cs-CZ" sz="13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Praha 2009</a:t>
            </a:r>
            <a:endParaRPr lang="cs-CZ" sz="13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cs-CZ" sz="13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cs-CZ" sz="1300" u="sng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https://www.inkluzivniskola.cz/sites/default/files/uploaded/muj_prvni_pracovni_</a:t>
            </a:r>
            <a:endParaRPr lang="cs-CZ" sz="13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cs-CZ" sz="13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sesit.pdf</a:t>
            </a:r>
            <a:endParaRPr lang="cs-CZ" sz="13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1300" u="sng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https://www.knizniklub.cz/knihy/129062-cestina-nas-bavi-hry-pro-vyuku-cestiny-na-1-stupni-zs.html</a:t>
            </a:r>
            <a:endParaRPr lang="cs-CZ" sz="13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13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Wordwall</a:t>
            </a:r>
            <a:r>
              <a:rPr lang="cs-CZ" sz="13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ČJ pro cizince</a:t>
            </a:r>
            <a:endParaRPr lang="cs-CZ" sz="13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/>
            <a:r>
              <a:rPr lang="cs-CZ" sz="13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např.:</a:t>
            </a:r>
            <a:r>
              <a:rPr lang="cs-CZ" sz="1300" u="sng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</a:t>
            </a:r>
            <a:r>
              <a:rPr lang="cs-CZ" sz="1300" u="sng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://wordwall.n/cs/resource/30661755/%c4%8de%c5%a1tina-pro</a:t>
            </a:r>
            <a:r>
              <a:rPr lang="cs-CZ" sz="13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cizince/z%c3%a1kladn%c3%ad-v%c4%9bty-%c4%8dj-ukrajinsky) </a:t>
            </a:r>
            <a:endParaRPr lang="cs-CZ" sz="13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1300" u="sng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https://www.logopedie-vendy.cz/karty/obrazkove-karty-pro-podporu-komunikace-u-deti-s-odlisnym-materskym-jazykem/</a:t>
            </a:r>
            <a:endParaRPr lang="cs-CZ" sz="13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300"/>
          </a:p>
        </p:txBody>
      </p:sp>
    </p:spTree>
    <p:extLst>
      <p:ext uri="{BB962C8B-B14F-4D97-AF65-F5344CB8AC3E}">
        <p14:creationId xmlns:p14="http://schemas.microsoft.com/office/powerpoint/2010/main" val="2529356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DD82D3-D002-45B0-B16A-82B3DA4EF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E52F33E-7782-53B5-4D1B-BC5A4BDDF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047" y="643466"/>
            <a:ext cx="2771273" cy="5225627"/>
          </a:xfrm>
        </p:spPr>
        <p:txBody>
          <a:bodyPr anchor="ctr">
            <a:normAutofit/>
          </a:bodyPr>
          <a:lstStyle/>
          <a:p>
            <a:r>
              <a:rPr lang="cs-CZ" sz="3600"/>
              <a:t>Vzdělávání ČR x Ukrajina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F09C252-16FE-4557-AD6D-BB5CA7734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42053" y="1570271"/>
            <a:ext cx="0" cy="3200400"/>
          </a:xfrm>
          <a:prstGeom prst="line">
            <a:avLst/>
          </a:prstGeom>
          <a:ln w="31750">
            <a:solidFill>
              <a:schemeClr val="accent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05C110-9B3A-2FBB-4BA3-F02AA5DAD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1019" y="643466"/>
            <a:ext cx="6895973" cy="5225628"/>
          </a:xfrm>
        </p:spPr>
        <p:txBody>
          <a:bodyPr anchor="ctr">
            <a:normAutofit/>
          </a:bodyPr>
          <a:lstStyle/>
          <a:p>
            <a:r>
              <a:rPr lang="cs-CZ" sz="1900" i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UA žáci, kteří nyní prezenčně chodí do našich škol a na Ukrajině chtějí po návratu postoupit do dalšího ročníku, musí absolvovat na Ukrajině </a:t>
            </a:r>
            <a:r>
              <a:rPr lang="cs-CZ" sz="1900" i="1" u="sng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povinné on-line vzdělávání</a:t>
            </a:r>
            <a:r>
              <a:rPr lang="cs-CZ" sz="1900" i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Čili dopoledne se prezenčně vzdělávají u nás a odpoledne absolvují ukrajinskou on-line výuku“.</a:t>
            </a:r>
            <a:endParaRPr lang="cs-CZ" sz="19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cs-CZ" sz="1900" i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V</a:t>
            </a:r>
            <a:r>
              <a:rPr lang="cs-CZ" sz="19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yjádření z MŠMT</a:t>
            </a:r>
            <a:r>
              <a:rPr lang="cs-CZ" sz="1900" b="1" i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</a:t>
            </a:r>
            <a:endParaRPr lang="cs-CZ" sz="19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cs-CZ" sz="1900" b="1" i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„Ano, říká to hodně rodičů, vyvracíme denně, dohoda s UA ambasádou z jara platí, stejně jako si ministři potvrdili před 14 dny na Ukrajině – to nic nemění na tom, že  ukrajinské školy samozřejmě nutí své žáky se připojovat – školy neznají, jaká je legislativa v jednotlivých zemích, kde mají děti roztroušené, neřeší to, a vlastně to ani po nich nikdo nemůže chtít. Takže prostě dětem říkají, že se musí připojit. Ale pokud studují v zahraničí, nemusí… jsou tady, a tady platí jiné zákony – na druhou stranu samozřejmě nemůžeme rušit za to, že nebudou muset dělat po případném návratu rozdílové zkoušky atd… to je prostě možné</a:t>
            </a:r>
            <a:r>
              <a:rPr lang="cs-CZ" sz="19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.“</a:t>
            </a:r>
            <a:endParaRPr lang="cs-CZ" sz="19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cs-CZ" sz="19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 </a:t>
            </a:r>
            <a:r>
              <a:rPr lang="cs-CZ" sz="1900" u="sng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https://www.edu.cz/ukrajinske-skoly-budou-uznavat-plneni-povinne-skolni-dochazky-v-cr/</a:t>
            </a:r>
            <a:endParaRPr lang="cs-CZ" sz="19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cs-CZ" sz="19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C15B19B-E7BB-4060-B12F-3CDA8EF16A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336792"/>
            <a:ext cx="12188825" cy="521208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669006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F58F13-C7DB-66EA-6DF8-27B6B9FD1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Úprava šk. řádu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B6F2CC-D1CF-9905-0DDA-AF5F4D8E4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 škole je zakázáno kouřit i elektronické cigarety, požívat návykové látky. Žáci mají přísný zákaz nošení, držení, distribuce a užívání látek, které svým vzhledem, chutí a konzistencí evokují návykové látky.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6963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80C02D41-D3B1-D27B-F19B-8A79888A3A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0333" y="160481"/>
            <a:ext cx="6449906" cy="602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53351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341</TotalTime>
  <Words>805</Words>
  <Application>Microsoft Office PowerPoint</Application>
  <PresentationFormat>Širokoúhlá obrazovka</PresentationFormat>
  <Paragraphs>59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Retrospektiva</vt:lpstr>
      <vt:lpstr>Metodický kabinet pro výchovné poradce prevence 24.1.2023</vt:lpstr>
      <vt:lpstr>Co nového?</vt:lpstr>
      <vt:lpstr>Ukrajina</vt:lpstr>
      <vt:lpstr>Prezentace aplikace PowerPoint</vt:lpstr>
      <vt:lpstr>Ukrajina</vt:lpstr>
      <vt:lpstr>Prezentace aplikace PowerPoint</vt:lpstr>
      <vt:lpstr>Vzdělávání ČR x Ukrajina</vt:lpstr>
      <vt:lpstr>Úprava šk. řádu</vt:lpstr>
      <vt:lpstr>Prezentace aplikace PowerPoint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Metodický kabinet metodika prevence 7.9. 2022</dc:title>
  <dc:creator>Markéta Sychrová</dc:creator>
  <cp:lastModifiedBy>Jana Klementová</cp:lastModifiedBy>
  <cp:revision>10</cp:revision>
  <dcterms:created xsi:type="dcterms:W3CDTF">2022-09-05T05:49:39Z</dcterms:created>
  <dcterms:modified xsi:type="dcterms:W3CDTF">2023-01-25T22:06:36Z</dcterms:modified>
</cp:coreProperties>
</file>