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69" r:id="rId5"/>
    <p:sldId id="270" r:id="rId6"/>
    <p:sldId id="27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71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47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06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1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35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21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1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6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18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80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C662E2-6608-49A0-BA7A-3202A4D8087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85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.sparkpostmail.com/f/a/MXQVGvMvkznktzHq1L1vzg~~/AAA-fAA~/RgRmBR_cP0S0aHR0cHM6Ly93d3cuY2VzdGFkb211LmN6L2xpZGUvamluZHJpc2thLXByb2tvcG92YT91dG1fc291cmNlPWVjb21haWwmdXRtX2NhbXBhaWduPTIwMjNfMDNfMjhfcHJvY19hX2pha19tbHV2aXRfc19kZXRtaV9vX3VtaXJhbmlfYV9zbXJ0aSZ1dG1fbWVkaXVtPWVtYWlsJnV0bV90ZXJtPTczOTUwJmVjbWlkPTM0MTU5VwNzcGNCCmQh3poiZPSeSZNSEG5vdm90bmFAcHBwdW8uY3pYBAAAH-E~" TargetMode="External"/><Relationship Id="rId2" Type="http://schemas.openxmlformats.org/officeDocument/2006/relationships/hyperlink" Target="http://go.sparkpostmail.com/f/a/RqRAC5X76hFZNkkYeSmg9A~~/AAA-fAA~/RgRmBR_cP0TZaHR0cHM6Ly93d3cuY2VzdGFkb211LmN6L2FrdHVhbGl0eS9zZW1pbmFyLXByb2MtYS1qYWstbWx1dml0LXMtZGV0bWktby11bWlyYW5pLWEtc21ydGk_dXRtX3NvdXJjZT1lY29tYWlsJnV0bV9jYW1wYWlnbj0yMDIzXzAzXzI4X3Byb2NfYV9qYWtfbWx1dml0X3NfZGV0bWlfb191bWlyYW5pX2Ffc21ydGkmdXRtX21lZGl1bT1lbWFpbCZ1dG1fdGVybT03Mzk1MCZlY21pZD0zNDE1OVcDc3BjQgpkId6aImT0nkmTUhBub3ZvdG5hQHBwcHVvLmN6WAQAAB_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go.sparkpostmail.com/f/a/Dou6vbYwphV8DY2vAVWRfw~~/AAA-fAA~/RgRmBR_cP0SraHR0cHM6Ly93d3cuY2VzdGFkb211LmN6L2xpZGUvcGF2ZWwtZHViYT91dG1fc291cmNlPWVjb21haWwmdXRtX2NhbXBhaWduPTIwMjNfMDNfMjhfcHJvY19hX2pha19tbHV2aXRfc19kZXRtaV9vX3VtaXJhbmlfYV9zbXJ0aSZ1dG1fbWVkaXVtPWVtYWlsJnV0bV90ZXJtPTczOTUwJmVjbWlkPTM0MTU5VwNzcGNCCmQh3poiZPSeSZNSEG5vdm90bmFAcHBwdW8uY3pYBAAAH-E~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ovotna@pppuo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A8960F7C-027A-61F7-F651-09F860ED1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r>
              <a:rPr lang="cs-CZ" sz="6200" b="1" dirty="0"/>
              <a:t>Metodický kabinet pro výchovné poradce prevence 28.3.2023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BE588B-1361-C2A8-8769-D419F8F16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r>
              <a:rPr lang="cs-CZ" cap="none" dirty="0"/>
              <a:t>PhDr</a:t>
            </a:r>
            <a:r>
              <a:rPr lang="cs-CZ" dirty="0"/>
              <a:t>. Petra Novotná</a:t>
            </a:r>
          </a:p>
          <a:p>
            <a:r>
              <a:rPr lang="cs-CZ" dirty="0"/>
              <a:t>Mgr. et Mgr. Petra Ševčíková</a:t>
            </a:r>
          </a:p>
        </p:txBody>
      </p:sp>
      <p:pic>
        <p:nvPicPr>
          <p:cNvPr id="5" name="Obrázek 4" descr="Obsah obrázku šipka&#10;&#10;Popis byl vytvořen automaticky">
            <a:extLst>
              <a:ext uri="{FF2B5EF4-FFF2-40B4-BE49-F238E27FC236}">
                <a16:creationId xmlns:a16="http://schemas.microsoft.com/office/drawing/2014/main" id="{7485B25F-B030-63F7-CF9F-4118CC688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289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EA560C-4F7A-14F5-73DD-1076E80A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Co nového?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13981-B8FD-959A-99CA-863DE1B1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 lnSpcReduction="10000"/>
          </a:bodyPr>
          <a:lstStyle/>
          <a:p>
            <a:r>
              <a:rPr lang="cs-CZ" dirty="0"/>
              <a:t>Pracoviště SPC aktuálně nepřijímá nové klienty, je nutné se obracet na SPC Ústí nad Orlicí nebo SPC Skuteč, diagnostika nových klientů i těchto zařízení dostanou termín v září. </a:t>
            </a:r>
          </a:p>
          <a:p>
            <a:r>
              <a:rPr lang="cs-CZ" dirty="0"/>
              <a:t>V našem SPC aktuálně budeme vyřizovat kontroly asistentů pedagoga a žáky zařazené do škol a tříd dle. §16, tak aby k 1.9.2023 byly ve školách platná doporučení.</a:t>
            </a:r>
          </a:p>
          <a:p>
            <a:r>
              <a:rPr lang="cs-CZ" dirty="0"/>
              <a:t>Objednávání do SPC prostřednictvím objednávkového formuláře, který je umístěný na webu budeme i nadále realizovat. Objednávky jsou vyřizovány průběžně podle kapacity. </a:t>
            </a:r>
          </a:p>
          <a:p>
            <a:r>
              <a:rPr lang="cs-CZ" dirty="0"/>
              <a:t>Na pracovišti k 31.3.2023 končí Mgr. Jitka Haklová, v práci pokračují Mgr. Lenka Novotná jako Krajský logoped  a Mgr. Kateřina </a:t>
            </a:r>
            <a:r>
              <a:rPr lang="cs-CZ" dirty="0" err="1"/>
              <a:t>Šteffková</a:t>
            </a:r>
            <a:r>
              <a:rPr lang="cs-CZ" dirty="0"/>
              <a:t>.</a:t>
            </a:r>
          </a:p>
          <a:p>
            <a:r>
              <a:rPr lang="cs-CZ" dirty="0"/>
              <a:t>Probíhá sběr informací o žácích s poruchami zraku přes Školský portál </a:t>
            </a:r>
            <a:r>
              <a:rPr lang="cs-CZ" dirty="0" err="1"/>
              <a:t>Pk</a:t>
            </a:r>
            <a:r>
              <a:rPr lang="cs-CZ" dirty="0"/>
              <a:t>, kontroly žáků ve školách budeme průběžně realizovat. </a:t>
            </a:r>
          </a:p>
          <a:p>
            <a:r>
              <a:rPr lang="cs-CZ" dirty="0"/>
              <a:t>Do snímku školy vždy uveďte, proč potřebujete pokračování AP.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66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EA560C-4F7A-14F5-73DD-1076E80A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Odklady školní zralosti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13981-B8FD-959A-99CA-863DE1B1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Průběžně probíhají vyšetření odkladů školní zralosti.</a:t>
            </a:r>
          </a:p>
          <a:p>
            <a:r>
              <a:rPr lang="cs-CZ" dirty="0"/>
              <a:t>U dětí, které nedostanou vyjádření do doby zápisu ředitel školy přeruší správní řízení a vyčká na vyjádření ŠPZ, termín vyšetření mu sdělí zákonní zástupci.</a:t>
            </a:r>
          </a:p>
          <a:p>
            <a:r>
              <a:rPr lang="cs-CZ" dirty="0"/>
              <a:t>O dodatečném odkladu školní zralosti rozhoduje ředitel školy se souhlasem zákonných zástupců, pro zařazení do přípravné třídy potřebuje vyjádření ŠPZ, lze realizovat do 31.ledna daného roku. </a:t>
            </a:r>
          </a:p>
          <a:p>
            <a:r>
              <a:rPr lang="cs-CZ" dirty="0"/>
              <a:t>Pokud ředitel školy chce otevřít přípravnou třídu musí čekat na naše vyjádření, vyšetření nelze urychlit, přípravných tříd přibývá, což je dobře.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1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2C6D8-9E6F-20BC-44C8-1D76B606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potíže dětí a žáků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FB53BD-213D-6C9F-5AFC-D509BCBA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Pokud má žák potíže s psychickým stavem a je klientem PPP a SPC ÚO doporučujte zákonným zástupcům, aby se na konzultaci obraceli na pracovníka, který má žáka v péči a ten poskytne základní krizovou intervenci popř. doporučí další postup.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Přibývá žáků, kteří potřebují IVP ze zdravotních důvodů.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Přibývá žáků se sebepoškozováním- programy na toto téma jsou nevhodné, je potřeba pracovat s duševním zdravím jako celkem.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Pokud žáci i Ukrajinci nedocházejí do školy nebo odmítají odbornou pomoc je nutné </a:t>
            </a:r>
            <a:r>
              <a:rPr lang="cs-CZ" b="1" dirty="0"/>
              <a:t>písemně</a:t>
            </a:r>
            <a:r>
              <a:rPr lang="cs-CZ" dirty="0"/>
              <a:t> kontaktovat OSPOD, že zákonní zástupci odpírají dítěti odbornou pomoc a tím se dítě stává ohroženým a žádáte o vyhodnocení situace.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Školy musí uplatňovat PO 1. stupně, tito žáci nemusejí chodit na kontroly.</a:t>
            </a:r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18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A134D-C3EB-B032-E874-A64C61FB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6E9ED-C432-CB58-C044-C61C7C3C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Ptejte se na všechno, co Vás zajímá, toto setkání je prostorem pro diskusi </a:t>
            </a:r>
            <a:r>
              <a:rPr lang="cs-CZ"/>
              <a:t>a dotazy. </a:t>
            </a:r>
          </a:p>
        </p:txBody>
      </p:sp>
    </p:spTree>
    <p:extLst>
      <p:ext uri="{BB962C8B-B14F-4D97-AF65-F5344CB8AC3E}">
        <p14:creationId xmlns:p14="http://schemas.microsoft.com/office/powerpoint/2010/main" val="250099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9DA06-D23C-AC8C-D9DA-690703BD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Doporučujeme pro pedagogy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45F998-BAFD-5E52-8580-A105E303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9997756" cy="4023360"/>
          </a:xfrm>
        </p:spPr>
        <p:txBody>
          <a:bodyPr/>
          <a:lstStyle/>
          <a:p>
            <a:r>
              <a:rPr lang="cs-CZ" sz="18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Seminář: Proč a jak mluvit s dětmi o umírání a smrti?</a:t>
            </a:r>
            <a:endParaRPr lang="cs-CZ" sz="18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1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Děti pokládají mnoho otázek, na některé z nich se velmi těžko odpovídá. Vždy se ale vyplatí před otázkami neuhýbat, snažit se dětem přiměřeně k jejich věku odpovídat a nezatajovat informace. Jaké představy o konci života mohou mít děti v různém věku? Jak děti a dospívající prožívají umírání a truchlení? Můžeme jim v zármutku nějak účinně pomoci? Na co je dobré si dát pozor?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cs-CZ" sz="1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Jak odpovídat, když se ptají: "co je to rakev", "co se děje po smrti" a "mami, umřu taky"?</a:t>
            </a:r>
            <a:b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1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patří děti na pohřeb?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 všechny, kdo pracují s větším či menším dětským kolektivem, nabízíme čtyřhodinový interaktivní seminář.</a:t>
            </a:r>
            <a:endParaRPr lang="cs-CZ" dirty="0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1746A5FD-470F-F43B-66AF-5531D418F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17501"/>
              </p:ext>
            </p:extLst>
          </p:nvPr>
        </p:nvGraphicFramePr>
        <p:xfrm>
          <a:off x="1096963" y="2844165"/>
          <a:ext cx="9043630" cy="257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3630">
                  <a:extLst>
                    <a:ext uri="{9D8B030D-6E8A-4147-A177-3AD203B41FA5}">
                      <a16:colId xmlns:a16="http://schemas.microsoft.com/office/drawing/2014/main" val="2227365756"/>
                    </a:ext>
                  </a:extLst>
                </a:gridCol>
              </a:tblGrid>
              <a:tr h="46196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86579454"/>
                  </a:ext>
                </a:extLst>
              </a:tr>
              <a:tr h="907083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Přednášející z Cesty domů: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Ing. </a:t>
                      </a:r>
                      <a:r>
                        <a:rPr lang="cs-CZ" sz="1400" u="sng" strike="noStrike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Jindřiška Prokopová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, psychosociální pracovnice,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Mgr. </a:t>
                      </a:r>
                      <a:r>
                        <a:rPr lang="cs-CZ" sz="1400" u="sng" strike="noStrike" dirty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Pavel Duba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, vedoucí Podpůrných služeb a psychosociální pracovník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42875" marR="142875" marT="238125" marB="0"/>
                </a:tc>
                <a:extLst>
                  <a:ext uri="{0D108BD9-81ED-4DB2-BD59-A6C34878D82A}">
                    <a16:rowId xmlns:a16="http://schemas.microsoft.com/office/drawing/2014/main" val="3487041133"/>
                  </a:ext>
                </a:extLst>
              </a:tr>
              <a:tr h="1190997">
                <a:tc>
                  <a:txBody>
                    <a:bodyPr/>
                    <a:lstStyle/>
                    <a:p>
                      <a:pPr algn="ctr"/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Datum: Středa </a:t>
                      </a:r>
                      <a:r>
                        <a:rPr lang="cs-CZ" sz="1400" u="sng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26. 4. 2023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Čas: 12:30-16:30 h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Cena: 600 Kč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42875" marR="142875" marT="0" marB="142875"/>
                </a:tc>
                <a:extLst>
                  <a:ext uri="{0D108BD9-81ED-4DB2-BD59-A6C34878D82A}">
                    <a16:rowId xmlns:a16="http://schemas.microsoft.com/office/drawing/2014/main" val="3150894393"/>
                  </a:ext>
                </a:extLst>
              </a:tr>
            </a:tbl>
          </a:graphicData>
        </a:graphic>
      </p:graphicFrame>
      <p:pic>
        <p:nvPicPr>
          <p:cNvPr id="1027" name="Picture 3">
            <a:extLst>
              <a:ext uri="{FF2B5EF4-FFF2-40B4-BE49-F238E27FC236}">
                <a16:creationId xmlns:a16="http://schemas.microsoft.com/office/drawing/2014/main" id="{DEE51938-8A43-75ED-7E1A-33DB0F95F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077" y="4306529"/>
            <a:ext cx="3569110" cy="237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35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4D407-C0D7-BADE-61E3-71B0D517C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63CDDF-5831-1A76-FEEA-FEFC2A8E1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Veškeré podněty pro naši práci, připomínky, požadavky můžete posílat na </a:t>
            </a:r>
          </a:p>
          <a:p>
            <a:r>
              <a:rPr lang="cs-CZ" dirty="0">
                <a:hlinkClick r:id="rId2"/>
              </a:rPr>
              <a:t>novotna@pppuo.cz</a:t>
            </a:r>
            <a:r>
              <a:rPr lang="cs-CZ" dirty="0"/>
              <a:t> , do předmětu výchovný poradce.</a:t>
            </a:r>
          </a:p>
          <a:p>
            <a:endParaRPr lang="cs-CZ" dirty="0"/>
          </a:p>
          <a:p>
            <a:r>
              <a:rPr lang="cs-CZ" dirty="0"/>
              <a:t>Hezké dny PhDr. Petra Novotná, ředitelka PPP ÚO. </a:t>
            </a:r>
          </a:p>
        </p:txBody>
      </p:sp>
    </p:spTree>
    <p:extLst>
      <p:ext uri="{BB962C8B-B14F-4D97-AF65-F5344CB8AC3E}">
        <p14:creationId xmlns:p14="http://schemas.microsoft.com/office/powerpoint/2010/main" val="13158686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385</TotalTime>
  <Words>627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Retrospektiva</vt:lpstr>
      <vt:lpstr>Metodický kabinet pro výchovné poradce prevence 28.3.2023</vt:lpstr>
      <vt:lpstr>Co nového?</vt:lpstr>
      <vt:lpstr>Odklady školní zralosti </vt:lpstr>
      <vt:lpstr>Aktuální potíže dětí a žáků</vt:lpstr>
      <vt:lpstr>Diskuse</vt:lpstr>
      <vt:lpstr>Doporučujeme pro pedagogy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kabinet metodika prevence 7.9. 2022</dc:title>
  <dc:creator>Markéta Sychrová</dc:creator>
  <cp:lastModifiedBy>Jana Klementová</cp:lastModifiedBy>
  <cp:revision>13</cp:revision>
  <dcterms:created xsi:type="dcterms:W3CDTF">2022-09-05T05:49:39Z</dcterms:created>
  <dcterms:modified xsi:type="dcterms:W3CDTF">2023-03-30T09:16:18Z</dcterms:modified>
</cp:coreProperties>
</file>