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3" r:id="rId4"/>
    <p:sldId id="264" r:id="rId5"/>
    <p:sldId id="265" r:id="rId6"/>
    <p:sldId id="366" r:id="rId7"/>
    <p:sldId id="367" r:id="rId8"/>
    <p:sldId id="369" r:id="rId9"/>
    <p:sldId id="371" r:id="rId10"/>
    <p:sldId id="368" r:id="rId11"/>
    <p:sldId id="269" r:id="rId12"/>
    <p:sldId id="372" r:id="rId13"/>
    <p:sldId id="373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hyperlink" Target="https://www.npi.cz/images/desatero_uspesne_prace_s_heterogenni_tridou.pdf" TargetMode="External"/><Relationship Id="rId1" Type="http://schemas.openxmlformats.org/officeDocument/2006/relationships/hyperlink" Target="https://zapojmevsechny.cz/clanek/detail/desatero-zasad-uspesne-prace-s-heterogenni-tridou" TargetMode="Externa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3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hyperlink" Target="https://zapojmevsechny.cz/clanek/detail/desatero-zasad-uspesne-prace-s-heterogenni-tridou" TargetMode="External"/><Relationship Id="rId10" Type="http://schemas.openxmlformats.org/officeDocument/2006/relationships/hyperlink" Target="https://www.npi.cz/images/desatero_uspesne_prace_s_heterogenni_tridou.pdf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CF3E5-6F79-4173-A3FB-D721D700E2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370E6A-2258-419D-91BD-25A0FAD8C319}">
      <dgm:prSet/>
      <dgm:spPr/>
      <dgm:t>
        <a:bodyPr/>
        <a:lstStyle/>
        <a:p>
          <a:r>
            <a:rPr lang="cs-CZ"/>
            <a:t>Pedagogické postupy seskupené do </a:t>
          </a:r>
          <a:endParaRPr lang="en-US"/>
        </a:p>
      </dgm:t>
    </dgm:pt>
    <dgm:pt modelId="{22E4D163-D030-460A-85D0-04F895672DDF}" type="parTrans" cxnId="{6A349CB1-100F-4293-ACDC-7538F988B18B}">
      <dgm:prSet/>
      <dgm:spPr/>
      <dgm:t>
        <a:bodyPr/>
        <a:lstStyle/>
        <a:p>
          <a:endParaRPr lang="en-US"/>
        </a:p>
      </dgm:t>
    </dgm:pt>
    <dgm:pt modelId="{EA6A2307-2AA5-45E3-9718-985209DA4E12}" type="sibTrans" cxnId="{6A349CB1-100F-4293-ACDC-7538F988B18B}">
      <dgm:prSet/>
      <dgm:spPr/>
      <dgm:t>
        <a:bodyPr/>
        <a:lstStyle/>
        <a:p>
          <a:endParaRPr lang="en-US"/>
        </a:p>
      </dgm:t>
    </dgm:pt>
    <dgm:pt modelId="{DFEB0F03-6D26-41E4-9B7E-4E5D22878123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Deseti zásad práce s heterogenní třídou</a:t>
          </a:r>
          <a:endParaRPr lang="en-US"/>
        </a:p>
      </dgm:t>
    </dgm:pt>
    <dgm:pt modelId="{9D0B6416-2CB2-46EB-84C0-86FBC8B1A066}" type="parTrans" cxnId="{961AE805-7203-4568-A690-0430433AE0D1}">
      <dgm:prSet/>
      <dgm:spPr/>
      <dgm:t>
        <a:bodyPr/>
        <a:lstStyle/>
        <a:p>
          <a:endParaRPr lang="en-US"/>
        </a:p>
      </dgm:t>
    </dgm:pt>
    <dgm:pt modelId="{45720E37-2ABA-472A-AAE2-9D7E60C2A285}" type="sibTrans" cxnId="{961AE805-7203-4568-A690-0430433AE0D1}">
      <dgm:prSet/>
      <dgm:spPr/>
      <dgm:t>
        <a:bodyPr/>
        <a:lstStyle/>
        <a:p>
          <a:endParaRPr lang="en-US"/>
        </a:p>
      </dgm:t>
    </dgm:pt>
    <dgm:pt modelId="{FA55D0B3-9823-49E4-B645-FBB2EB41D9A8}">
      <dgm:prSet/>
      <dgm:spPr/>
      <dgm:t>
        <a:bodyPr/>
        <a:lstStyle/>
        <a:p>
          <a:r>
            <a:rPr lang="cs-CZ" b="1"/>
            <a:t>Seriál na Zapojme všechny, elektronická publikace: </a:t>
          </a:r>
          <a:endParaRPr lang="en-US"/>
        </a:p>
      </dgm:t>
    </dgm:pt>
    <dgm:pt modelId="{0FA7FFF2-5B55-4C63-BB65-A8870E6D44B0}" type="parTrans" cxnId="{574DE0F9-E2E7-4B32-9199-45B9AFE0AA61}">
      <dgm:prSet/>
      <dgm:spPr/>
      <dgm:t>
        <a:bodyPr/>
        <a:lstStyle/>
        <a:p>
          <a:endParaRPr lang="en-US"/>
        </a:p>
      </dgm:t>
    </dgm:pt>
    <dgm:pt modelId="{1FBF2B61-C87C-4DF5-A2FB-3E732C930FB0}" type="sibTrans" cxnId="{574DE0F9-E2E7-4B32-9199-45B9AFE0AA61}">
      <dgm:prSet/>
      <dgm:spPr/>
      <dgm:t>
        <a:bodyPr/>
        <a:lstStyle/>
        <a:p>
          <a:endParaRPr lang="en-US"/>
        </a:p>
      </dgm:t>
    </dgm:pt>
    <dgm:pt modelId="{92025A45-703D-450D-9674-01D1AE977D25}">
      <dgm:prSet/>
      <dgm:spPr/>
      <dgm:t>
        <a:bodyPr/>
        <a:lstStyle/>
        <a:p>
          <a:r>
            <a:rPr lang="cs-CZ">
              <a:hlinkClick xmlns:r="http://schemas.openxmlformats.org/officeDocument/2006/relationships" r:id="rId2"/>
            </a:rPr>
            <a:t>Desatero úspěšné práce s heterogenní třídou</a:t>
          </a:r>
          <a:r>
            <a:rPr lang="cs-CZ"/>
            <a:t> (PDF, 10 MB)</a:t>
          </a:r>
          <a:endParaRPr lang="en-US"/>
        </a:p>
      </dgm:t>
    </dgm:pt>
    <dgm:pt modelId="{0C0B1DF6-3360-48DF-91B8-974C97A330BD}" type="parTrans" cxnId="{6A6CF1F4-235F-461D-B97C-20C21329A675}">
      <dgm:prSet/>
      <dgm:spPr/>
      <dgm:t>
        <a:bodyPr/>
        <a:lstStyle/>
        <a:p>
          <a:endParaRPr lang="en-US"/>
        </a:p>
      </dgm:t>
    </dgm:pt>
    <dgm:pt modelId="{27E6B041-452F-4358-9E7A-A90CA3AE1DE6}" type="sibTrans" cxnId="{6A6CF1F4-235F-461D-B97C-20C21329A675}">
      <dgm:prSet/>
      <dgm:spPr/>
      <dgm:t>
        <a:bodyPr/>
        <a:lstStyle/>
        <a:p>
          <a:endParaRPr lang="en-US"/>
        </a:p>
      </dgm:t>
    </dgm:pt>
    <dgm:pt modelId="{4D91EFD0-B42C-41C4-94D8-5FE1F220ED81}">
      <dgm:prSet/>
      <dgm:spPr/>
      <dgm:t>
        <a:bodyPr/>
        <a:lstStyle/>
        <a:p>
          <a:r>
            <a:rPr lang="cs-CZ"/>
            <a:t>Checklist učitele</a:t>
          </a:r>
          <a:endParaRPr lang="en-US"/>
        </a:p>
      </dgm:t>
    </dgm:pt>
    <dgm:pt modelId="{707CC79C-7334-4983-B159-A90384076D61}" type="parTrans" cxnId="{9F8E5976-100D-4331-900C-8D349844AB9B}">
      <dgm:prSet/>
      <dgm:spPr/>
      <dgm:t>
        <a:bodyPr/>
        <a:lstStyle/>
        <a:p>
          <a:endParaRPr lang="en-US"/>
        </a:p>
      </dgm:t>
    </dgm:pt>
    <dgm:pt modelId="{5C27C231-7C54-43C9-9F8C-06CBA080D934}" type="sibTrans" cxnId="{9F8E5976-100D-4331-900C-8D349844AB9B}">
      <dgm:prSet/>
      <dgm:spPr/>
      <dgm:t>
        <a:bodyPr/>
        <a:lstStyle/>
        <a:p>
          <a:endParaRPr lang="en-US"/>
        </a:p>
      </dgm:t>
    </dgm:pt>
    <dgm:pt modelId="{4BCD392D-2556-4A00-BC74-EF4002FCC1C2}" type="pres">
      <dgm:prSet presAssocID="{462CF3E5-6F79-4173-A3FB-D721D700E289}" presName="root" presStyleCnt="0">
        <dgm:presLayoutVars>
          <dgm:dir/>
          <dgm:resizeHandles val="exact"/>
        </dgm:presLayoutVars>
      </dgm:prSet>
      <dgm:spPr/>
    </dgm:pt>
    <dgm:pt modelId="{D6BCAC68-DC0E-4A63-AAB6-6EB7A312DAD7}" type="pres">
      <dgm:prSet presAssocID="{4E370E6A-2258-419D-91BD-25A0FAD8C319}" presName="compNode" presStyleCnt="0"/>
      <dgm:spPr/>
    </dgm:pt>
    <dgm:pt modelId="{78326519-4CB8-4E02-815C-7FE9635A2EAB}" type="pres">
      <dgm:prSet presAssocID="{4E370E6A-2258-419D-91BD-25A0FAD8C319}" presName="bgRect" presStyleLbl="bgShp" presStyleIdx="0" presStyleCnt="5"/>
      <dgm:spPr/>
    </dgm:pt>
    <dgm:pt modelId="{D8F48674-0836-4FB5-B07E-B428FCDFF69C}" type="pres">
      <dgm:prSet presAssocID="{4E370E6A-2258-419D-91BD-25A0FAD8C319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185ED918-D4D5-43AE-9E67-8A45ED1F26D6}" type="pres">
      <dgm:prSet presAssocID="{4E370E6A-2258-419D-91BD-25A0FAD8C319}" presName="spaceRect" presStyleCnt="0"/>
      <dgm:spPr/>
    </dgm:pt>
    <dgm:pt modelId="{6FCAD4E7-5F4D-4624-A18E-9013B650D840}" type="pres">
      <dgm:prSet presAssocID="{4E370E6A-2258-419D-91BD-25A0FAD8C319}" presName="parTx" presStyleLbl="revTx" presStyleIdx="0" presStyleCnt="5">
        <dgm:presLayoutVars>
          <dgm:chMax val="0"/>
          <dgm:chPref val="0"/>
        </dgm:presLayoutVars>
      </dgm:prSet>
      <dgm:spPr/>
    </dgm:pt>
    <dgm:pt modelId="{2480A286-C963-4321-B2AB-E4C82D478B25}" type="pres">
      <dgm:prSet presAssocID="{EA6A2307-2AA5-45E3-9718-985209DA4E12}" presName="sibTrans" presStyleCnt="0"/>
      <dgm:spPr/>
    </dgm:pt>
    <dgm:pt modelId="{D8B2FBBE-AA1E-484B-8DDB-61F3AC3A3E56}" type="pres">
      <dgm:prSet presAssocID="{DFEB0F03-6D26-41E4-9B7E-4E5D22878123}" presName="compNode" presStyleCnt="0"/>
      <dgm:spPr/>
    </dgm:pt>
    <dgm:pt modelId="{46D48588-A100-4261-81C7-B6E63EEC9279}" type="pres">
      <dgm:prSet presAssocID="{DFEB0F03-6D26-41E4-9B7E-4E5D22878123}" presName="bgRect" presStyleLbl="bgShp" presStyleIdx="1" presStyleCnt="5"/>
      <dgm:spPr/>
    </dgm:pt>
    <dgm:pt modelId="{F08C8918-33C9-4171-B24D-82EFBA7DA9CD}" type="pres">
      <dgm:prSet presAssocID="{DFEB0F03-6D26-41E4-9B7E-4E5D22878123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84AEE877-F8E1-45F3-A354-C407A97EE805}" type="pres">
      <dgm:prSet presAssocID="{DFEB0F03-6D26-41E4-9B7E-4E5D22878123}" presName="spaceRect" presStyleCnt="0"/>
      <dgm:spPr/>
    </dgm:pt>
    <dgm:pt modelId="{3110D86D-AFD9-48A0-9DFB-D585CCE29F7E}" type="pres">
      <dgm:prSet presAssocID="{DFEB0F03-6D26-41E4-9B7E-4E5D22878123}" presName="parTx" presStyleLbl="revTx" presStyleIdx="1" presStyleCnt="5">
        <dgm:presLayoutVars>
          <dgm:chMax val="0"/>
          <dgm:chPref val="0"/>
        </dgm:presLayoutVars>
      </dgm:prSet>
      <dgm:spPr/>
    </dgm:pt>
    <dgm:pt modelId="{1B820A82-F746-4A09-8A9A-02C66C6CCFA5}" type="pres">
      <dgm:prSet presAssocID="{45720E37-2ABA-472A-AAE2-9D7E60C2A285}" presName="sibTrans" presStyleCnt="0"/>
      <dgm:spPr/>
    </dgm:pt>
    <dgm:pt modelId="{62360962-401D-4A76-A517-529F9FB926A0}" type="pres">
      <dgm:prSet presAssocID="{FA55D0B3-9823-49E4-B645-FBB2EB41D9A8}" presName="compNode" presStyleCnt="0"/>
      <dgm:spPr/>
    </dgm:pt>
    <dgm:pt modelId="{565D2451-7EB5-48A5-9892-A67286311744}" type="pres">
      <dgm:prSet presAssocID="{FA55D0B3-9823-49E4-B645-FBB2EB41D9A8}" presName="bgRect" presStyleLbl="bgShp" presStyleIdx="2" presStyleCnt="5"/>
      <dgm:spPr/>
    </dgm:pt>
    <dgm:pt modelId="{95239AC6-FFD7-4BA4-A7E6-E7E654C2C307}" type="pres">
      <dgm:prSet presAssocID="{FA55D0B3-9823-49E4-B645-FBB2EB41D9A8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viny"/>
        </a:ext>
      </dgm:extLst>
    </dgm:pt>
    <dgm:pt modelId="{F812F60D-437C-4448-8B9E-C3EA7889CC2D}" type="pres">
      <dgm:prSet presAssocID="{FA55D0B3-9823-49E4-B645-FBB2EB41D9A8}" presName="spaceRect" presStyleCnt="0"/>
      <dgm:spPr/>
    </dgm:pt>
    <dgm:pt modelId="{97B5522A-3C5D-4176-8B1D-19962A679744}" type="pres">
      <dgm:prSet presAssocID="{FA55D0B3-9823-49E4-B645-FBB2EB41D9A8}" presName="parTx" presStyleLbl="revTx" presStyleIdx="2" presStyleCnt="5">
        <dgm:presLayoutVars>
          <dgm:chMax val="0"/>
          <dgm:chPref val="0"/>
        </dgm:presLayoutVars>
      </dgm:prSet>
      <dgm:spPr/>
    </dgm:pt>
    <dgm:pt modelId="{040B1115-B4BA-46A7-BD73-FE06E7A3B592}" type="pres">
      <dgm:prSet presAssocID="{1FBF2B61-C87C-4DF5-A2FB-3E732C930FB0}" presName="sibTrans" presStyleCnt="0"/>
      <dgm:spPr/>
    </dgm:pt>
    <dgm:pt modelId="{A9B8FC02-BC15-453E-989F-43FE414DCE87}" type="pres">
      <dgm:prSet presAssocID="{92025A45-703D-450D-9674-01D1AE977D25}" presName="compNode" presStyleCnt="0"/>
      <dgm:spPr/>
    </dgm:pt>
    <dgm:pt modelId="{F2E7CFB8-C9D6-4FB2-8FDB-3DB15B0F82AE}" type="pres">
      <dgm:prSet presAssocID="{92025A45-703D-450D-9674-01D1AE977D25}" presName="bgRect" presStyleLbl="bgShp" presStyleIdx="3" presStyleCnt="5"/>
      <dgm:spPr/>
    </dgm:pt>
    <dgm:pt modelId="{7CFCBA11-527E-4266-A717-2DF292C38F22}" type="pres">
      <dgm:prSet presAssocID="{92025A45-703D-450D-9674-01D1AE977D25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55C25161-BBDA-4029-9B70-98ABA0E74ED3}" type="pres">
      <dgm:prSet presAssocID="{92025A45-703D-450D-9674-01D1AE977D25}" presName="spaceRect" presStyleCnt="0"/>
      <dgm:spPr/>
    </dgm:pt>
    <dgm:pt modelId="{1C35A938-8F8B-4B70-8307-E562FFCE0867}" type="pres">
      <dgm:prSet presAssocID="{92025A45-703D-450D-9674-01D1AE977D25}" presName="parTx" presStyleLbl="revTx" presStyleIdx="3" presStyleCnt="5">
        <dgm:presLayoutVars>
          <dgm:chMax val="0"/>
          <dgm:chPref val="0"/>
        </dgm:presLayoutVars>
      </dgm:prSet>
      <dgm:spPr/>
    </dgm:pt>
    <dgm:pt modelId="{CE9A5A35-D055-4D1C-AE89-157F50854498}" type="pres">
      <dgm:prSet presAssocID="{27E6B041-452F-4358-9E7A-A90CA3AE1DE6}" presName="sibTrans" presStyleCnt="0"/>
      <dgm:spPr/>
    </dgm:pt>
    <dgm:pt modelId="{A459382B-E47B-4556-9499-EFACD458A6C2}" type="pres">
      <dgm:prSet presAssocID="{4D91EFD0-B42C-41C4-94D8-5FE1F220ED81}" presName="compNode" presStyleCnt="0"/>
      <dgm:spPr/>
    </dgm:pt>
    <dgm:pt modelId="{C25ED2E2-2046-4011-9382-7DC6A78D68B9}" type="pres">
      <dgm:prSet presAssocID="{4D91EFD0-B42C-41C4-94D8-5FE1F220ED81}" presName="bgRect" presStyleLbl="bgShp" presStyleIdx="4" presStyleCnt="5"/>
      <dgm:spPr/>
    </dgm:pt>
    <dgm:pt modelId="{5D161D85-46C2-4CF1-A29C-063B9943DAFE}" type="pres">
      <dgm:prSet presAssocID="{4D91EFD0-B42C-41C4-94D8-5FE1F220ED81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CFD7948-4AF9-4D68-BCF1-8F20ABE94C48}" type="pres">
      <dgm:prSet presAssocID="{4D91EFD0-B42C-41C4-94D8-5FE1F220ED81}" presName="spaceRect" presStyleCnt="0"/>
      <dgm:spPr/>
    </dgm:pt>
    <dgm:pt modelId="{665B17B9-93EF-4E3C-B266-BB955DDC7821}" type="pres">
      <dgm:prSet presAssocID="{4D91EFD0-B42C-41C4-94D8-5FE1F220ED8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61AE805-7203-4568-A690-0430433AE0D1}" srcId="{462CF3E5-6F79-4173-A3FB-D721D700E289}" destId="{DFEB0F03-6D26-41E4-9B7E-4E5D22878123}" srcOrd="1" destOrd="0" parTransId="{9D0B6416-2CB2-46EB-84C0-86FBC8B1A066}" sibTransId="{45720E37-2ABA-472A-AAE2-9D7E60C2A285}"/>
    <dgm:cxn modelId="{4EE6283A-6464-4241-9110-739B8C229813}" type="presOf" srcId="{FA55D0B3-9823-49E4-B645-FBB2EB41D9A8}" destId="{97B5522A-3C5D-4176-8B1D-19962A679744}" srcOrd="0" destOrd="0" presId="urn:microsoft.com/office/officeart/2018/2/layout/IconVerticalSolidList"/>
    <dgm:cxn modelId="{B995E33E-E0D1-4B69-A57C-F00D71670656}" type="presOf" srcId="{462CF3E5-6F79-4173-A3FB-D721D700E289}" destId="{4BCD392D-2556-4A00-BC74-EF4002FCC1C2}" srcOrd="0" destOrd="0" presId="urn:microsoft.com/office/officeart/2018/2/layout/IconVerticalSolidList"/>
    <dgm:cxn modelId="{67B63C6A-0172-4853-A5CD-AFDB638D75C1}" type="presOf" srcId="{4D91EFD0-B42C-41C4-94D8-5FE1F220ED81}" destId="{665B17B9-93EF-4E3C-B266-BB955DDC7821}" srcOrd="0" destOrd="0" presId="urn:microsoft.com/office/officeart/2018/2/layout/IconVerticalSolidList"/>
    <dgm:cxn modelId="{9F8E5976-100D-4331-900C-8D349844AB9B}" srcId="{462CF3E5-6F79-4173-A3FB-D721D700E289}" destId="{4D91EFD0-B42C-41C4-94D8-5FE1F220ED81}" srcOrd="4" destOrd="0" parTransId="{707CC79C-7334-4983-B159-A90384076D61}" sibTransId="{5C27C231-7C54-43C9-9F8C-06CBA080D934}"/>
    <dgm:cxn modelId="{FDBEF156-1164-4B69-A5B0-EAD20671595F}" type="presOf" srcId="{DFEB0F03-6D26-41E4-9B7E-4E5D22878123}" destId="{3110D86D-AFD9-48A0-9DFB-D585CCE29F7E}" srcOrd="0" destOrd="0" presId="urn:microsoft.com/office/officeart/2018/2/layout/IconVerticalSolidList"/>
    <dgm:cxn modelId="{1AF9628E-C8C1-47F0-8952-A58277F29F8F}" type="presOf" srcId="{4E370E6A-2258-419D-91BD-25A0FAD8C319}" destId="{6FCAD4E7-5F4D-4624-A18E-9013B650D840}" srcOrd="0" destOrd="0" presId="urn:microsoft.com/office/officeart/2018/2/layout/IconVerticalSolidList"/>
    <dgm:cxn modelId="{3240F893-871C-4706-AACC-15F66F2F472D}" type="presOf" srcId="{92025A45-703D-450D-9674-01D1AE977D25}" destId="{1C35A938-8F8B-4B70-8307-E562FFCE0867}" srcOrd="0" destOrd="0" presId="urn:microsoft.com/office/officeart/2018/2/layout/IconVerticalSolidList"/>
    <dgm:cxn modelId="{6A349CB1-100F-4293-ACDC-7538F988B18B}" srcId="{462CF3E5-6F79-4173-A3FB-D721D700E289}" destId="{4E370E6A-2258-419D-91BD-25A0FAD8C319}" srcOrd="0" destOrd="0" parTransId="{22E4D163-D030-460A-85D0-04F895672DDF}" sibTransId="{EA6A2307-2AA5-45E3-9718-985209DA4E12}"/>
    <dgm:cxn modelId="{6A6CF1F4-235F-461D-B97C-20C21329A675}" srcId="{462CF3E5-6F79-4173-A3FB-D721D700E289}" destId="{92025A45-703D-450D-9674-01D1AE977D25}" srcOrd="3" destOrd="0" parTransId="{0C0B1DF6-3360-48DF-91B8-974C97A330BD}" sibTransId="{27E6B041-452F-4358-9E7A-A90CA3AE1DE6}"/>
    <dgm:cxn modelId="{574DE0F9-E2E7-4B32-9199-45B9AFE0AA61}" srcId="{462CF3E5-6F79-4173-A3FB-D721D700E289}" destId="{FA55D0B3-9823-49E4-B645-FBB2EB41D9A8}" srcOrd="2" destOrd="0" parTransId="{0FA7FFF2-5B55-4C63-BB65-A8870E6D44B0}" sibTransId="{1FBF2B61-C87C-4DF5-A2FB-3E732C930FB0}"/>
    <dgm:cxn modelId="{35A94F60-6F56-4728-AE7A-139AA58603EC}" type="presParOf" srcId="{4BCD392D-2556-4A00-BC74-EF4002FCC1C2}" destId="{D6BCAC68-DC0E-4A63-AAB6-6EB7A312DAD7}" srcOrd="0" destOrd="0" presId="urn:microsoft.com/office/officeart/2018/2/layout/IconVerticalSolidList"/>
    <dgm:cxn modelId="{62BEB513-79D2-4C0E-BCE3-D3609C50BB57}" type="presParOf" srcId="{D6BCAC68-DC0E-4A63-AAB6-6EB7A312DAD7}" destId="{78326519-4CB8-4E02-815C-7FE9635A2EAB}" srcOrd="0" destOrd="0" presId="urn:microsoft.com/office/officeart/2018/2/layout/IconVerticalSolidList"/>
    <dgm:cxn modelId="{E8307F3A-2259-435D-9FAF-1D7134581667}" type="presParOf" srcId="{D6BCAC68-DC0E-4A63-AAB6-6EB7A312DAD7}" destId="{D8F48674-0836-4FB5-B07E-B428FCDFF69C}" srcOrd="1" destOrd="0" presId="urn:microsoft.com/office/officeart/2018/2/layout/IconVerticalSolidList"/>
    <dgm:cxn modelId="{42190070-603F-4B79-8068-2BD09CCF2693}" type="presParOf" srcId="{D6BCAC68-DC0E-4A63-AAB6-6EB7A312DAD7}" destId="{185ED918-D4D5-43AE-9E67-8A45ED1F26D6}" srcOrd="2" destOrd="0" presId="urn:microsoft.com/office/officeart/2018/2/layout/IconVerticalSolidList"/>
    <dgm:cxn modelId="{AB626B87-DD41-4F7C-8127-AD2EC1FE73F6}" type="presParOf" srcId="{D6BCAC68-DC0E-4A63-AAB6-6EB7A312DAD7}" destId="{6FCAD4E7-5F4D-4624-A18E-9013B650D840}" srcOrd="3" destOrd="0" presId="urn:microsoft.com/office/officeart/2018/2/layout/IconVerticalSolidList"/>
    <dgm:cxn modelId="{961B2062-BC78-4683-BEDE-26FBBF3D73E5}" type="presParOf" srcId="{4BCD392D-2556-4A00-BC74-EF4002FCC1C2}" destId="{2480A286-C963-4321-B2AB-E4C82D478B25}" srcOrd="1" destOrd="0" presId="urn:microsoft.com/office/officeart/2018/2/layout/IconVerticalSolidList"/>
    <dgm:cxn modelId="{CF088646-2DA4-40C9-AFB4-85CB6AB593A4}" type="presParOf" srcId="{4BCD392D-2556-4A00-BC74-EF4002FCC1C2}" destId="{D8B2FBBE-AA1E-484B-8DDB-61F3AC3A3E56}" srcOrd="2" destOrd="0" presId="urn:microsoft.com/office/officeart/2018/2/layout/IconVerticalSolidList"/>
    <dgm:cxn modelId="{DAE26476-CAAA-450F-98AF-CCE84B3BCF34}" type="presParOf" srcId="{D8B2FBBE-AA1E-484B-8DDB-61F3AC3A3E56}" destId="{46D48588-A100-4261-81C7-B6E63EEC9279}" srcOrd="0" destOrd="0" presId="urn:microsoft.com/office/officeart/2018/2/layout/IconVerticalSolidList"/>
    <dgm:cxn modelId="{80D753A2-AEB7-4B8F-8DF0-362133FCA849}" type="presParOf" srcId="{D8B2FBBE-AA1E-484B-8DDB-61F3AC3A3E56}" destId="{F08C8918-33C9-4171-B24D-82EFBA7DA9CD}" srcOrd="1" destOrd="0" presId="urn:microsoft.com/office/officeart/2018/2/layout/IconVerticalSolidList"/>
    <dgm:cxn modelId="{D33AA8A2-3CB9-4DE4-9638-9ED6F61A6274}" type="presParOf" srcId="{D8B2FBBE-AA1E-484B-8DDB-61F3AC3A3E56}" destId="{84AEE877-F8E1-45F3-A354-C407A97EE805}" srcOrd="2" destOrd="0" presId="urn:microsoft.com/office/officeart/2018/2/layout/IconVerticalSolidList"/>
    <dgm:cxn modelId="{0A0B0361-36B3-402E-98BB-D2A7D30EA6E3}" type="presParOf" srcId="{D8B2FBBE-AA1E-484B-8DDB-61F3AC3A3E56}" destId="{3110D86D-AFD9-48A0-9DFB-D585CCE29F7E}" srcOrd="3" destOrd="0" presId="urn:microsoft.com/office/officeart/2018/2/layout/IconVerticalSolidList"/>
    <dgm:cxn modelId="{618DDA6C-6FEC-4B57-8A4D-F76F9894F322}" type="presParOf" srcId="{4BCD392D-2556-4A00-BC74-EF4002FCC1C2}" destId="{1B820A82-F746-4A09-8A9A-02C66C6CCFA5}" srcOrd="3" destOrd="0" presId="urn:microsoft.com/office/officeart/2018/2/layout/IconVerticalSolidList"/>
    <dgm:cxn modelId="{F901A783-8E80-49DE-BDC0-A06A8A83B586}" type="presParOf" srcId="{4BCD392D-2556-4A00-BC74-EF4002FCC1C2}" destId="{62360962-401D-4A76-A517-529F9FB926A0}" srcOrd="4" destOrd="0" presId="urn:microsoft.com/office/officeart/2018/2/layout/IconVerticalSolidList"/>
    <dgm:cxn modelId="{04BAF597-9E5E-4718-BDF7-F6940DB270BA}" type="presParOf" srcId="{62360962-401D-4A76-A517-529F9FB926A0}" destId="{565D2451-7EB5-48A5-9892-A67286311744}" srcOrd="0" destOrd="0" presId="urn:microsoft.com/office/officeart/2018/2/layout/IconVerticalSolidList"/>
    <dgm:cxn modelId="{E8847E52-BEFB-4E7A-A93D-4ECF7868B3C0}" type="presParOf" srcId="{62360962-401D-4A76-A517-529F9FB926A0}" destId="{95239AC6-FFD7-4BA4-A7E6-E7E654C2C307}" srcOrd="1" destOrd="0" presId="urn:microsoft.com/office/officeart/2018/2/layout/IconVerticalSolidList"/>
    <dgm:cxn modelId="{2A50437A-D753-4E5A-915F-C58B9A7856ED}" type="presParOf" srcId="{62360962-401D-4A76-A517-529F9FB926A0}" destId="{F812F60D-437C-4448-8B9E-C3EA7889CC2D}" srcOrd="2" destOrd="0" presId="urn:microsoft.com/office/officeart/2018/2/layout/IconVerticalSolidList"/>
    <dgm:cxn modelId="{53E909D5-CB3A-42C7-ABC7-D88B449DB2EE}" type="presParOf" srcId="{62360962-401D-4A76-A517-529F9FB926A0}" destId="{97B5522A-3C5D-4176-8B1D-19962A679744}" srcOrd="3" destOrd="0" presId="urn:microsoft.com/office/officeart/2018/2/layout/IconVerticalSolidList"/>
    <dgm:cxn modelId="{A55DC3E3-2464-4064-B0B7-6BF0D5224D0E}" type="presParOf" srcId="{4BCD392D-2556-4A00-BC74-EF4002FCC1C2}" destId="{040B1115-B4BA-46A7-BD73-FE06E7A3B592}" srcOrd="5" destOrd="0" presId="urn:microsoft.com/office/officeart/2018/2/layout/IconVerticalSolidList"/>
    <dgm:cxn modelId="{937FCA2D-35D2-4A07-8CCD-976AAA837F6A}" type="presParOf" srcId="{4BCD392D-2556-4A00-BC74-EF4002FCC1C2}" destId="{A9B8FC02-BC15-453E-989F-43FE414DCE87}" srcOrd="6" destOrd="0" presId="urn:microsoft.com/office/officeart/2018/2/layout/IconVerticalSolidList"/>
    <dgm:cxn modelId="{B975A1F6-74FC-4DB3-B485-F1479A185954}" type="presParOf" srcId="{A9B8FC02-BC15-453E-989F-43FE414DCE87}" destId="{F2E7CFB8-C9D6-4FB2-8FDB-3DB15B0F82AE}" srcOrd="0" destOrd="0" presId="urn:microsoft.com/office/officeart/2018/2/layout/IconVerticalSolidList"/>
    <dgm:cxn modelId="{DD49970F-5165-4ADC-8822-FF6BD2C174CA}" type="presParOf" srcId="{A9B8FC02-BC15-453E-989F-43FE414DCE87}" destId="{7CFCBA11-527E-4266-A717-2DF292C38F22}" srcOrd="1" destOrd="0" presId="urn:microsoft.com/office/officeart/2018/2/layout/IconVerticalSolidList"/>
    <dgm:cxn modelId="{7883F2BF-BBF9-40A9-899E-35C7625D1406}" type="presParOf" srcId="{A9B8FC02-BC15-453E-989F-43FE414DCE87}" destId="{55C25161-BBDA-4029-9B70-98ABA0E74ED3}" srcOrd="2" destOrd="0" presId="urn:microsoft.com/office/officeart/2018/2/layout/IconVerticalSolidList"/>
    <dgm:cxn modelId="{37287EBD-1A6D-4D13-92E8-E7F92EC61B57}" type="presParOf" srcId="{A9B8FC02-BC15-453E-989F-43FE414DCE87}" destId="{1C35A938-8F8B-4B70-8307-E562FFCE0867}" srcOrd="3" destOrd="0" presId="urn:microsoft.com/office/officeart/2018/2/layout/IconVerticalSolidList"/>
    <dgm:cxn modelId="{A9A5BBE3-22D7-4E56-9F15-6843EAE4CD68}" type="presParOf" srcId="{4BCD392D-2556-4A00-BC74-EF4002FCC1C2}" destId="{CE9A5A35-D055-4D1C-AE89-157F50854498}" srcOrd="7" destOrd="0" presId="urn:microsoft.com/office/officeart/2018/2/layout/IconVerticalSolidList"/>
    <dgm:cxn modelId="{FC19BE80-9BA8-4B81-9268-796884180FC4}" type="presParOf" srcId="{4BCD392D-2556-4A00-BC74-EF4002FCC1C2}" destId="{A459382B-E47B-4556-9499-EFACD458A6C2}" srcOrd="8" destOrd="0" presId="urn:microsoft.com/office/officeart/2018/2/layout/IconVerticalSolidList"/>
    <dgm:cxn modelId="{3F07D5D8-ACA3-4D4E-A862-1478DB904185}" type="presParOf" srcId="{A459382B-E47B-4556-9499-EFACD458A6C2}" destId="{C25ED2E2-2046-4011-9382-7DC6A78D68B9}" srcOrd="0" destOrd="0" presId="urn:microsoft.com/office/officeart/2018/2/layout/IconVerticalSolidList"/>
    <dgm:cxn modelId="{4D3B1300-A423-44FE-A75A-42E3BC63CC4B}" type="presParOf" srcId="{A459382B-E47B-4556-9499-EFACD458A6C2}" destId="{5D161D85-46C2-4CF1-A29C-063B9943DAFE}" srcOrd="1" destOrd="0" presId="urn:microsoft.com/office/officeart/2018/2/layout/IconVerticalSolidList"/>
    <dgm:cxn modelId="{D11A7573-606C-4980-B014-2DED25D25D3A}" type="presParOf" srcId="{A459382B-E47B-4556-9499-EFACD458A6C2}" destId="{0CFD7948-4AF9-4D68-BCF1-8F20ABE94C48}" srcOrd="2" destOrd="0" presId="urn:microsoft.com/office/officeart/2018/2/layout/IconVerticalSolidList"/>
    <dgm:cxn modelId="{E5183B30-F909-4A7E-9621-93E35D6B4048}" type="presParOf" srcId="{A459382B-E47B-4556-9499-EFACD458A6C2}" destId="{665B17B9-93EF-4E3C-B266-BB955DDC78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39572-B3DD-4DEE-A92D-FB3C9796D684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0"/>
      <dgm:spPr/>
    </dgm:pt>
    <dgm:pt modelId="{B76556F3-0155-46CB-BC83-8C0BC0C9E4D6}" type="pres">
      <dgm:prSet presAssocID="{9E039572-B3DD-4DEE-A92D-FB3C9796D68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8402F3E-0540-49F5-82DE-7788F4C22B98}" type="presOf" srcId="{9E039572-B3DD-4DEE-A92D-FB3C9796D684}" destId="{B76556F3-0155-46CB-BC83-8C0BC0C9E4D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26519-4CB8-4E02-815C-7FE9635A2EAB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48674-0836-4FB5-B07E-B428FCDFF69C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AD4E7-5F4D-4624-A18E-9013B650D840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Pedagogické postupy seskupené do </a:t>
          </a:r>
          <a:endParaRPr lang="en-US" sz="1900" kern="1200"/>
        </a:p>
      </dsp:txBody>
      <dsp:txXfrm>
        <a:off x="1085908" y="4413"/>
        <a:ext cx="5711766" cy="940180"/>
      </dsp:txXfrm>
    </dsp:sp>
    <dsp:sp modelId="{46D48588-A100-4261-81C7-B6E63EEC9279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C8918-33C9-4171-B24D-82EFBA7DA9CD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0D86D-AFD9-48A0-9DFB-D585CCE29F7E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hlinkClick xmlns:r="http://schemas.openxmlformats.org/officeDocument/2006/relationships" r:id="rId5"/>
            </a:rPr>
            <a:t>Deseti zásad práce s heterogenní třídou</a:t>
          </a:r>
          <a:endParaRPr lang="en-US" sz="1900" kern="1200"/>
        </a:p>
      </dsp:txBody>
      <dsp:txXfrm>
        <a:off x="1085908" y="1179639"/>
        <a:ext cx="5711766" cy="940180"/>
      </dsp:txXfrm>
    </dsp:sp>
    <dsp:sp modelId="{565D2451-7EB5-48A5-9892-A67286311744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39AC6-FFD7-4BA4-A7E6-E7E654C2C307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5522A-3C5D-4176-8B1D-19962A679744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Seriál na Zapojme všechny, elektronická publikace: </a:t>
          </a:r>
          <a:endParaRPr lang="en-US" sz="1900" kern="1200"/>
        </a:p>
      </dsp:txBody>
      <dsp:txXfrm>
        <a:off x="1085908" y="2354865"/>
        <a:ext cx="5711766" cy="940180"/>
      </dsp:txXfrm>
    </dsp:sp>
    <dsp:sp modelId="{F2E7CFB8-C9D6-4FB2-8FDB-3DB15B0F82AE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CBA11-527E-4266-A717-2DF292C38F22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5A938-8F8B-4B70-8307-E562FFCE0867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hlinkClick xmlns:r="http://schemas.openxmlformats.org/officeDocument/2006/relationships" r:id="rId10"/>
            </a:rPr>
            <a:t>Desatero úspěšné práce s heterogenní třídou</a:t>
          </a:r>
          <a:r>
            <a:rPr lang="cs-CZ" sz="1900" kern="1200"/>
            <a:t> (PDF, 10 MB)</a:t>
          </a:r>
          <a:endParaRPr lang="en-US" sz="1900" kern="1200"/>
        </a:p>
      </dsp:txBody>
      <dsp:txXfrm>
        <a:off x="1085908" y="3530091"/>
        <a:ext cx="5711766" cy="940180"/>
      </dsp:txXfrm>
    </dsp:sp>
    <dsp:sp modelId="{C25ED2E2-2046-4011-9382-7DC6A78D68B9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61D85-46C2-4CF1-A29C-063B9943DAFE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B17B9-93EF-4E3C-B266-BB955DDC7821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Checklist učitele</a:t>
          </a:r>
          <a:endParaRPr lang="en-US" sz="1900" kern="1200"/>
        </a:p>
      </dsp:txBody>
      <dsp:txXfrm>
        <a:off x="1085908" y="4705317"/>
        <a:ext cx="5711766" cy="94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A882D-7FF5-44F3-8CC2-46DB4D3DA8D3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017E-453B-4EF6-A062-198B28DE3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6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9017E-453B-4EF6-A062-198B28DE33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5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9017E-453B-4EF6-A062-198B28DE33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38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47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06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nad, 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2"/>
          <p:cNvSpPr>
            <a:spLocks noGrp="1"/>
          </p:cNvSpPr>
          <p:nvPr>
            <p:ph idx="1"/>
          </p:nvPr>
        </p:nvSpPr>
        <p:spPr>
          <a:xfrm>
            <a:off x="766361" y="989598"/>
            <a:ext cx="11086005" cy="5567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1" name="Pravoúhlý trojúhelník 10"/>
          <p:cNvSpPr>
            <a:spLocks noChangeAspect="1"/>
          </p:cNvSpPr>
          <p:nvPr userDrawn="1"/>
        </p:nvSpPr>
        <p:spPr>
          <a:xfrm flipH="1">
            <a:off x="766361" y="269580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306286" y="365126"/>
            <a:ext cx="10546080" cy="592818"/>
          </a:xfrm>
        </p:spPr>
        <p:txBody>
          <a:bodyPr bIns="0"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4704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11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3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2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6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18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zapojmevsechny.cz/clanek/detail/uspesna-prace-s-heterogenni-tridou-11-nastroj-pro-hodnoceni-prace-se-zaky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rijimacky@msmt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hv%C4%9Bzda-v%C3%A1noce-kometa-symbol-41459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iido.cz/?utm_source=ecomail&amp;utm_campaign=2023_10_06_knihovna&amp;utm_medium=email&amp;utm_term=535&amp;ecmid=53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umlocika.cz/" TargetMode="External"/><Relationship Id="rId7" Type="http://schemas.openxmlformats.org/officeDocument/2006/relationships/hyperlink" Target="https://obchod.wolterskluwer.cz/cz/skolni-poradenstvi-v-praxi.p1431.html" TargetMode="External"/><Relationship Id="rId2" Type="http://schemas.openxmlformats.org/officeDocument/2006/relationships/hyperlink" Target="https://cosi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pi.cz/" TargetMode="External"/><Relationship Id="rId5" Type="http://schemas.openxmlformats.org/officeDocument/2006/relationships/hyperlink" Target="https://sancedetem.cz/" TargetMode="External"/><Relationship Id="rId4" Type="http://schemas.openxmlformats.org/officeDocument/2006/relationships/hyperlink" Target="https://nevypustdusi.cz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knatrauma.eu/" TargetMode="External"/><Relationship Id="rId3" Type="http://schemas.openxmlformats.org/officeDocument/2006/relationships/hyperlink" Target="https://nevypustdusi.cz/" TargetMode="External"/><Relationship Id="rId7" Type="http://schemas.openxmlformats.org/officeDocument/2006/relationships/hyperlink" Target="https://kurz-lepsiskola.clovekvtisni.cz/#!/" TargetMode="External"/><Relationship Id="rId2" Type="http://schemas.openxmlformats.org/officeDocument/2006/relationships/hyperlink" Target="https://tezkahlav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dralinka.cz/" TargetMode="External"/><Relationship Id="rId5" Type="http://schemas.openxmlformats.org/officeDocument/2006/relationships/hyperlink" Target="http://www.anabell.cz/" TargetMode="External"/><Relationship Id="rId4" Type="http://schemas.openxmlformats.org/officeDocument/2006/relationships/hyperlink" Target="http://www.opatruj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krajina.npi.cz/blog/jak-na-to-v-pestre-trid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960F7C-027A-61F7-F651-09F860ED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cs-CZ" b="1" dirty="0"/>
              <a:t>Metodický kabinet pro výchovné poradce prevence 29.11.2023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E588B-1361-C2A8-8769-D419F8F1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cs-CZ" cap="none">
                <a:solidFill>
                  <a:srgbClr val="FFFFFF"/>
                </a:solidFill>
              </a:rPr>
              <a:t>PhDr</a:t>
            </a:r>
            <a:r>
              <a:rPr lang="cs-CZ">
                <a:solidFill>
                  <a:srgbClr val="FFFFFF"/>
                </a:solidFill>
              </a:rPr>
              <a:t>. Petra Novotná</a:t>
            </a:r>
          </a:p>
          <a:p>
            <a:r>
              <a:rPr lang="cs-CZ">
                <a:solidFill>
                  <a:srgbClr val="FFFFFF"/>
                </a:solidFill>
              </a:rPr>
              <a:t>Mgr. ,Mgr. Petra Ševčíková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4A02853-EA7F-9EA8-6EDD-9C2E4371E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561975" y="133683"/>
            <a:ext cx="1803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9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0D854A-F741-D1B3-BC0A-D6B0D5113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6" y="1458521"/>
            <a:ext cx="11086005" cy="556795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800" dirty="0">
                <a:ea typeface="+mn-lt"/>
                <a:cs typeface="+mn-lt"/>
              </a:rPr>
              <a:t>E. </a:t>
            </a:r>
            <a:r>
              <a:rPr lang="en-US" sz="2800" dirty="0">
                <a:ea typeface="+mn-lt"/>
                <a:cs typeface="+mn-lt"/>
              </a:rPr>
              <a:t>NPI ČR </a:t>
            </a:r>
            <a:r>
              <a:rPr lang="en-US" sz="2800" dirty="0" err="1">
                <a:ea typeface="+mn-lt"/>
                <a:cs typeface="+mn-lt"/>
              </a:rPr>
              <a:t>nabízí</a:t>
            </a:r>
            <a:r>
              <a:rPr lang="en-US" sz="2800" dirty="0">
                <a:ea typeface="+mn-lt"/>
                <a:cs typeface="+mn-lt"/>
              </a:rPr>
              <a:t> k </a:t>
            </a:r>
            <a:r>
              <a:rPr lang="en-US" sz="2800" dirty="0" err="1">
                <a:ea typeface="+mn-lt"/>
                <a:cs typeface="+mn-lt"/>
              </a:rPr>
              <a:t>využití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cs-CZ" sz="2800" dirty="0">
              <a:ea typeface="+mn-lt"/>
              <a:cs typeface="+mn-lt"/>
            </a:endParaRPr>
          </a:p>
          <a:p>
            <a:r>
              <a:rPr lang="en-US" sz="2800" dirty="0" err="1">
                <a:ea typeface="+mn-lt"/>
                <a:cs typeface="+mn-lt"/>
              </a:rPr>
              <a:t>jednoduchý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empirický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nástroj</a:t>
            </a:r>
            <a:r>
              <a:rPr lang="en-US" sz="2800" b="1" dirty="0">
                <a:ea typeface="+mn-lt"/>
                <a:cs typeface="+mn-lt"/>
              </a:rPr>
              <a:t> </a:t>
            </a:r>
            <a:endParaRPr lang="cs-CZ" sz="2800" b="1" dirty="0">
              <a:ea typeface="+mn-lt"/>
              <a:cs typeface="+mn-lt"/>
            </a:endParaRPr>
          </a:p>
          <a:p>
            <a:r>
              <a:rPr lang="en-US" sz="2800" b="1" dirty="0">
                <a:ea typeface="+mn-lt"/>
                <a:cs typeface="+mn-lt"/>
              </a:rPr>
              <a:t>k </a:t>
            </a:r>
            <a:r>
              <a:rPr lang="en-US" sz="2800" b="1" dirty="0" err="1">
                <a:ea typeface="+mn-lt"/>
                <a:cs typeface="+mn-lt"/>
              </a:rPr>
              <a:t>naplnění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zásad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Desatera</a:t>
            </a:r>
            <a:r>
              <a:rPr lang="en-US" sz="2800" b="1" dirty="0">
                <a:ea typeface="+mn-lt"/>
                <a:cs typeface="+mn-lt"/>
              </a:rPr>
              <a:t> </a:t>
            </a:r>
            <a:endParaRPr lang="cs-CZ" sz="2800" b="1" dirty="0">
              <a:ea typeface="+mn-lt"/>
              <a:cs typeface="+mn-lt"/>
            </a:endParaRPr>
          </a:p>
          <a:p>
            <a:r>
              <a:rPr lang="en-US" sz="2800" dirty="0" err="1">
                <a:ea typeface="+mn-lt"/>
                <a:cs typeface="+mn-lt"/>
              </a:rPr>
              <a:t>tzv</a:t>
            </a:r>
            <a:r>
              <a:rPr lang="en-US" sz="2800" dirty="0">
                <a:ea typeface="+mn-lt"/>
                <a:cs typeface="+mn-lt"/>
              </a:rPr>
              <a:t>. </a:t>
            </a:r>
            <a:r>
              <a:rPr lang="en-US" sz="2800" dirty="0">
                <a:ea typeface="+mn-lt"/>
                <a:cs typeface="+mn-lt"/>
                <a:hlinkClick r:id="rId2"/>
              </a:rPr>
              <a:t>check-list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cs-CZ" sz="2800" dirty="0">
              <a:ea typeface="+mn-lt"/>
              <a:cs typeface="+mn-lt"/>
            </a:endParaRPr>
          </a:p>
          <a:p>
            <a:endParaRPr lang="cs-CZ" sz="2800" b="1" dirty="0">
              <a:solidFill>
                <a:srgbClr val="8397B0"/>
              </a:solidFill>
              <a:cs typeface="Arial"/>
            </a:endParaRPr>
          </a:p>
          <a:p>
            <a:endParaRPr lang="cs-CZ" sz="2800" b="1" dirty="0">
              <a:solidFill>
                <a:srgbClr val="8397B0"/>
              </a:solidFill>
              <a:cs typeface="Arial"/>
            </a:endParaRPr>
          </a:p>
          <a:p>
            <a:endParaRPr lang="cs-CZ" sz="2800" b="1" dirty="0">
              <a:solidFill>
                <a:srgbClr val="8397B0"/>
              </a:solidFill>
              <a:cs typeface="Arial"/>
            </a:endParaRPr>
          </a:p>
          <a:p>
            <a:endParaRPr lang="cs-CZ" sz="2800" b="1" dirty="0">
              <a:solidFill>
                <a:srgbClr val="8397B0"/>
              </a:solidFill>
              <a:cs typeface="Arial"/>
            </a:endParaRPr>
          </a:p>
          <a:p>
            <a:endParaRPr lang="cs-CZ" sz="2800" b="1" dirty="0">
              <a:solidFill>
                <a:srgbClr val="8397B0"/>
              </a:solidFill>
              <a:cs typeface="Arial"/>
            </a:endParaRPr>
          </a:p>
          <a:p>
            <a:r>
              <a:rPr lang="cs-CZ" sz="2800" b="1" dirty="0">
                <a:solidFill>
                  <a:srgbClr val="8397B0"/>
                </a:solidFill>
                <a:cs typeface="Arial"/>
              </a:rPr>
              <a:t>BONUS: Online tutoriál</a:t>
            </a:r>
          </a:p>
          <a:p>
            <a:endParaRPr lang="cs-CZ" sz="2800" dirty="0">
              <a:cs typeface="Arial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17B2FCC-E6EE-53D3-F414-0A155C14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13" y="791110"/>
            <a:ext cx="10246568" cy="523982"/>
          </a:xfrm>
        </p:spPr>
        <p:txBody>
          <a:bodyPr>
            <a:normAutofit fontScale="90000"/>
          </a:bodyPr>
          <a:lstStyle/>
          <a:p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NECHTE SE 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MOTIVOVAT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6B6364C-A073-2ABF-8EE5-2CFFE54B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76" y="2963664"/>
            <a:ext cx="2743200" cy="2743200"/>
          </a:xfrm>
          <a:prstGeom prst="rect">
            <a:avLst/>
          </a:prstGeom>
        </p:spPr>
      </p:pic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EE381E25-B9CA-F010-6025-A8C8EA5A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534" y="-52251"/>
            <a:ext cx="4840224" cy="68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2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FE09AD-E25A-1B9F-2630-550FCBF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Přijímací zkoušky na střední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FB6F2-7162-B249-8CEF-C7E1AE27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cs-CZ" sz="1500">
                <a:solidFill>
                  <a:srgbClr val="FFFFFF"/>
                </a:solidFill>
              </a:rPr>
              <a:t>Proběhly semináře po okresech pro výchovné poradce školila Mgr. Petra Pospíšilová – odbor školství Pk. </a:t>
            </a:r>
          </a:p>
          <a:p>
            <a:r>
              <a:rPr lang="cs-CZ" sz="1500">
                <a:solidFill>
                  <a:srgbClr val="FFFFFF"/>
                </a:solidFill>
              </a:rPr>
              <a:t>Přihlašovací aplikaci Cermat stihne</a:t>
            </a:r>
          </a:p>
          <a:p>
            <a:endParaRPr lang="cs-CZ" sz="1500">
              <a:solidFill>
                <a:srgbClr val="FFFFFF"/>
              </a:solidFill>
            </a:endParaRPr>
          </a:p>
          <a:p>
            <a:r>
              <a:rPr lang="cs-CZ" sz="1500">
                <a:solidFill>
                  <a:srgbClr val="FFFFFF"/>
                </a:solidFill>
              </a:rPr>
              <a:t>Informace šk. portál pk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99E183-FB35-A716-327D-C9CB15C51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22" y="640080"/>
            <a:ext cx="446227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CF34B1-7134-632F-966A-47D252CF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br>
              <a:rPr lang="cs-CZ" sz="3600" b="0" i="0">
                <a:solidFill>
                  <a:srgbClr val="FFFFFF"/>
                </a:solidFill>
                <a:effectLst/>
                <a:latin typeface="Francois One"/>
              </a:rPr>
            </a:br>
            <a:r>
              <a:rPr lang="cs-CZ" sz="3600" b="0" i="0">
                <a:solidFill>
                  <a:srgbClr val="FFFFFF"/>
                </a:solidFill>
                <a:effectLst/>
                <a:latin typeface="Francois One"/>
              </a:rPr>
              <a:t>Spuštění webových stránek k přijímacímu řízení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442D15-8157-22DF-82EC-C886CA896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fontAlgn="base"/>
            <a:r>
              <a:rPr lang="cs-CZ" sz="1400" b="0" i="0">
                <a:effectLst/>
                <a:latin typeface="Arial" panose="020B0604020202020204" pitchFamily="34" charset="0"/>
              </a:rPr>
              <a:t>MŠMT spustilo </a:t>
            </a:r>
            <a:r>
              <a:rPr lang="cs-CZ" sz="1400" b="1" i="0" u="none" strike="noStrike">
                <a:effectLst/>
                <a:latin typeface="inherit"/>
                <a:hlinkClick r:id="rId3"/>
              </a:rPr>
              <a:t>webové stránky k přijímacímu řízení</a:t>
            </a:r>
            <a:r>
              <a:rPr lang="cs-CZ" sz="1400" b="0" i="0">
                <a:effectLst/>
                <a:latin typeface="Arial" panose="020B0604020202020204" pitchFamily="34" charset="0"/>
              </a:rPr>
              <a:t>. Stránky budou hlavním zdrojem informací, které s novým systémem průběhu a přijímání do středních škol a konzervatoří souvisí, a to jak pro uchazeče a jejich zákonné zástupce, tak pro základní a střední školy.</a:t>
            </a:r>
          </a:p>
          <a:p>
            <a:pPr fontAlgn="base"/>
            <a:r>
              <a:rPr lang="cs-CZ" sz="1400" b="0" i="0">
                <a:effectLst/>
                <a:latin typeface="Arial" panose="020B0604020202020204" pitchFamily="34" charset="0"/>
              </a:rPr>
              <a:t>Webové stránky budou postupně doplňovány o další informace, zahrnou návody, jak v přijímacím řízení postupovat, metodické a informační přehledové materiály, harmonogram přijímacího řízení a další dokumenty s přijímacím řízením související.</a:t>
            </a:r>
          </a:p>
          <a:p>
            <a:pPr fontAlgn="base"/>
            <a:r>
              <a:rPr lang="cs-CZ" sz="1400" b="0" i="0">
                <a:effectLst/>
                <a:latin typeface="Arial" panose="020B0604020202020204" pitchFamily="34" charset="0"/>
              </a:rPr>
              <a:t> </a:t>
            </a:r>
            <a:r>
              <a:rPr lang="cs-CZ" sz="1400" b="1" i="0">
                <a:effectLst/>
                <a:latin typeface="inherit"/>
              </a:rPr>
              <a:t>Prostřednictvím webových stránek bude také zpřístupněn informační systém</a:t>
            </a:r>
            <a:r>
              <a:rPr lang="cs-CZ" sz="1400" b="0" i="0">
                <a:effectLst/>
                <a:latin typeface="Arial" panose="020B0604020202020204" pitchFamily="34" charset="0"/>
              </a:rPr>
              <a:t>, který umožní:</a:t>
            </a:r>
          </a:p>
          <a:p>
            <a:pPr fontAlgn="base"/>
            <a:r>
              <a:rPr lang="cs-CZ" sz="1400" b="0" i="0">
                <a:effectLst/>
                <a:latin typeface="Arial" panose="020B0604020202020204" pitchFamily="34" charset="0"/>
              </a:rPr>
              <a:t> plně </a:t>
            </a:r>
            <a:r>
              <a:rPr lang="cs-CZ" sz="1400" b="1" i="0">
                <a:effectLst/>
                <a:latin typeface="inherit"/>
              </a:rPr>
              <a:t>elektronické přihlašování uchazečů</a:t>
            </a:r>
            <a:r>
              <a:rPr lang="cs-CZ" sz="1400" b="0" i="0">
                <a:effectLst/>
                <a:latin typeface="Arial" panose="020B0604020202020204" pitchFamily="34" charset="0"/>
              </a:rPr>
              <a:t> nebo vytvoření listinné podoby přihlášky prostřednictvím výpisu z informačního systému,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1400" b="0" i="0">
                <a:effectLst/>
                <a:latin typeface="Arial" panose="020B0604020202020204" pitchFamily="34" charset="0"/>
              </a:rPr>
              <a:t>prostředí pro administraci úkonů mezi střední školou a konzervatoří a Centrem pro zjišťování výsledků vzdělávání (CZVV),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1400" b="0" i="0">
                <a:effectLst/>
                <a:latin typeface="Arial" panose="020B0604020202020204" pitchFamily="34" charset="0"/>
              </a:rPr>
              <a:t>rozřazování uchazečů do středních škol a konzervatoří 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1400" b="1" i="0">
                <a:effectLst/>
                <a:latin typeface="inherit"/>
              </a:rPr>
              <a:t>zveřejnění výsledků přijímacího řízení</a:t>
            </a:r>
            <a:r>
              <a:rPr lang="cs-CZ" sz="1400" b="0" i="0"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cs-CZ" sz="1400" b="0" i="0">
                <a:effectLst/>
                <a:latin typeface="Arial" panose="020B0604020202020204" pitchFamily="34" charset="0"/>
              </a:rPr>
              <a:t>Webové stránky jsou dostupné na odkaze: </a:t>
            </a:r>
            <a:r>
              <a:rPr lang="cs-CZ" sz="1400" b="0" i="0" u="none" strike="noStrike">
                <a:effectLst/>
                <a:latin typeface="Verdana" panose="020B0604030504040204" pitchFamily="34" charset="0"/>
                <a:hlinkClick r:id="rId3"/>
              </a:rPr>
              <a:t>www.prihlaskynastredni.cz</a:t>
            </a:r>
            <a:r>
              <a:rPr lang="cs-CZ" sz="1400" b="0" i="0"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cs-CZ" sz="1400" b="0" i="0"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909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5656A-D5A4-4AED-017B-7A94E12C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50" y="575353"/>
            <a:ext cx="9943329" cy="5293741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cs-CZ" sz="80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8000" b="1" i="0" dirty="0">
                <a:solidFill>
                  <a:srgbClr val="CC0000"/>
                </a:solidFill>
                <a:effectLst/>
                <a:latin typeface="inherit"/>
              </a:rPr>
              <a:t>Helpdesk</a:t>
            </a:r>
            <a:endParaRPr lang="cs-CZ" sz="8000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cs-CZ" sz="80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Již nyní se s případnými dotazy týkajícími se přijímacího řízení můžete obracet na pracovníky helpdesku. Níže uvedené kontakty jsou určené pro vedení škol, nejsou určené pro rodiče a veřejnost, pro tuto cílovou skupinu bude uveden kontakt na webových stránkách k přijímacímu řízení.</a:t>
            </a:r>
          </a:p>
          <a:p>
            <a:pPr algn="l" fontAlgn="base"/>
            <a:r>
              <a:rPr lang="cs-CZ" sz="80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8000" b="1" i="0" dirty="0">
                <a:solidFill>
                  <a:srgbClr val="2F2F2F"/>
                </a:solidFill>
                <a:effectLst/>
                <a:latin typeface="inherit"/>
              </a:rPr>
              <a:t>Telefonická podpora </a:t>
            </a:r>
            <a:r>
              <a:rPr lang="cs-CZ" sz="80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k připravované legislativní změně: Odbor Podpory škol a zřizovatelů MŠMT: +420 </a:t>
            </a:r>
            <a:r>
              <a:rPr lang="cs-CZ" sz="8000" b="1" i="0" dirty="0">
                <a:solidFill>
                  <a:srgbClr val="2F2F2F"/>
                </a:solidFill>
                <a:effectLst/>
                <a:latin typeface="inherit"/>
              </a:rPr>
              <a:t>234 811 246</a:t>
            </a:r>
            <a:r>
              <a:rPr lang="cs-CZ" sz="80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(8:00 – 16:00 hodin)</a:t>
            </a:r>
          </a:p>
          <a:p>
            <a:pPr algn="l" fontAlgn="base"/>
            <a:r>
              <a:rPr lang="cs-CZ" sz="8000" b="1" i="0" dirty="0">
                <a:solidFill>
                  <a:srgbClr val="2F2F2F"/>
                </a:solidFill>
                <a:effectLst/>
                <a:latin typeface="inherit"/>
              </a:rPr>
              <a:t>E-mailová podpora: </a:t>
            </a:r>
            <a:r>
              <a:rPr lang="cs-CZ" sz="8000" b="0" i="0" u="none" strike="noStrike" dirty="0">
                <a:solidFill>
                  <a:srgbClr val="038ABC"/>
                </a:solidFill>
                <a:effectLst/>
                <a:latin typeface="Verdana" panose="020B0604030504040204" pitchFamily="34" charset="0"/>
                <a:hlinkClick r:id="rId2"/>
              </a:rPr>
              <a:t>prijimacky@msmt.cz</a:t>
            </a:r>
            <a:endParaRPr lang="cs-CZ" sz="8000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cs-CZ" sz="80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cs-CZ" sz="80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Helpdesk k technickému zajištění bude poskytovat CZVV současně se spuštěním informačního systému, které je plánováno na 15. ledna 2024.</a:t>
            </a:r>
          </a:p>
          <a:p>
            <a:pPr algn="l" fontAlgn="base"/>
            <a:r>
              <a:rPr lang="cs-CZ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Tisk</a:t>
            </a:r>
            <a:endParaRPr lang="cs-CZ" b="0" i="0" dirty="0">
              <a:solidFill>
                <a:srgbClr val="2E3D47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01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76FD-CDEA-96C9-9D46-E4739926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Osvědčení a </a:t>
            </a:r>
            <a:r>
              <a:rPr lang="cs-CZ" dirty="0" err="1"/>
              <a:t>evaulace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58743-F863-E3EC-9470-9DFDE9DED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54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4D407-C0D7-BADE-61E3-71B0D517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Hezké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svátky</a:t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uvidíme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23.1.2023</a:t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Zástupný obsah 6" descr="Obsah obrázku hvězda, žlutá, umění&#10;&#10;Popis byl vytvořen automaticky">
            <a:extLst>
              <a:ext uri="{FF2B5EF4-FFF2-40B4-BE49-F238E27FC236}">
                <a16:creationId xmlns:a16="http://schemas.microsoft.com/office/drawing/2014/main" id="{E1A206A0-01CD-1978-83D0-C1AE6F88F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999" y="1439105"/>
            <a:ext cx="6912217" cy="345610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6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EA560C-4F7A-14F5-73DD-1076E80A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Péče o nadané žáky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B9C574A-AE3A-05E0-30A4-150F9F53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cs-CZ" sz="1500">
                <a:solidFill>
                  <a:srgbClr val="FFFFFF"/>
                </a:solidFill>
                <a:hlinkClick r:id="rId3"/>
              </a:rPr>
              <a:t>Úvod | Qiido - Patron nadaných dětí</a:t>
            </a:r>
            <a:endParaRPr lang="cs-CZ" sz="1500">
              <a:solidFill>
                <a:srgbClr val="FFFFFF"/>
              </a:solidFill>
            </a:endParaRPr>
          </a:p>
          <a:p>
            <a:endParaRPr lang="cs-CZ" sz="15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E0FDCD6-DED6-8042-EC44-86EEB8329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17" y="1831451"/>
            <a:ext cx="6798082" cy="319509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D97DA3-59AD-9EA5-8484-DC405BD87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947302" y="0"/>
            <a:ext cx="441393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6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4AEB3-8EF6-FC6B-7024-93903467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242424"/>
                </a:solidFill>
              </a:rPr>
              <a:t>Péče o duševní zdraví – zajímavé zdroje</a:t>
            </a:r>
            <a:br>
              <a:rPr lang="cs-CZ" sz="4800" dirty="0">
                <a:solidFill>
                  <a:srgbClr val="242424"/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975FD-2CB8-B7C2-92B5-4BB5D600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ČOSIV/SOFA </a:t>
            </a:r>
            <a:r>
              <a:rPr lang="cs-CZ" dirty="0">
                <a:solidFill>
                  <a:srgbClr val="242424"/>
                </a:solidFill>
                <a:hlinkClick r:id="rId2"/>
              </a:rPr>
              <a:t>https://cosiv.cz/</a:t>
            </a:r>
            <a:r>
              <a:rPr lang="cs-CZ" dirty="0">
                <a:solidFill>
                  <a:srgbClr val="242424"/>
                </a:solidFill>
              </a:rPr>
              <a:t> - skvělé vzdělávání a metodické materiály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Centrum Locika </a:t>
            </a:r>
            <a:r>
              <a:rPr lang="cs-CZ" dirty="0">
                <a:solidFill>
                  <a:srgbClr val="242424"/>
                </a:solidFill>
                <a:hlinkClick r:id="rId3"/>
              </a:rPr>
              <a:t>https://www.centrumlocika.cz/</a:t>
            </a:r>
            <a:r>
              <a:rPr lang="cs-CZ" dirty="0">
                <a:solidFill>
                  <a:srgbClr val="242424"/>
                </a:solidFill>
              </a:rPr>
              <a:t> - skvělé materiály pro šíření ve škole (např. plakáty na nástěnky)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Nevypusť Duši </a:t>
            </a:r>
            <a:r>
              <a:rPr lang="cs-CZ" dirty="0">
                <a:solidFill>
                  <a:srgbClr val="242424"/>
                </a:solidFill>
                <a:hlinkClick r:id="rId4"/>
              </a:rPr>
              <a:t>https://nevypustdusi.cz/</a:t>
            </a:r>
            <a:r>
              <a:rPr lang="cs-CZ" dirty="0">
                <a:solidFill>
                  <a:srgbClr val="242424"/>
                </a:solidFill>
              </a:rPr>
              <a:t> – nejlepší </a:t>
            </a:r>
            <a:r>
              <a:rPr lang="cs-CZ" dirty="0" err="1">
                <a:solidFill>
                  <a:srgbClr val="242424"/>
                </a:solidFill>
              </a:rPr>
              <a:t>org</a:t>
            </a:r>
            <a:r>
              <a:rPr lang="cs-CZ" dirty="0">
                <a:solidFill>
                  <a:srgbClr val="242424"/>
                </a:solidFill>
              </a:rPr>
              <a:t>. pro duševní zdraví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Šance dětem </a:t>
            </a:r>
            <a:r>
              <a:rPr lang="cs-CZ" dirty="0">
                <a:solidFill>
                  <a:srgbClr val="242424"/>
                </a:solidFill>
                <a:hlinkClick r:id="rId5"/>
              </a:rPr>
              <a:t>https://sancedetem.cz/</a:t>
            </a:r>
            <a:r>
              <a:rPr lang="cs-CZ" dirty="0">
                <a:solidFill>
                  <a:srgbClr val="242424"/>
                </a:solidFill>
              </a:rPr>
              <a:t> - portál Nadace </a:t>
            </a:r>
            <a:r>
              <a:rPr lang="cs-CZ" dirty="0" err="1">
                <a:solidFill>
                  <a:srgbClr val="242424"/>
                </a:solidFill>
              </a:rPr>
              <a:t>Sirius</a:t>
            </a:r>
            <a:r>
              <a:rPr lang="cs-CZ" dirty="0">
                <a:solidFill>
                  <a:srgbClr val="242424"/>
                </a:solidFill>
              </a:rPr>
              <a:t> pro rodiče i odborníky (ověřené informace k řadě témat)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NPI </a:t>
            </a:r>
            <a:r>
              <a:rPr lang="cs-CZ" dirty="0">
                <a:solidFill>
                  <a:srgbClr val="242424"/>
                </a:solidFill>
                <a:hlinkClick r:id="rId6"/>
              </a:rPr>
              <a:t>https://www.npi.cz/</a:t>
            </a:r>
            <a:r>
              <a:rPr lang="cs-CZ" dirty="0">
                <a:solidFill>
                  <a:srgbClr val="242424"/>
                </a:solidFill>
              </a:rPr>
              <a:t> - nabídka vzdělávání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Školní poradenství v praxi - </a:t>
            </a:r>
            <a:r>
              <a:rPr lang="cs-CZ" dirty="0">
                <a:solidFill>
                  <a:srgbClr val="242424"/>
                </a:solidFill>
                <a:hlinkClick r:id="rId7"/>
              </a:rPr>
              <a:t>https://obchod.wolterskluwer.cz/</a:t>
            </a:r>
            <a:r>
              <a:rPr lang="cs-CZ" dirty="0" err="1">
                <a:solidFill>
                  <a:srgbClr val="242424"/>
                </a:solidFill>
                <a:hlinkClick r:id="rId7"/>
              </a:rPr>
              <a:t>cz</a:t>
            </a:r>
            <a:r>
              <a:rPr lang="cs-CZ" dirty="0">
                <a:solidFill>
                  <a:srgbClr val="242424"/>
                </a:solidFill>
                <a:hlinkClick r:id="rId7"/>
              </a:rPr>
              <a:t>/skolni-poradenstvi-v-praxi.p1431.html</a:t>
            </a:r>
            <a:r>
              <a:rPr lang="cs-CZ" dirty="0">
                <a:solidFill>
                  <a:srgbClr val="242424"/>
                </a:solidFill>
              </a:rPr>
              <a:t>, zajímavý časopis, ale zpoplatněný</a:t>
            </a:r>
          </a:p>
        </p:txBody>
      </p:sp>
    </p:spTree>
    <p:extLst>
      <p:ext uri="{BB962C8B-B14F-4D97-AF65-F5344CB8AC3E}">
        <p14:creationId xmlns:p14="http://schemas.microsoft.com/office/powerpoint/2010/main" val="72455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2F33E-7782-53B5-4D1B-BC5A4BDD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duševní </a:t>
            </a:r>
            <a:r>
              <a:rPr lang="cs-CZ" dirty="0" err="1"/>
              <a:t>zdraví-zajímavé</a:t>
            </a:r>
            <a:r>
              <a:rPr lang="cs-CZ" dirty="0"/>
              <a:t>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C110-9B3A-2FBB-4BA3-F02AA5DAD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  <a:hlinkClick r:id="rId2"/>
              </a:rPr>
              <a:t>https://nepanikar.eu/ </a:t>
            </a:r>
            <a:r>
              <a:rPr lang="cs-CZ" dirty="0">
                <a:solidFill>
                  <a:srgbClr val="242424"/>
                </a:solidFill>
              </a:rPr>
              <a:t>- mobilní aplikace (zdarma) s informacemi a kontakty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Nevypusť Duši </a:t>
            </a:r>
            <a:r>
              <a:rPr lang="cs-CZ" dirty="0">
                <a:solidFill>
                  <a:srgbClr val="242424"/>
                </a:solidFill>
                <a:hlinkClick r:id="rId3"/>
              </a:rPr>
              <a:t>https://nevypustdusi.cz/</a:t>
            </a:r>
            <a:r>
              <a:rPr lang="cs-CZ" dirty="0">
                <a:solidFill>
                  <a:srgbClr val="242424"/>
                </a:solidFill>
              </a:rPr>
              <a:t> – nej organizace věnující se duševnímu zdraví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  <a:hlinkClick r:id="rId4"/>
              </a:rPr>
              <a:t>www.opatruj.se</a:t>
            </a:r>
            <a:r>
              <a:rPr lang="cs-CZ" dirty="0">
                <a:solidFill>
                  <a:srgbClr val="242424"/>
                </a:solidFill>
              </a:rPr>
              <a:t> – web Národního ústavu duševního zdraví včetně online testů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  <a:hlinkClick r:id="rId2"/>
              </a:rPr>
              <a:t>https://tezkahlava.cz/</a:t>
            </a:r>
            <a:r>
              <a:rPr lang="cs-CZ" dirty="0">
                <a:solidFill>
                  <a:srgbClr val="242424"/>
                </a:solidFill>
              </a:rPr>
              <a:t> - rozcestník pomoci a kontaktů, připravil Jihomoravský kraj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  <a:hlinkClick r:id="rId5"/>
              </a:rPr>
              <a:t>www.anabell.cz</a:t>
            </a:r>
            <a:r>
              <a:rPr lang="cs-CZ" dirty="0">
                <a:solidFill>
                  <a:srgbClr val="242424"/>
                </a:solidFill>
              </a:rPr>
              <a:t> – linka, chat, poradna pro ne</a:t>
            </a:r>
            <a:r>
              <a:rPr lang="pl-PL" dirty="0">
                <a:solidFill>
                  <a:srgbClr val="242424"/>
                </a:solidFill>
              </a:rPr>
              <a:t>moci ve spektru poruch příjmu potravy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  <a:hlinkClick r:id="rId6"/>
              </a:rPr>
              <a:t>www.modralinka.cz</a:t>
            </a:r>
            <a:r>
              <a:rPr lang="cs-CZ" dirty="0">
                <a:solidFill>
                  <a:srgbClr val="242424"/>
                </a:solidFill>
              </a:rPr>
              <a:t> – poradenství pro těžké životní situace, Brno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  <a:hlinkClick r:id="rId7"/>
              </a:rPr>
              <a:t>https://kurz-lepsiskola.clovekvtisni.cz/#!/</a:t>
            </a:r>
            <a:r>
              <a:rPr lang="cs-CZ" dirty="0">
                <a:solidFill>
                  <a:srgbClr val="242424"/>
                </a:solidFill>
              </a:rPr>
              <a:t> - on-line kurzy k náročnému chování dětí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  <a:hlinkClick r:id="rId8"/>
              </a:rPr>
              <a:t>www.jaknatrauma.eu</a:t>
            </a:r>
            <a:r>
              <a:rPr lang="cs-CZ" dirty="0">
                <a:solidFill>
                  <a:srgbClr val="242424"/>
                </a:solidFill>
              </a:rPr>
              <a:t> - série videí, která představí různé souvislosti </a:t>
            </a:r>
            <a:r>
              <a:rPr lang="cs-CZ" dirty="0" err="1">
                <a:solidFill>
                  <a:srgbClr val="242424"/>
                </a:solidFill>
              </a:rPr>
              <a:t>traumatuma</a:t>
            </a:r>
            <a:endParaRPr lang="cs-CZ" dirty="0">
              <a:solidFill>
                <a:srgbClr val="24242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Madio.cz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90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E177A9-AF0F-0BEB-CC8B-CAB18820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Práce s heterogenní třídou – novinky NPI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A61D89E-DBA2-0104-6BE5-22EAEF204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19611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4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F4BFF6-597E-426E-8B7A-68923267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22" y="218370"/>
            <a:ext cx="11384845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NECHTE SE INSPIRO</a:t>
            </a:r>
            <a:r>
              <a:rPr lang="cs-CZ" dirty="0"/>
              <a:t>V</a:t>
            </a:r>
            <a:r>
              <a:rPr lang="en-US" dirty="0"/>
              <a:t>AT</a:t>
            </a:r>
            <a:r>
              <a:rPr lang="cs-CZ" dirty="0"/>
              <a:t> </a:t>
            </a:r>
            <a:r>
              <a:rPr lang="en-US" dirty="0" err="1"/>
              <a:t>Desatero</a:t>
            </a:r>
            <a:r>
              <a:rPr lang="en-US" dirty="0"/>
              <a:t> NPI</a:t>
            </a:r>
            <a:r>
              <a:rPr lang="cs-CZ" dirty="0"/>
              <a:t>ČR</a:t>
            </a:r>
            <a:endParaRPr lang="cs-CZ" dirty="0">
              <a:cs typeface="Arial" panose="020B0604020202020204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20843-BC3F-4FCF-ADCF-D81212278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" r="1180"/>
          <a:stretch/>
        </p:blipFill>
        <p:spPr>
          <a:xfrm>
            <a:off x="557578" y="1138806"/>
            <a:ext cx="8629651" cy="52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0D1C418-A85F-4629-AE87-6A73FC4D3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"/>
          <a:stretch/>
        </p:blipFill>
        <p:spPr>
          <a:xfrm>
            <a:off x="511418" y="1104579"/>
            <a:ext cx="9152533" cy="537657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58CD22B-7AEE-4597-9F2F-F9D607C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374" y="257882"/>
            <a:ext cx="11201803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NECHTE SE INSPIROVAT</a:t>
            </a:r>
            <a:r>
              <a:rPr lang="cs-CZ" dirty="0"/>
              <a:t> </a:t>
            </a:r>
            <a:r>
              <a:rPr lang="en-US" dirty="0" err="1"/>
              <a:t>Desatero</a:t>
            </a:r>
            <a:r>
              <a:rPr lang="en-US" dirty="0"/>
              <a:t> NPI</a:t>
            </a:r>
            <a:r>
              <a:rPr lang="cs-CZ" dirty="0"/>
              <a:t>ČR</a:t>
            </a:r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677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8B2FB23-9DAE-4197-004B-22830350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67" y="712607"/>
            <a:ext cx="11086005" cy="5567952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buAutoNum type="alphaUcPeriod"/>
            </a:pPr>
            <a:endParaRPr lang="cs-CZ" b="1" dirty="0">
              <a:cs typeface="Arial"/>
            </a:endParaRPr>
          </a:p>
          <a:p>
            <a:endParaRPr lang="cs-CZ" sz="2800" b="1" dirty="0">
              <a:cs typeface="Arial"/>
            </a:endParaRPr>
          </a:p>
          <a:p>
            <a:r>
              <a:rPr lang="cs-CZ" sz="2800" b="1" dirty="0">
                <a:cs typeface="Arial"/>
              </a:rPr>
              <a:t>Gradovaná podpora pedagogických pracovníků při úspěšné práci s heterogenní třídou</a:t>
            </a:r>
            <a:endParaRPr lang="cs-CZ" dirty="0">
              <a:cs typeface="Arial"/>
            </a:endParaRPr>
          </a:p>
          <a:p>
            <a:pPr marL="514350" indent="-514350">
              <a:buAutoNum type="alphaUcPeriod"/>
            </a:pPr>
            <a:endParaRPr lang="cs-CZ" dirty="0">
              <a:cs typeface="Arial"/>
            </a:endParaRPr>
          </a:p>
          <a:p>
            <a:pPr marL="514350" indent="-514350">
              <a:buAutoNum type="alphaUcPeriod"/>
            </a:pPr>
            <a:endParaRPr lang="cs-CZ" dirty="0">
              <a:cs typeface="Arial"/>
            </a:endParaRPr>
          </a:p>
          <a:p>
            <a:pPr marL="514350" indent="-514350">
              <a:buAutoNum type="alphaUcPeriod"/>
            </a:pPr>
            <a:endParaRPr lang="cs-CZ" dirty="0">
              <a:cs typeface="Arial"/>
            </a:endParaRPr>
          </a:p>
          <a:p>
            <a:pPr marL="514350" indent="-514350">
              <a:buAutoNum type="alphaUcPeriod"/>
            </a:pPr>
            <a:endParaRPr lang="cs-CZ" dirty="0">
              <a:cs typeface="Arial"/>
            </a:endParaRPr>
          </a:p>
          <a:p>
            <a:pPr marL="514350" indent="-514350">
              <a:buAutoNum type="alphaUcPeriod"/>
            </a:pPr>
            <a:endParaRPr lang="cs-CZ" dirty="0">
              <a:cs typeface="Arial"/>
            </a:endParaRPr>
          </a:p>
          <a:p>
            <a:pPr marL="514350" indent="-514350">
              <a:buAutoNum type="alphaUcPeriod"/>
            </a:pP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01641F-58C8-92D3-A6CA-A877898A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a typeface="+mj-lt"/>
                <a:cs typeface="+mj-lt"/>
              </a:rPr>
              <a:t>Moduly DESATERA NPI ČR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FB6C862-B2B5-2F33-6599-A26281308898}"/>
              </a:ext>
            </a:extLst>
          </p:cNvPr>
          <p:cNvSpPr/>
          <p:nvPr/>
        </p:nvSpPr>
        <p:spPr>
          <a:xfrm>
            <a:off x="324805" y="3276164"/>
            <a:ext cx="3447747" cy="22200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cs typeface="Arial"/>
              </a:rPr>
              <a:t>Heterogenní třída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cs typeface="Arial"/>
              </a:rPr>
              <a:t>I</a:t>
            </a:r>
            <a:endParaRPr lang="cs-CZ" sz="2400" dirty="0">
              <a:cs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dirty="0">
                <a:cs typeface="Arial"/>
              </a:rPr>
              <a:t>utváření pozitivního třídního klimatu</a:t>
            </a:r>
            <a:endParaRPr lang="cs-CZ" sz="2400" dirty="0">
              <a:ea typeface="+mn-lt"/>
              <a:cs typeface="+mn-lt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i="1" dirty="0">
              <a:cs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i="1" dirty="0">
                <a:cs typeface="Arial"/>
              </a:rPr>
              <a:t>zásady 1, 3, 10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4A4DA31-812F-D65C-CF45-36F2583A1495}"/>
              </a:ext>
            </a:extLst>
          </p:cNvPr>
          <p:cNvSpPr/>
          <p:nvPr/>
        </p:nvSpPr>
        <p:spPr>
          <a:xfrm>
            <a:off x="4091287" y="3276164"/>
            <a:ext cx="3550619" cy="21730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cs typeface="Arial"/>
              </a:rPr>
              <a:t>Heterogenní třída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cs typeface="Arial"/>
              </a:rPr>
              <a:t>II </a:t>
            </a:r>
            <a:endParaRPr lang="cs-CZ" sz="2400" dirty="0">
              <a:cs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dirty="0">
                <a:cs typeface="Arial"/>
              </a:rPr>
              <a:t>srozumitelnost výuky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i="1" dirty="0">
              <a:cs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i="1" dirty="0">
                <a:cs typeface="Arial"/>
              </a:rPr>
              <a:t>zásady 2, 5, 6, 9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61BE09A-1BF3-27F6-1F8D-5F29E5C23C95}"/>
              </a:ext>
            </a:extLst>
          </p:cNvPr>
          <p:cNvSpPr/>
          <p:nvPr/>
        </p:nvSpPr>
        <p:spPr>
          <a:xfrm>
            <a:off x="7960641" y="3276163"/>
            <a:ext cx="3822056" cy="21730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cs typeface="Arial"/>
              </a:rPr>
              <a:t>Heterogenní třída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cs typeface="Arial"/>
              </a:rPr>
              <a:t>III</a:t>
            </a:r>
            <a:r>
              <a:rPr lang="cs-CZ" sz="2400" dirty="0">
                <a:cs typeface="Arial"/>
              </a:rPr>
              <a:t> 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dirty="0">
                <a:cs typeface="Arial"/>
              </a:rPr>
              <a:t>diferenciace výuky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i="1" dirty="0">
              <a:cs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i="1" dirty="0">
                <a:cs typeface="Arial"/>
              </a:rPr>
              <a:t>zásady 4, 7, 8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15690" y="721222"/>
          <a:ext cx="1966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82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EB26EBA-E1E2-D252-4C6E-113F83E0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75" y="1471570"/>
            <a:ext cx="11086005" cy="556795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800" b="1" dirty="0">
                <a:cs typeface="Arial"/>
              </a:rPr>
              <a:t>Design vzdělávání NPI ČR k tématu práce s heterogenní třídou</a:t>
            </a:r>
            <a:endParaRPr lang="cs-CZ" b="1" dirty="0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endParaRPr lang="cs-CZ" b="1" dirty="0">
              <a:ea typeface="+mn-lt"/>
              <a:cs typeface="+mn-lt"/>
            </a:endParaRPr>
          </a:p>
          <a:p>
            <a:r>
              <a:rPr lang="cs-CZ" sz="2400" dirty="0">
                <a:cs typeface="Arial"/>
                <a:hlinkClick r:id="rId2"/>
              </a:rPr>
              <a:t>Web NPI ČR</a:t>
            </a:r>
            <a:endParaRPr lang="cs-CZ" sz="2400" dirty="0">
              <a:cs typeface="Arial"/>
            </a:endParaRPr>
          </a:p>
          <a:p>
            <a:pPr marL="514350" indent="-514350">
              <a:buAutoNum type="alphaUcPeriod"/>
            </a:pPr>
            <a:endParaRPr lang="cs-CZ" b="1" dirty="0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endParaRPr lang="cs-CZ" b="1" dirty="0">
              <a:ea typeface="+mn-lt"/>
              <a:cs typeface="+mn-lt"/>
            </a:endParaRPr>
          </a:p>
          <a:p>
            <a:endParaRPr lang="cs-CZ" b="1" dirty="0">
              <a:cs typeface="Arial" panose="020B0604020202020204"/>
            </a:endParaRPr>
          </a:p>
          <a:p>
            <a:endParaRPr lang="cs-CZ" dirty="0">
              <a:cs typeface="Arial" panose="020B0604020202020204"/>
            </a:endParaRPr>
          </a:p>
          <a:p>
            <a:endParaRPr lang="cs-CZ" dirty="0">
              <a:cs typeface="Arial" panose="020B0604020202020204"/>
            </a:endParaRPr>
          </a:p>
          <a:p>
            <a:endParaRPr lang="cs-CZ" b="1" dirty="0">
              <a:cs typeface="Arial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DED4063-CB96-F155-AB3A-81A0189F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cs typeface="Arial"/>
              </a:rPr>
              <a:t>Vyberte si</a:t>
            </a:r>
            <a:r>
              <a:rPr lang="cs-CZ" dirty="0">
                <a:cs typeface="Arial"/>
                <a:sym typeface="Wingdings" panose="05000000000000000000" pitchFamily="2" charset="2"/>
              </a:rPr>
              <a:t></a:t>
            </a:r>
            <a:r>
              <a:rPr lang="cs-CZ" dirty="0">
                <a:cs typeface="Arial"/>
              </a:rPr>
              <a:t>  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D3C64A9-B204-60B7-3466-E8FDEAE174EA}"/>
              </a:ext>
            </a:extLst>
          </p:cNvPr>
          <p:cNvSpPr/>
          <p:nvPr/>
        </p:nvSpPr>
        <p:spPr>
          <a:xfrm>
            <a:off x="617573" y="2831690"/>
            <a:ext cx="2111453" cy="35199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latin typeface="Arial"/>
              </a:rPr>
              <a:t>0. </a:t>
            </a:r>
            <a:r>
              <a:rPr lang="cs-CZ" sz="2400" dirty="0">
                <a:latin typeface="Arial"/>
              </a:rPr>
              <a:t> 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latin typeface="Arial"/>
              </a:rPr>
              <a:t>Text</a:t>
            </a:r>
            <a:endParaRPr lang="cs-CZ" sz="2400" b="1" dirty="0"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5A358D4-E7CA-6C26-591B-42C11E0D51D3}"/>
              </a:ext>
            </a:extLst>
          </p:cNvPr>
          <p:cNvSpPr/>
          <p:nvPr/>
        </p:nvSpPr>
        <p:spPr>
          <a:xfrm>
            <a:off x="2870824" y="2831689"/>
            <a:ext cx="1917486" cy="3519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latin typeface="Arial"/>
              </a:rPr>
              <a:t>1.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latin typeface="Arial"/>
              </a:rPr>
              <a:t>Video ze školy</a:t>
            </a:r>
            <a:endParaRPr lang="cs-CZ" sz="2400" b="1" dirty="0">
              <a:cs typeface="Arial" panose="020B0604020202020204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6782EFE-C802-C3FF-2468-3D630ACE9B8F}"/>
              </a:ext>
            </a:extLst>
          </p:cNvPr>
          <p:cNvSpPr/>
          <p:nvPr/>
        </p:nvSpPr>
        <p:spPr>
          <a:xfrm>
            <a:off x="4930108" y="2831690"/>
            <a:ext cx="2003657" cy="3519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latin typeface="Arial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latin typeface="Arial"/>
              </a:rPr>
              <a:t>2.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800" b="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latin typeface="Arial"/>
              </a:rPr>
              <a:t>Záznam </a:t>
            </a:r>
            <a:r>
              <a:rPr lang="cs-CZ" sz="2400" b="1" dirty="0" err="1">
                <a:latin typeface="Arial"/>
              </a:rPr>
              <a:t>webináře</a:t>
            </a:r>
            <a:r>
              <a:rPr lang="cs-CZ" sz="2400" b="1" dirty="0">
                <a:latin typeface="Arial"/>
              </a:rPr>
              <a:t>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cs-CZ" sz="2400" b="1" dirty="0">
                <a:latin typeface="Arial"/>
              </a:rPr>
              <a:t>s aktéry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970926D-9F1B-55D7-A19A-7491AEBE1178}"/>
              </a:ext>
            </a:extLst>
          </p:cNvPr>
          <p:cNvSpPr/>
          <p:nvPr/>
        </p:nvSpPr>
        <p:spPr>
          <a:xfrm>
            <a:off x="7075563" y="2800677"/>
            <a:ext cx="1896614" cy="3550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cs-CZ" sz="20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r>
              <a:rPr lang="cs-CZ" sz="2400" b="1" dirty="0">
                <a:latin typeface="Arial"/>
              </a:rPr>
              <a:t>3. </a:t>
            </a: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r>
              <a:rPr lang="cs-CZ" sz="2400" b="1" dirty="0">
                <a:latin typeface="Arial"/>
              </a:rPr>
              <a:t>Online </a:t>
            </a:r>
            <a:r>
              <a:rPr lang="cs-CZ" sz="2400" b="1" dirty="0" err="1">
                <a:latin typeface="Arial"/>
              </a:rPr>
              <a:t>webinář</a:t>
            </a:r>
            <a:r>
              <a:rPr lang="cs-CZ" sz="2400" b="1" dirty="0">
                <a:latin typeface="Arial"/>
              </a:rPr>
              <a:t> </a:t>
            </a:r>
          </a:p>
          <a:p>
            <a:pPr algn="ctr"/>
            <a:r>
              <a:rPr lang="cs-CZ" sz="2400" b="1" dirty="0">
                <a:latin typeface="Arial"/>
              </a:rPr>
              <a:t>se sdílením</a:t>
            </a:r>
            <a:endParaRPr lang="cs-CZ" sz="2400" dirty="0">
              <a:ea typeface="+mn-lt"/>
              <a:cs typeface="+mn-lt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sz="2400" b="1" dirty="0">
              <a:cs typeface="Arial" panose="020B0604020202020204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970926D-9F1B-55D7-A19A-7491AEBE1178}"/>
              </a:ext>
            </a:extLst>
          </p:cNvPr>
          <p:cNvSpPr/>
          <p:nvPr/>
        </p:nvSpPr>
        <p:spPr>
          <a:xfrm>
            <a:off x="9134847" y="2800677"/>
            <a:ext cx="1942456" cy="3550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cs-CZ" sz="20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pPr algn="ctr"/>
            <a:endParaRPr lang="cs-CZ" sz="2400" b="1" dirty="0">
              <a:latin typeface="Arial"/>
            </a:endParaRPr>
          </a:p>
          <a:p>
            <a:r>
              <a:rPr lang="cs-CZ" sz="2400" b="1" dirty="0">
                <a:latin typeface="Arial"/>
              </a:rPr>
              <a:t>4. </a:t>
            </a:r>
          </a:p>
          <a:p>
            <a:pPr algn="ctr"/>
            <a:r>
              <a:rPr lang="cs-CZ" sz="2400" b="1" dirty="0">
                <a:latin typeface="Arial"/>
              </a:rPr>
              <a:t>Prezenční seminář </a:t>
            </a:r>
          </a:p>
          <a:p>
            <a:pPr algn="ctr"/>
            <a:r>
              <a:rPr lang="cs-CZ" sz="2400" b="1" dirty="0">
                <a:latin typeface="Arial"/>
              </a:rPr>
              <a:t>v KP NPI ČR</a:t>
            </a:r>
            <a:endParaRPr lang="cs-CZ" sz="2400" dirty="0">
              <a:ea typeface="+mn-lt"/>
              <a:cs typeface="+mn-lt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cs-CZ" b="1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51856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599</TotalTime>
  <Words>772</Words>
  <Application>Microsoft Office PowerPoint</Application>
  <PresentationFormat>Širokoúhlá obrazovka</PresentationFormat>
  <Paragraphs>146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Francois One</vt:lpstr>
      <vt:lpstr>inherit</vt:lpstr>
      <vt:lpstr>Verdana</vt:lpstr>
      <vt:lpstr>Retrospektiva</vt:lpstr>
      <vt:lpstr>Metodický kabinet pro výchovné poradce prevence 29.11.2023</vt:lpstr>
      <vt:lpstr>Péče o nadané žáky</vt:lpstr>
      <vt:lpstr>Péče o duševní zdraví – zajímavé zdroje </vt:lpstr>
      <vt:lpstr>Péče o duševní zdraví-zajímavé zdroje</vt:lpstr>
      <vt:lpstr>Práce s heterogenní třídou – novinky NPI</vt:lpstr>
      <vt:lpstr>NECHTE SE INSPIROVAT Desatero NPIČR</vt:lpstr>
      <vt:lpstr>NECHTE SE INSPIROVAT Desatero NPIČR</vt:lpstr>
      <vt:lpstr>Moduly DESATERA NPI ČR</vt:lpstr>
      <vt:lpstr>Vyberte si  </vt:lpstr>
      <vt:lpstr> NECHTE SE  MOTIVOVAT</vt:lpstr>
      <vt:lpstr>Přijímací zkoušky na střední školy</vt:lpstr>
      <vt:lpstr> Spuštění webových stránek k přijímacímu řízení</vt:lpstr>
      <vt:lpstr>Prezentace aplikace PowerPoint</vt:lpstr>
      <vt:lpstr>Osvědčení a evaulace</vt:lpstr>
      <vt:lpstr>Hezké svátky  uvidíme se 23.1.2023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kabinet metodika prevence 7.9. 2022</dc:title>
  <dc:creator>Markéta Sychrová</dc:creator>
  <cp:lastModifiedBy>Jana Klementová</cp:lastModifiedBy>
  <cp:revision>13</cp:revision>
  <dcterms:created xsi:type="dcterms:W3CDTF">2022-09-05T05:49:39Z</dcterms:created>
  <dcterms:modified xsi:type="dcterms:W3CDTF">2023-12-09T14:45:18Z</dcterms:modified>
</cp:coreProperties>
</file>