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7" r:id="rId6"/>
    <p:sldId id="259" r:id="rId7"/>
    <p:sldId id="260" r:id="rId8"/>
    <p:sldId id="261" r:id="rId9"/>
    <p:sldId id="262" r:id="rId10"/>
    <p:sldId id="275" r:id="rId11"/>
    <p:sldId id="277" r:id="rId12"/>
    <p:sldId id="278" r:id="rId13"/>
    <p:sldId id="281" r:id="rId14"/>
    <p:sldId id="279" r:id="rId15"/>
    <p:sldId id="258" r:id="rId16"/>
    <p:sldId id="264" r:id="rId17"/>
    <p:sldId id="265" r:id="rId18"/>
    <p:sldId id="263" r:id="rId19"/>
    <p:sldId id="270" r:id="rId20"/>
    <p:sldId id="266" r:id="rId21"/>
    <p:sldId id="267" r:id="rId22"/>
    <p:sldId id="268" r:id="rId23"/>
    <p:sldId id="280" r:id="rId24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3A0D32E-8A96-43B1-8CF5-0BE32E8C58C1}" type="datetime1">
              <a:rPr lang="cs-CZ" smtClean="0"/>
              <a:t>31.1.2020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AC5364-3771-4DA5-94A1-0BCFA494FEF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693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D7AE1-934C-4FD9-9D6E-DD13EA6C56F1}" type="datetime1">
              <a:rPr lang="cs-CZ" smtClean="0"/>
              <a:pPr/>
              <a:t>31.1.2020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ADD3C7-09A3-4FAE-BEB8-19FEF1926070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93426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9354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421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5340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4272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5553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158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318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217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319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66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3988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2CADD3C7-09A3-4FAE-BEB8-19FEF1926070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872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 noProof="0" smtClean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D153A0-7F36-467B-9FD0-869DE29DF356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6B2CC4-A86E-4E2C-8D69-E2CEEE41B048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20A72A-7C1A-4394-A1E4-565844F2B9D1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11" name="Zástupný symbol pro text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rtl="0">
              <a:buNone/>
            </a:pPr>
            <a:r>
              <a:rPr lang="cs-CZ" noProof="0" smtClean="0"/>
              <a:t>Upravte styly předlohy textu.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682177-40AE-4240-9C20-95994E6CF9F6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12" name="Textové pole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cs-CZ" noProof="0" dirty="0" smtClean="0"/>
              <a:t>„</a:t>
            </a:r>
            <a:endParaRPr lang="cs-CZ" noProof="0" dirty="0"/>
          </a:p>
        </p:txBody>
      </p:sp>
      <p:sp>
        <p:nvSpPr>
          <p:cNvPr id="15" name="Textové pole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cs-CZ" noProof="0" dirty="0" smtClean="0"/>
              <a:t>“</a:t>
            </a:r>
            <a:endParaRPr lang="cs-CZ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ECE474-409A-469A-9AF6-4824004A737B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16" name="Zástupný symbol pro text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19" name="Zástupný symbol pro text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14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20" name="Zástupný symbol pro text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cxnSp>
        <p:nvCxnSpPr>
          <p:cNvPr id="17" name="Přímá spojnice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1EE422-0794-430A-A677-A9E155F5254F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29" name="Zástupný symbol obrázku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2" name="Zástupný symbol pro text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30" name="Zástupný symbol obrázku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3" name="Zástupný symbol pro text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14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31" name="Zástupný symbol obrázku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24" name="Zástupný symbol pro text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cxnSp>
        <p:nvCxnSpPr>
          <p:cNvPr id="19" name="Přímá spojnice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B1C550-F5B0-45F5-8CF1-E0053C00F1E0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56FDFB-C5C6-47BE-A1B2-E03FDE93D31E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88144-B7E8-41F9-BFED-4989525D9B7F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49748E-9907-4036-BD74-818B58D8A047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5745A4D-5F43-4B60-8D16-95F122081D9B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9C6802-CB4B-460E-B455-1AD07DED8591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E1A9FE-EA96-4351-BD11-8342E0D479AE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7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363447-6CC2-4857-B435-58142F8C75FE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602511-D984-4ED4-948A-6D84ED7E4C8C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  <a:p>
            <a:pPr lvl="1" rtl="0"/>
            <a:r>
              <a:rPr lang="cs-CZ" noProof="0" smtClean="0"/>
              <a:t>Druhá úroveň</a:t>
            </a:r>
          </a:p>
          <a:p>
            <a:pPr lvl="2" rtl="0"/>
            <a:r>
              <a:rPr lang="cs-CZ" noProof="0" smtClean="0"/>
              <a:t>Třetí úroveň</a:t>
            </a:r>
          </a:p>
          <a:p>
            <a:pPr lvl="3" rtl="0"/>
            <a:r>
              <a:rPr lang="cs-CZ" noProof="0" smtClean="0"/>
              <a:t>Čtvrtá úroveň</a:t>
            </a:r>
          </a:p>
          <a:p>
            <a:pPr lvl="4" rtl="0"/>
            <a:r>
              <a:rPr lang="cs-CZ" noProof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DC2F66-3A8B-47A7-A099-72B6FF95F0F8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cs-CZ" noProof="0" smtClean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-CZ" noProof="0" smtClean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E014F3-DC79-402A-B36D-71709328E951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á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Zástupný 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cs-CZ" noProof="0" dirty="0" smtClean="0"/>
              <a:t>Kliknutím můžete upravit styl předlohy nadpisů.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 smtClean="0"/>
              <a:t>Kliknutím můžete upravit styly předlohy textu.</a:t>
            </a:r>
          </a:p>
          <a:p>
            <a:pPr lvl="1" rtl="0"/>
            <a:r>
              <a:rPr lang="cs-CZ" noProof="0" dirty="0" smtClean="0"/>
              <a:t>Druhá úroveň</a:t>
            </a:r>
          </a:p>
          <a:p>
            <a:pPr lvl="2" rtl="0"/>
            <a:r>
              <a:rPr lang="cs-CZ" noProof="0" dirty="0" smtClean="0"/>
              <a:t>Třetí úroveň</a:t>
            </a:r>
          </a:p>
          <a:p>
            <a:pPr lvl="3" rtl="0"/>
            <a:r>
              <a:rPr lang="cs-CZ" noProof="0" dirty="0" smtClean="0"/>
              <a:t>Čtvrtá úroveň</a:t>
            </a:r>
          </a:p>
          <a:p>
            <a:pPr lvl="4" rtl="0"/>
            <a:r>
              <a:rPr lang="cs-CZ" noProof="0" dirty="0" smtClean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fld id="{E80E63B9-08C8-439F-B734-3D7289D5CCA6}" type="datetime1">
              <a:rPr lang="cs-CZ" noProof="0" smtClean="0"/>
              <a:t>31.1.2020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lajoga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novotna@pppuo.cz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Obdélník 27">
            <a:extLst>
              <a:ext uri="{FF2B5EF4-FFF2-40B4-BE49-F238E27FC236}">
                <a16:creationId xmlns:a16="http://schemas.microsoft.com/office/drawing/2014/main" xmlns="" id="{A4322390-8B58-46BE-88EB-D9FD30C087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FE29227B-4703-4DAD-A51E-EBA7FE3BC5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l="4365" t="23391" r="47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42F1FE-7C96-4161-95B9-B9C1C5193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>
            <a:normAutofit fontScale="90000"/>
          </a:bodyPr>
          <a:lstStyle/>
          <a:p>
            <a:pPr rtl="0"/>
            <a:r>
              <a:rPr lang="cs-CZ" dirty="0" smtClean="0">
                <a:solidFill>
                  <a:schemeClr val="tx1"/>
                </a:solidFill>
              </a:rPr>
              <a:t>Výchovní poradci</a:t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chemeClr val="tx1"/>
                </a:solidFill>
              </a:rPr>
              <a:t>11.12., 12.12., 29. 1. 2020</a:t>
            </a:r>
            <a:br>
              <a:rPr lang="cs-CZ" dirty="0" smtClean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8525207-C54B-46FA-899C-064FCA594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cs-CZ" dirty="0" smtClean="0">
                <a:solidFill>
                  <a:schemeClr val="tx1"/>
                </a:solidFill>
              </a:rPr>
              <a:t>Ústí nad Orlicí, Svitavy  PHDR. Petra Novotná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Asistent pedagoga, druhý pedagog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r>
              <a:rPr lang="cs-CZ" dirty="0" smtClean="0"/>
              <a:t>-AP je pro učitele, učitel učí, AP napomáhá – v doporučení od 1.1. je nově dle vyhlášky uvádět počet přímých hodin a to v nejbližší možné hodnotě odpovídající rozvrhu žáka.</a:t>
            </a:r>
          </a:p>
          <a:p>
            <a:r>
              <a:rPr lang="cs-CZ" dirty="0" smtClean="0"/>
              <a:t>-AP je samostatný pedagogický pracovník se všemi kompetencemi</a:t>
            </a:r>
          </a:p>
          <a:p>
            <a:r>
              <a:rPr lang="cs-CZ" dirty="0" smtClean="0"/>
              <a:t>-AP musí mít svoje pracovní místo ve třídě, nesedí stále vedle žáka, korzuje, plní pokyny pedagoga, musí mít jeho představu před hodinou</a:t>
            </a:r>
          </a:p>
          <a:p>
            <a:r>
              <a:rPr lang="cs-CZ" dirty="0" smtClean="0"/>
              <a:t>-pomůcky si hledá pedagog ne AP</a:t>
            </a:r>
          </a:p>
          <a:p>
            <a:r>
              <a:rPr lang="cs-CZ" dirty="0" smtClean="0"/>
              <a:t>-pokud je AP ve třídě o přestávce musí se vystřídat na pauzu s pedagogem</a:t>
            </a:r>
          </a:p>
          <a:p>
            <a:r>
              <a:rPr lang="cs-CZ" dirty="0" smtClean="0"/>
              <a:t>-AP nově není pro 4 žáky, ale pro žáka a ostatní žáky </a:t>
            </a:r>
          </a:p>
          <a:p>
            <a:r>
              <a:rPr lang="cs-CZ" dirty="0" smtClean="0"/>
              <a:t>Náplň práce AP vychází z nařízení vlády a z doporučení ŠPZ</a:t>
            </a:r>
          </a:p>
          <a:p>
            <a:r>
              <a:rPr lang="cs-CZ" dirty="0" smtClean="0"/>
              <a:t>- finanční normativ je stanoven v příloze 1 vyhlášky 27sb/2016 ve znění pozdějších platných předpisů, při dlouhodobé nemoci dochází domů za žákem.</a:t>
            </a:r>
          </a:p>
          <a:p>
            <a:r>
              <a:rPr lang="cs-CZ" dirty="0" smtClean="0"/>
              <a:t>-AP hodnotí žáka pouze v souladu s pedagogem. </a:t>
            </a:r>
          </a:p>
        </p:txBody>
      </p:sp>
    </p:spTree>
    <p:extLst>
      <p:ext uri="{BB962C8B-B14F-4D97-AF65-F5344CB8AC3E}">
        <p14:creationId xmlns:p14="http://schemas.microsoft.com/office/powerpoint/2010/main" val="2342832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Standardy ŠPZ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/>
          <a:lstStyle/>
          <a:p>
            <a:endParaRPr lang="cs-CZ" dirty="0"/>
          </a:p>
          <a:p>
            <a:r>
              <a:rPr lang="cs-CZ" dirty="0" smtClean="0"/>
              <a:t>- projekt KIPR zpracovává standardy</a:t>
            </a:r>
          </a:p>
          <a:p>
            <a:r>
              <a:rPr lang="cs-CZ" dirty="0" smtClean="0"/>
              <a:t>- součástí </a:t>
            </a:r>
            <a:r>
              <a:rPr lang="cs-CZ" dirty="0" err="1" smtClean="0"/>
              <a:t>evaulace</a:t>
            </a:r>
            <a:r>
              <a:rPr lang="cs-CZ" dirty="0" smtClean="0"/>
              <a:t> je dotazník pro školy v el. podobě, prosíme o spolupráci cca 1x ročně</a:t>
            </a:r>
          </a:p>
          <a:p>
            <a:r>
              <a:rPr lang="cs-CZ" dirty="0" smtClean="0"/>
              <a:t>Další setkání výchovných poradců na podzim – plánujeme výjezd do SVP Svitavy- Květná, do pobytového zařízení. </a:t>
            </a:r>
          </a:p>
          <a:p>
            <a:endParaRPr lang="cs-CZ" dirty="0"/>
          </a:p>
          <a:p>
            <a:r>
              <a:rPr lang="cs-CZ" dirty="0" smtClean="0">
                <a:hlinkClick r:id="rId3"/>
              </a:rPr>
              <a:t>Nabídka pro školy a jejich žáky:</a:t>
            </a:r>
          </a:p>
          <a:p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://www.malajoga.com/</a:t>
            </a:r>
            <a:endParaRPr lang="cs-CZ" dirty="0" smtClean="0"/>
          </a:p>
          <a:p>
            <a:r>
              <a:rPr lang="cs-CZ" dirty="0" smtClean="0"/>
              <a:t>- individuální lekce jógy pro onkologicky či vážně nemocné děti v domácím prostředí</a:t>
            </a:r>
          </a:p>
          <a:p>
            <a:r>
              <a:rPr lang="cs-CZ" dirty="0" smtClean="0"/>
              <a:t>- projekt zprostředkovává FN Motol</a:t>
            </a:r>
          </a:p>
        </p:txBody>
      </p:sp>
    </p:spTree>
    <p:extLst>
      <p:ext uri="{BB962C8B-B14F-4D97-AF65-F5344CB8AC3E}">
        <p14:creationId xmlns:p14="http://schemas.microsoft.com/office/powerpoint/2010/main" val="2115397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ADHD(</a:t>
            </a:r>
            <a:r>
              <a:rPr lang="cs-CZ" dirty="0" err="1" smtClean="0"/>
              <a:t>Attention</a:t>
            </a:r>
            <a:r>
              <a:rPr lang="cs-CZ" dirty="0" smtClean="0"/>
              <a:t> Deficit </a:t>
            </a:r>
            <a:r>
              <a:rPr lang="cs-CZ" dirty="0" err="1" smtClean="0"/>
              <a:t>Hyperactivity</a:t>
            </a:r>
            <a:r>
              <a:rPr lang="cs-CZ" dirty="0" smtClean="0"/>
              <a:t> </a:t>
            </a:r>
            <a:r>
              <a:rPr lang="cs-CZ" dirty="0" err="1" smtClean="0"/>
              <a:t>Disorder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err="1" smtClean="0"/>
              <a:t>Neurovývojová</a:t>
            </a:r>
            <a:r>
              <a:rPr lang="cs-CZ" b="1" dirty="0" smtClean="0"/>
              <a:t> porucha </a:t>
            </a:r>
            <a:r>
              <a:rPr lang="cs-CZ" dirty="0" smtClean="0"/>
              <a:t>(deficit pozornosti, hyperaktivita, impulzivita)</a:t>
            </a:r>
          </a:p>
          <a:p>
            <a:r>
              <a:rPr lang="cs-CZ" dirty="0" smtClean="0"/>
              <a:t>MKN 10 (F900)-hyperkinetická porucha (nadměrná aktivita, chování s výraznou nepozorností). (LMD)</a:t>
            </a:r>
          </a:p>
          <a:p>
            <a:r>
              <a:rPr lang="cs-CZ" dirty="0" smtClean="0"/>
              <a:t>Nyní ADHD – posunutí do dospělosti</a:t>
            </a:r>
          </a:p>
          <a:p>
            <a:r>
              <a:rPr lang="cs-CZ" dirty="0" smtClean="0"/>
              <a:t>Příznaky nemoci před 12 rokem (dříve 7 let)</a:t>
            </a:r>
          </a:p>
          <a:p>
            <a:r>
              <a:rPr lang="cs-CZ" dirty="0" smtClean="0"/>
              <a:t>Přítomnost ve  2 prostředích, 6 znaků musí být přítomno v obou kategoriích </a:t>
            </a:r>
          </a:p>
          <a:p>
            <a:r>
              <a:rPr lang="cs-CZ" dirty="0" smtClean="0"/>
              <a:t>Velká míra komorbidit</a:t>
            </a:r>
          </a:p>
          <a:p>
            <a:r>
              <a:rPr lang="cs-CZ" dirty="0" smtClean="0"/>
              <a:t>Subtypy ADHD s převažujícími projevy</a:t>
            </a:r>
          </a:p>
          <a:p>
            <a:r>
              <a:rPr lang="cs-CZ" dirty="0" smtClean="0"/>
              <a:t>Prevalence kolem 5%, převažují chlapci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50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-5049"/>
            <a:ext cx="9404723" cy="1081681"/>
          </a:xfrm>
        </p:spPr>
        <p:txBody>
          <a:bodyPr/>
          <a:lstStyle/>
          <a:p>
            <a:r>
              <a:rPr lang="cs-CZ" dirty="0" smtClean="0"/>
              <a:t>Příznaky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0220" y="1356852"/>
            <a:ext cx="5219432" cy="5383161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Tab. 1. </a:t>
            </a:r>
            <a:r>
              <a:rPr lang="cs-CZ" i="1" dirty="0"/>
              <a:t>Příznaky kategorie </a:t>
            </a:r>
            <a:r>
              <a:rPr lang="cs-CZ" b="1" i="1" dirty="0"/>
              <a:t>Hyperaktivita-Impulzivita (dle DSM 5)</a:t>
            </a:r>
          </a:p>
          <a:p>
            <a:r>
              <a:rPr lang="cs-CZ" dirty="0"/>
              <a:t>1. Hraje si s prsty, vrtí se, houpe se na židli</a:t>
            </a:r>
          </a:p>
          <a:p>
            <a:r>
              <a:rPr lang="cs-CZ" dirty="0"/>
              <a:t>2. Opouští své místo ve školní třídě nebo v jiných situacích, v době, kdy by měl sedět</a:t>
            </a:r>
          </a:p>
          <a:p>
            <a:r>
              <a:rPr lang="cs-CZ" dirty="0"/>
              <a:t>3. Pobíhá, vylézá kamkoliv a kdykoliv, včetně nevhodných situaci.</a:t>
            </a:r>
          </a:p>
          <a:p>
            <a:r>
              <a:rPr lang="pl-PL" dirty="0"/>
              <a:t>Nadměrně pobíha dokola nebo leze, a to i v situacích, kdy je to nevhodné</a:t>
            </a:r>
          </a:p>
          <a:p>
            <a:r>
              <a:rPr lang="cs-CZ" dirty="0"/>
              <a:t>4. Neumí si klidně hrát, zejména hry, které vyžaduji ticho či soustředěni</a:t>
            </a:r>
          </a:p>
          <a:p>
            <a:r>
              <a:rPr lang="pl-PL" dirty="0"/>
              <a:t>5. Je stále v pohybu „ jako na pochodu“, jako by „měl motorek“</a:t>
            </a:r>
          </a:p>
          <a:p>
            <a:r>
              <a:rPr lang="cs-CZ" dirty="0"/>
              <a:t>6. Stále hovoří</a:t>
            </a:r>
          </a:p>
          <a:p>
            <a:r>
              <a:rPr lang="cs-CZ" dirty="0"/>
              <a:t>7. Vyhrkne odpověď dřív, než je dokončena otázka</a:t>
            </a:r>
          </a:p>
          <a:p>
            <a:r>
              <a:rPr lang="cs-CZ" dirty="0"/>
              <a:t>8. Nevydrží v klidu čekat</a:t>
            </a:r>
          </a:p>
          <a:p>
            <a:r>
              <a:rPr lang="cs-CZ" dirty="0"/>
              <a:t>9. Přerušuje ostatní, vynucuje si pozornost, plete se do hry nebo konverzace jiných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654493" y="1238866"/>
            <a:ext cx="6262204" cy="561913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Tab. 2. Příznaky kategorie </a:t>
            </a:r>
            <a:r>
              <a:rPr lang="cs-CZ" b="1" i="1" dirty="0"/>
              <a:t>Nepozornost</a:t>
            </a:r>
            <a:r>
              <a:rPr lang="cs-CZ" b="1" dirty="0"/>
              <a:t> (dle DSM 5) 1. 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2200" dirty="0"/>
              <a:t>1.Často nedává pozor na detaily, ve škole dělá chyby z nedbalosti </a:t>
            </a:r>
          </a:p>
          <a:p>
            <a:pPr marL="0" indent="0">
              <a:buNone/>
            </a:pPr>
            <a:r>
              <a:rPr lang="cs-CZ" sz="2200" dirty="0"/>
              <a:t>2. Neudrží trvalou pozornost při úkolu nebo při hře </a:t>
            </a:r>
          </a:p>
          <a:p>
            <a:pPr marL="0" indent="0">
              <a:buNone/>
            </a:pPr>
            <a:r>
              <a:rPr lang="cs-CZ" sz="2200" dirty="0"/>
              <a:t>3. Zdá se, že neposlouchá, i když se mluví přímo k němu 4. Neřídí se instrukcemi, nedokončuje zadané úkoly. Přitom se nejedná o to, že by jim nerozuměl </a:t>
            </a:r>
          </a:p>
          <a:p>
            <a:pPr marL="0" indent="0">
              <a:buNone/>
            </a:pPr>
            <a:r>
              <a:rPr lang="cs-CZ" sz="2200" dirty="0"/>
              <a:t>5. Neumí si naplánovat úkoly, povinnosti, hry </a:t>
            </a:r>
          </a:p>
          <a:p>
            <a:pPr marL="0" indent="0">
              <a:buNone/>
            </a:pPr>
            <a:r>
              <a:rPr lang="cs-CZ" sz="2200" dirty="0"/>
              <a:t>6. Vyhýbá se, nebo jsou mu nepříjemné aktivity vyžadující soustředěné mentální úsilí (doma i ve škole) </a:t>
            </a:r>
          </a:p>
          <a:p>
            <a:pPr marL="0" indent="0">
              <a:buNone/>
            </a:pPr>
            <a:r>
              <a:rPr lang="cs-CZ" sz="2200" dirty="0"/>
              <a:t>7. Ztrácí školní pomůcky, hračky, sportovní potřeby </a:t>
            </a:r>
          </a:p>
          <a:p>
            <a:pPr marL="0" indent="0">
              <a:buNone/>
            </a:pPr>
            <a:r>
              <a:rPr lang="cs-CZ" sz="2200" dirty="0"/>
              <a:t>8. Snadno se rozptyluje nebo vyruší od úkolu či aktivity 9. Zapomíná na denní rutinní aktivity, úkoly nebo povinnosti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971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Patofyziologie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46112" y="1150374"/>
            <a:ext cx="9403742" cy="5098025"/>
          </a:xfrm>
        </p:spPr>
        <p:txBody>
          <a:bodyPr/>
          <a:lstStyle/>
          <a:p>
            <a:r>
              <a:rPr lang="cs-CZ" dirty="0" smtClean="0"/>
              <a:t>Porucha </a:t>
            </a:r>
            <a:r>
              <a:rPr lang="cs-CZ" dirty="0" err="1" smtClean="0"/>
              <a:t>neurotransmise</a:t>
            </a:r>
            <a:r>
              <a:rPr lang="cs-CZ" dirty="0" smtClean="0"/>
              <a:t> v adrenergním i </a:t>
            </a:r>
            <a:r>
              <a:rPr lang="cs-CZ" dirty="0" err="1" smtClean="0"/>
              <a:t>dopaminergním</a:t>
            </a:r>
            <a:r>
              <a:rPr lang="cs-CZ" dirty="0" smtClean="0"/>
              <a:t> systému</a:t>
            </a:r>
          </a:p>
          <a:p>
            <a:r>
              <a:rPr lang="cs-CZ" dirty="0" err="1" smtClean="0"/>
              <a:t>Hypoaktivita</a:t>
            </a:r>
            <a:r>
              <a:rPr lang="cs-CZ" dirty="0" smtClean="0"/>
              <a:t>  systému v oblasti </a:t>
            </a:r>
            <a:r>
              <a:rPr lang="cs-CZ" dirty="0" err="1" smtClean="0"/>
              <a:t>prefrontálního</a:t>
            </a:r>
            <a:r>
              <a:rPr lang="cs-CZ" dirty="0" smtClean="0"/>
              <a:t> a frontálního laloku (kognitivní funkce)</a:t>
            </a:r>
          </a:p>
          <a:p>
            <a:r>
              <a:rPr lang="cs-CZ" dirty="0" smtClean="0"/>
              <a:t>Fronto-cerebrální oblast- organizace času  </a:t>
            </a:r>
          </a:p>
          <a:p>
            <a:r>
              <a:rPr lang="cs-CZ" dirty="0" smtClean="0"/>
              <a:t>Genetické predispozice</a:t>
            </a:r>
          </a:p>
          <a:p>
            <a:r>
              <a:rPr lang="cs-CZ" dirty="0" smtClean="0"/>
              <a:t>Toxické látky v životním prostředí (akryláty)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88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71" y="117987"/>
            <a:ext cx="11636477" cy="69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3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Vysoké IQ může kompenzovat negativní vliv ADHD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71" y="1853249"/>
            <a:ext cx="11606981" cy="487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35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076632"/>
          </a:xfrm>
        </p:spPr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>
          <a:xfrm>
            <a:off x="162233" y="1076632"/>
            <a:ext cx="5492260" cy="5678129"/>
          </a:xfrm>
        </p:spPr>
        <p:txBody>
          <a:bodyPr>
            <a:noAutofit/>
          </a:bodyPr>
          <a:lstStyle/>
          <a:p>
            <a:pPr algn="just"/>
            <a:r>
              <a:rPr lang="cs-CZ" dirty="0"/>
              <a:t>Ze závěrů odborných zahraničních publikací vyplývá, že vyšetření MRI nebo PET </a:t>
            </a:r>
            <a:r>
              <a:rPr lang="cs-CZ" b="1" dirty="0"/>
              <a:t>nejsou pro diagnostiku ADHD potřebná a jsou využívána především v oblasti výzkumu</a:t>
            </a:r>
            <a:r>
              <a:rPr lang="cs-CZ" b="1" dirty="0" smtClean="0"/>
              <a:t>.</a:t>
            </a:r>
          </a:p>
          <a:p>
            <a:pPr algn="just"/>
            <a:r>
              <a:rPr lang="cs-CZ" dirty="0" smtClean="0"/>
              <a:t> </a:t>
            </a:r>
            <a:r>
              <a:rPr lang="cs-CZ" dirty="0"/>
              <a:t>Další otázkou je, zda je také vyšetření EEG v diagnostice ADHD užitečné. Z klinické praxe je známo, že na EEG dětí s ADHD můžeme najít změny, které korelují s klinickým obrazem. Jedná se především </a:t>
            </a:r>
            <a:r>
              <a:rPr lang="cs-CZ" b="1" dirty="0"/>
              <a:t>o vysoké zastoupení pomalých </a:t>
            </a:r>
            <a:r>
              <a:rPr lang="cs-CZ" b="1" dirty="0" err="1"/>
              <a:t>theta</a:t>
            </a:r>
            <a:r>
              <a:rPr lang="cs-CZ" b="1" dirty="0"/>
              <a:t> vln ve srovnání s činnostními beta vlnami. Vyšetření NEBA (</a:t>
            </a:r>
            <a:r>
              <a:rPr lang="cs-CZ" b="1" dirty="0" err="1"/>
              <a:t>Neuropsychiatric</a:t>
            </a:r>
            <a:r>
              <a:rPr lang="cs-CZ" b="1" dirty="0"/>
              <a:t> EEG-</a:t>
            </a:r>
            <a:r>
              <a:rPr lang="cs-CZ" b="1" dirty="0" err="1"/>
              <a:t>Based</a:t>
            </a:r>
            <a:r>
              <a:rPr lang="cs-CZ" b="1" dirty="0"/>
              <a:t> </a:t>
            </a:r>
            <a:r>
              <a:rPr lang="cs-CZ" b="1" dirty="0" err="1"/>
              <a:t>Assessment</a:t>
            </a:r>
            <a:r>
              <a:rPr lang="cs-CZ" b="1" dirty="0"/>
              <a:t> Aid), které propočítává poměr </a:t>
            </a:r>
            <a:r>
              <a:rPr lang="cs-CZ" b="1" dirty="0" err="1"/>
              <a:t>theta</a:t>
            </a:r>
            <a:r>
              <a:rPr lang="cs-CZ" b="1" dirty="0"/>
              <a:t> a beta vln (TBR- </a:t>
            </a:r>
            <a:r>
              <a:rPr lang="cs-CZ" b="1" dirty="0" err="1"/>
              <a:t>theta</a:t>
            </a:r>
            <a:r>
              <a:rPr lang="cs-CZ" b="1" dirty="0"/>
              <a:t> beta ratio) bylo FDA (Food and </a:t>
            </a:r>
            <a:r>
              <a:rPr lang="cs-CZ" b="1" dirty="0" err="1"/>
              <a:t>Drug</a:t>
            </a:r>
            <a:r>
              <a:rPr lang="cs-CZ" b="1" dirty="0"/>
              <a:t> </a:t>
            </a:r>
            <a:r>
              <a:rPr lang="cs-CZ" b="1" dirty="0" err="1"/>
              <a:t>Administration</a:t>
            </a:r>
            <a:r>
              <a:rPr lang="cs-CZ" b="1" dirty="0"/>
              <a:t>, USA) schváleno pro klinické použití</a:t>
            </a:r>
            <a:r>
              <a:rPr lang="cs-CZ" dirty="0"/>
              <a:t>. Vysoký poměr TBR potvrdí ADHD, nízký TBR nabádá k opatrnosti, stav by mohl být podmíněn jinou příčinou. </a:t>
            </a:r>
          </a:p>
          <a:p>
            <a:endParaRPr lang="cs-CZ" sz="16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5654493" y="1076632"/>
            <a:ext cx="6409688" cy="5560142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Velkým problémem v  klinické praxi je množství komorbidit, které se objevují společně s ADHD. Množství přidružených diagnóz se s věkem zvyšuje, stejně jako důsledků pro celkové zdraví (7). </a:t>
            </a:r>
          </a:p>
          <a:p>
            <a:pPr algn="just"/>
            <a:r>
              <a:rPr lang="cs-CZ" dirty="0"/>
              <a:t>Zatímco </a:t>
            </a:r>
            <a:r>
              <a:rPr lang="cs-CZ" dirty="0" smtClean="0"/>
              <a:t>před lety </a:t>
            </a:r>
            <a:r>
              <a:rPr lang="cs-CZ" dirty="0"/>
              <a:t>často diagnostikovali původní hyperkinetickou poruchu (dle MKN 10), dnes přicházejí do ordinací </a:t>
            </a:r>
            <a:r>
              <a:rPr lang="cs-CZ" dirty="0" err="1"/>
              <a:t>pedopsychiatrů</a:t>
            </a:r>
            <a:r>
              <a:rPr lang="cs-CZ" dirty="0"/>
              <a:t> děti s nejednoznačným klinickým obrazem. </a:t>
            </a:r>
            <a:endParaRPr lang="cs-CZ" dirty="0" smtClean="0"/>
          </a:p>
          <a:p>
            <a:pPr algn="just"/>
            <a:r>
              <a:rPr lang="cs-CZ" dirty="0" smtClean="0"/>
              <a:t>U</a:t>
            </a:r>
            <a:r>
              <a:rPr lang="cs-CZ" dirty="0"/>
              <a:t> malých dětí je častá komorbidita ADHD s jinými </a:t>
            </a:r>
            <a:r>
              <a:rPr lang="cs-CZ" dirty="0" err="1"/>
              <a:t>neurovývojovými</a:t>
            </a:r>
            <a:r>
              <a:rPr lang="cs-CZ" dirty="0"/>
              <a:t> poruchami (komunikační poruchy, autistické symptomy, apod.). Právě tyto děti odesílají pediatři k </a:t>
            </a:r>
            <a:r>
              <a:rPr lang="cs-CZ" dirty="0" err="1"/>
              <a:t>pedopsychiatrickému</a:t>
            </a:r>
            <a:r>
              <a:rPr lang="cs-CZ" dirty="0"/>
              <a:t> vyšetření nejčastěji. Zvláštní pozornost vyžaduje komorbidita s poruchami autistického spektra. </a:t>
            </a:r>
            <a:r>
              <a:rPr lang="cs-CZ" b="1" dirty="0"/>
              <a:t>Dřívější diagnostické manuály takovou komorbiditu vůbec nepřipouštěly.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4323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Diagnostika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646112" y="2052918"/>
            <a:ext cx="9403742" cy="4195481"/>
          </a:xfrm>
        </p:spPr>
        <p:txBody>
          <a:bodyPr/>
          <a:lstStyle/>
          <a:p>
            <a:r>
              <a:rPr lang="cs-CZ" dirty="0"/>
              <a:t>Diferenciální diagnostika</a:t>
            </a:r>
          </a:p>
          <a:p>
            <a:r>
              <a:rPr lang="cs-CZ" dirty="0"/>
              <a:t>Proměnlivost reakční doby</a:t>
            </a:r>
          </a:p>
          <a:p>
            <a:r>
              <a:rPr lang="cs-CZ" dirty="0"/>
              <a:t>Stimulancia, </a:t>
            </a:r>
            <a:r>
              <a:rPr lang="cs-CZ" dirty="0" err="1"/>
              <a:t>atomoxetin</a:t>
            </a:r>
            <a:endParaRPr lang="cs-CZ" dirty="0"/>
          </a:p>
          <a:p>
            <a:r>
              <a:rPr lang="cs-CZ" dirty="0"/>
              <a:t>Vyrovnání hladiny neurotransmiterů</a:t>
            </a:r>
          </a:p>
          <a:p>
            <a:r>
              <a:rPr lang="cs-CZ" dirty="0"/>
              <a:t>6-12 let</a:t>
            </a:r>
          </a:p>
          <a:p>
            <a:r>
              <a:rPr lang="cs-CZ" dirty="0" smtClean="0"/>
              <a:t>Posuzovací škála ADHD IV</a:t>
            </a:r>
          </a:p>
          <a:p>
            <a:r>
              <a:rPr lang="cs-CZ" dirty="0" err="1" smtClean="0"/>
              <a:t>Subškála</a:t>
            </a:r>
            <a:r>
              <a:rPr lang="cs-CZ" dirty="0" smtClean="0"/>
              <a:t> </a:t>
            </a:r>
            <a:r>
              <a:rPr lang="cs-CZ" dirty="0"/>
              <a:t>nepozornosti, hyperaktivita-impulzivita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460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46111" y="103240"/>
            <a:ext cx="9404723" cy="1150374"/>
          </a:xfrm>
        </p:spPr>
        <p:txBody>
          <a:bodyPr/>
          <a:lstStyle/>
          <a:p>
            <a:r>
              <a:rPr lang="cs-CZ" dirty="0" smtClean="0"/>
              <a:t>Psychofarmaka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46111" y="1286003"/>
            <a:ext cx="9404723" cy="5468758"/>
          </a:xfrm>
        </p:spPr>
        <p:txBody>
          <a:bodyPr/>
          <a:lstStyle/>
          <a:p>
            <a:pPr algn="just"/>
            <a:r>
              <a:rPr lang="cs-CZ" dirty="0"/>
              <a:t>Podávání psychofarmak dětem je ovšem veřejností mnohdy odmítáno. Vzniká tak velký prostor pro snahy ovlivnit stav prostřednictvím </a:t>
            </a:r>
            <a:r>
              <a:rPr lang="cs-CZ" b="1" dirty="0"/>
              <a:t>alternativních postupů</a:t>
            </a:r>
            <a:r>
              <a:rPr lang="cs-CZ" dirty="0"/>
              <a:t>. Otázky kolem dietních opatření nejsou sice uzavřeny, ale z dosavadních prací vyplývá, že žádná dieta neovlivňuje fungování mozku dítěte tak, aby byla prospěšná. Některé zprávy hovoří o tom, že by se děti předškolního věku měly vyhýbat potravinám </a:t>
            </a:r>
            <a:r>
              <a:rPr lang="cs-CZ" b="1" dirty="0"/>
              <a:t>s obsahem umělých barviv,</a:t>
            </a:r>
            <a:r>
              <a:rPr lang="cs-CZ" dirty="0"/>
              <a:t> ale vliv těchto látek je nespecifický, působí stejně i na děti zdravé, nemá specifický negativní dopad na děti s ADHD. </a:t>
            </a:r>
            <a:r>
              <a:rPr lang="cs-CZ" b="1" dirty="0"/>
              <a:t>Přípravky z rybího oleje bývají někdy doporučovány, </a:t>
            </a:r>
            <a:r>
              <a:rPr lang="cs-CZ" dirty="0"/>
              <a:t>ale také v tomto případě je efekt spíše nespecifický a diskutabilní. Lze snad souhlasit s alternativním podáváním přípravku s vhodným poměrem omega 3 a omega 6 mastných kyselin, které tolik nezatěžují organizmus a při dlouhodobém podávání mohou projevit mírnou účinnost. Žádná dieta a přípravky z rybího oleje nedosahují terapeutického efektu, který zajistí doporučené léky (stimulancia, </a:t>
            </a:r>
            <a:r>
              <a:rPr lang="cs-CZ" dirty="0" err="1"/>
              <a:t>nonstimulancia</a:t>
            </a:r>
            <a:r>
              <a:rPr lang="cs-CZ" dirty="0"/>
              <a:t>). Totéž platí o alternativní léčbě „bio-feedback</a:t>
            </a:r>
            <a:r>
              <a:rPr lang="cs-CZ" dirty="0" smtClean="0"/>
              <a:t>“</a:t>
            </a:r>
          </a:p>
          <a:p>
            <a:pPr algn="just"/>
            <a:r>
              <a:rPr lang="cs-CZ" b="1" dirty="0" smtClean="0"/>
              <a:t>Behaviorální terapie</a:t>
            </a: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518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06477"/>
            <a:ext cx="9252154" cy="1439444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Novela vyhlášky č.27/2016 Sb., znění posledních změn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/>
          <a:lstStyle/>
          <a:p>
            <a:endParaRPr lang="cs-CZ" b="1" dirty="0" smtClean="0"/>
          </a:p>
          <a:p>
            <a:r>
              <a:rPr lang="cs-CZ" b="1" dirty="0" smtClean="0"/>
              <a:t>§3 IVP- ruší se věta </a:t>
            </a:r>
            <a:r>
              <a:rPr lang="cs-CZ" b="1" u="sng" dirty="0" smtClean="0"/>
              <a:t>na základě žádosti zletilého žáka nebo zákonného zástupce ,</a:t>
            </a:r>
          </a:p>
          <a:p>
            <a:r>
              <a:rPr lang="cs-CZ" b="1" dirty="0" smtClean="0"/>
              <a:t>Doplňuje se, že IVP ŠPZ zpravidla nedoporučuje, pokud jsou v doporučení uvedeny všechny podstatné informace</a:t>
            </a:r>
          </a:p>
          <a:p>
            <a:r>
              <a:rPr lang="cs-CZ" b="1" dirty="0" smtClean="0"/>
              <a:t>Okolnosti vzniku IVP se nemění, upravuje se bod 3d) potřeba úpravy  slovo </a:t>
            </a:r>
            <a:r>
              <a:rPr lang="cs-CZ" b="1" u="sng" dirty="0" smtClean="0"/>
              <a:t>očekávaných</a:t>
            </a:r>
            <a:r>
              <a:rPr lang="cs-CZ" b="1" dirty="0" smtClean="0"/>
              <a:t> výstupů ze vzdělávání </a:t>
            </a:r>
          </a:p>
          <a:p>
            <a:r>
              <a:rPr lang="cs-CZ" b="1" dirty="0" smtClean="0"/>
              <a:t>§ 3 odst. 6 za zpracování IVP odpovídá škola (ředitel)</a:t>
            </a:r>
          </a:p>
          <a:p>
            <a:r>
              <a:rPr lang="cs-CZ" b="1" dirty="0" smtClean="0"/>
              <a:t>§5 formální úpravy</a:t>
            </a:r>
          </a:p>
          <a:p>
            <a:r>
              <a:rPr lang="cs-CZ" b="1" dirty="0" smtClean="0"/>
              <a:t>Odst.6 se ruší (podpora AP 4 žákům)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15781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závěr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>
            <a:normAutofit/>
          </a:bodyPr>
          <a:lstStyle/>
          <a:p>
            <a:endParaRPr lang="cs-CZ" dirty="0"/>
          </a:p>
          <a:p>
            <a:pPr algn="ctr"/>
            <a:r>
              <a:rPr lang="cs-CZ" b="1" dirty="0" smtClean="0"/>
              <a:t>děkuji za pozornost, hodně zdraví v roce 2020 a těšíme se na spolupráci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b="1" dirty="0" smtClean="0"/>
              <a:t>PhDr. Petra Novotná										</a:t>
            </a:r>
          </a:p>
          <a:p>
            <a:r>
              <a:rPr lang="cs-CZ" b="1" dirty="0" smtClean="0"/>
              <a:t>Ředitelka PPP</a:t>
            </a:r>
          </a:p>
          <a:p>
            <a:r>
              <a:rPr lang="cs-CZ" b="1" dirty="0" smtClean="0"/>
              <a:t>777611690</a:t>
            </a:r>
          </a:p>
          <a:p>
            <a:r>
              <a:rPr lang="cs-CZ" b="1" dirty="0" smtClean="0">
                <a:hlinkClick r:id="rId3"/>
              </a:rPr>
              <a:t>novotna@pppuo.cz</a:t>
            </a:r>
            <a:endParaRPr lang="cs-CZ" b="1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073218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Novela vyhlášky č.27/2016 Sb., znění posledních změn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7"/>
            <a:ext cx="11547987" cy="4992693"/>
          </a:xfrm>
        </p:spPr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b="1" dirty="0" smtClean="0"/>
              <a:t>§ 10  Podrobnosti k poskytování PO prvního stupně školou</a:t>
            </a:r>
            <a:endParaRPr lang="cs-CZ" b="1" dirty="0"/>
          </a:p>
          <a:p>
            <a:r>
              <a:rPr lang="cs-CZ" b="1" dirty="0" smtClean="0"/>
              <a:t>PO 1. stupně škola průběžně vyhodnocuje/3 měsíce/ ŠPZ</a:t>
            </a:r>
          </a:p>
          <a:p>
            <a:r>
              <a:rPr lang="cs-CZ" b="1" dirty="0" smtClean="0"/>
              <a:t>Škola může zpracovat PLPP pokud nepostačuje individualizace</a:t>
            </a:r>
          </a:p>
          <a:p>
            <a:r>
              <a:rPr lang="cs-CZ" b="1" dirty="0" smtClean="0"/>
              <a:t>§ 11 odst. 2 – se ruší (odevzdání PLPP ŠPZ)</a:t>
            </a:r>
          </a:p>
          <a:p>
            <a:r>
              <a:rPr lang="cs-CZ" b="1" dirty="0" smtClean="0"/>
              <a:t>§ 11 odst.4 bod ŠPZ při zpracovávání doporučení vychází z d) informací školy o PO 1. st. Poskytovaných žákovi- informace škola musí doložit snímek školy</a:t>
            </a:r>
          </a:p>
          <a:p>
            <a:r>
              <a:rPr lang="cs-CZ" b="1" dirty="0" smtClean="0"/>
              <a:t>§ 15 Doporučení – prodlužuje se požadavek na stáří posouzení jiným odborníkem ze 3 na 6 měsíců-týká se ŠPZ</a:t>
            </a:r>
          </a:p>
          <a:p>
            <a:r>
              <a:rPr lang="cs-CZ" b="1" dirty="0" smtClean="0"/>
              <a:t>i) identifikační údaje pracovníka ŠPZ, který poskytl poradenskou službu a zpracoval doporučení – je uvedeno na doporučení</a:t>
            </a:r>
          </a:p>
          <a:p>
            <a:r>
              <a:rPr lang="cs-CZ" b="1" dirty="0" smtClean="0"/>
              <a:t>K) podpis vedoucího pracoviště ŠPZ; datová schránka – není vyžadován, dokument je platný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79790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Novela vyhlášky č.27/2016 Sb., znění posledních změn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/>
          <a:lstStyle/>
          <a:p>
            <a:endParaRPr lang="cs-CZ" dirty="0" smtClean="0"/>
          </a:p>
          <a:p>
            <a:r>
              <a:rPr lang="cs-CZ" b="1" dirty="0" smtClean="0"/>
              <a:t>§15 doba platnosti doporučení</a:t>
            </a:r>
          </a:p>
          <a:p>
            <a:r>
              <a:rPr lang="cs-CZ" b="1" dirty="0" smtClean="0"/>
              <a:t>Odst. 3  2 roky a v odůvodněných případech lze stanovit dobu až na 4 roky </a:t>
            </a:r>
          </a:p>
          <a:p>
            <a:r>
              <a:rPr lang="cs-CZ" b="1" dirty="0" smtClean="0"/>
              <a:t>Odst.4 (nový)- 1 doporučení na dané období x změna vzdělávacích potřeb žáka nebo potřeba změny doporučeného PO, dále kombinace znevýhodnění uvedených v §16 odst. 9 ŠZ –více zařízení nebo žák navštěvuje více škol a ŠZ</a:t>
            </a:r>
          </a:p>
          <a:p>
            <a:r>
              <a:rPr lang="cs-CZ" b="1" dirty="0" smtClean="0"/>
              <a:t>§ 16 odst. 4- ŠPZ vyhodnocování PO lhůtě přiměřené povaze speciálních vzdělávacích potřeb a době platnosti doporučení; do 1 roku se vyhodnocují PO pouze personální podpůrná opatření, ostatní  pro ŠPZ odpadá. 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79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Novela vyhlášky č.27/2016 Sb., znění posledních změn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r>
              <a:rPr lang="cs-CZ" b="1" dirty="0" smtClean="0"/>
              <a:t>§17 odst. 3 běžné školy 3 pedagogičtí pracovníci na třídu více </a:t>
            </a:r>
            <a:r>
              <a:rPr lang="cs-CZ" b="1" dirty="0" err="1" smtClean="0"/>
              <a:t>viz.metodický</a:t>
            </a:r>
            <a:r>
              <a:rPr lang="cs-CZ" b="1" dirty="0" smtClean="0"/>
              <a:t> pokyn pro ŠPZ</a:t>
            </a:r>
          </a:p>
          <a:p>
            <a:r>
              <a:rPr lang="cs-CZ" b="1" dirty="0" smtClean="0"/>
              <a:t>druhý AP je doporučen v případě:</a:t>
            </a:r>
          </a:p>
          <a:p>
            <a:r>
              <a:rPr lang="cs-CZ" b="1" dirty="0" smtClean="0"/>
              <a:t> 1. pokud je ve třídě více jak 3 žáci s PO 3-5 </a:t>
            </a:r>
          </a:p>
          <a:p>
            <a:r>
              <a:rPr lang="cs-CZ" b="1" dirty="0" smtClean="0"/>
              <a:t> 2. pokud jsou ve třídě 3 žáci s PO 3-5 z nichž jeden má kombinaci </a:t>
            </a:r>
            <a:r>
              <a:rPr lang="cs-CZ" b="1" dirty="0" err="1" smtClean="0"/>
              <a:t>dl.zdrav</a:t>
            </a:r>
            <a:r>
              <a:rPr lang="cs-CZ" b="1" dirty="0" smtClean="0"/>
              <a:t>. </a:t>
            </a:r>
            <a:r>
              <a:rPr lang="cs-CZ" b="1" dirty="0"/>
              <a:t>s</a:t>
            </a:r>
            <a:r>
              <a:rPr lang="cs-CZ" b="1" dirty="0" smtClean="0"/>
              <a:t>tavu a těžké poruchy chování ,autismus apod.</a:t>
            </a:r>
          </a:p>
          <a:p>
            <a:r>
              <a:rPr lang="cs-CZ" b="1" dirty="0" smtClean="0"/>
              <a:t>Odst. 4 omezení počtu žáků se SVP na 5 se neuplatní u  MŠ a dále u SŠ, konzervatoře a VOŠ</a:t>
            </a:r>
          </a:p>
          <a:p>
            <a:r>
              <a:rPr lang="cs-CZ" b="1" dirty="0" smtClean="0"/>
              <a:t>§ 18 se ruší </a:t>
            </a:r>
          </a:p>
          <a:p>
            <a:r>
              <a:rPr lang="cs-CZ" b="1" dirty="0" smtClean="0"/>
              <a:t>§ 19 ruší se první odstavec a dále zůstávají  </a:t>
            </a:r>
            <a:r>
              <a:rPr lang="cs-CZ" b="1" dirty="0" err="1" smtClean="0"/>
              <a:t>jednodruhové</a:t>
            </a:r>
            <a:r>
              <a:rPr lang="cs-CZ" b="1" dirty="0" smtClean="0"/>
              <a:t>  třídy nikoliv školy</a:t>
            </a:r>
          </a:p>
          <a:p>
            <a:r>
              <a:rPr lang="cs-CZ" b="1" dirty="0" smtClean="0"/>
              <a:t>§ 20 zařazování žáků do tříd, škol, skupin dle §16 odst.9</a:t>
            </a:r>
          </a:p>
          <a:p>
            <a:r>
              <a:rPr lang="cs-CZ" b="1" dirty="0" smtClean="0"/>
              <a:t>Písemná žádost rodiče o zařazení žáka, doporučení je platné 2 roky(4); u žáků s LMP poprvé 1 rok a následně 2 roky.</a:t>
            </a:r>
          </a:p>
          <a:p>
            <a:r>
              <a:rPr lang="cs-CZ" b="1" dirty="0" smtClean="0"/>
              <a:t>§ 22 ZŠS- platnost Dop. po dobu stanovenou,  po dobu 2 – 4 let, opět kontrola 1 rok po vřazení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676472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Novela vyhlášky č.27/2016 Sb., znění posledních změn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>
            <a:normAutofit fontScale="92500"/>
          </a:bodyPr>
          <a:lstStyle/>
          <a:p>
            <a:endParaRPr lang="cs-CZ" dirty="0" smtClean="0"/>
          </a:p>
          <a:p>
            <a:r>
              <a:rPr lang="cs-CZ" b="1" dirty="0" smtClean="0"/>
              <a:t>§ 23 odst. 1 zůstává a doplňuje se v odůvodněných příp. až 4 roky</a:t>
            </a:r>
          </a:p>
          <a:p>
            <a:r>
              <a:rPr lang="cs-CZ" b="1" dirty="0" smtClean="0"/>
              <a:t>Úprava odst. 2- mění se a je tam pouze </a:t>
            </a:r>
            <a:r>
              <a:rPr lang="cs-CZ" b="1" dirty="0" err="1" smtClean="0"/>
              <a:t>info</a:t>
            </a:r>
            <a:r>
              <a:rPr lang="cs-CZ" b="1" dirty="0" smtClean="0"/>
              <a:t> o vyhodnocení a seznámení zákonných zástupců.</a:t>
            </a:r>
          </a:p>
          <a:p>
            <a:r>
              <a:rPr lang="cs-CZ" b="1" dirty="0" smtClean="0"/>
              <a:t>§ 24 u středních škol – tříd zřízených dle §16 odst.9 – vzdělávání žáků více oborů vzdělání stejné kategorie dosaženého vzdělání</a:t>
            </a:r>
          </a:p>
          <a:p>
            <a:r>
              <a:rPr lang="cs-CZ" b="1" dirty="0" smtClean="0"/>
              <a:t>§ 25 počty žáků- při odborném výcviku ve SŠ zřízené dle §16 odst.9 – třídy skupiny s počtem 7 žáků</a:t>
            </a:r>
          </a:p>
          <a:p>
            <a:r>
              <a:rPr lang="cs-CZ" b="1" dirty="0" smtClean="0"/>
              <a:t>Pokud bude ŠPZ doporučovat PO s finanční podporou bude vždy uvedeno PFN místo NFN</a:t>
            </a:r>
          </a:p>
          <a:p>
            <a:r>
              <a:rPr lang="cs-CZ" b="1" dirty="0" smtClean="0"/>
              <a:t>- podmíněná finanční </a:t>
            </a:r>
            <a:r>
              <a:rPr lang="cs-CZ" b="1" dirty="0" err="1" smtClean="0"/>
              <a:t>nárokovost</a:t>
            </a:r>
            <a:r>
              <a:rPr lang="cs-CZ" b="1" dirty="0"/>
              <a:t> </a:t>
            </a:r>
            <a:r>
              <a:rPr lang="cs-CZ" b="1" dirty="0" smtClean="0"/>
              <a:t>= ředitel školy vyhodnotí, zda nelze opatření sloučit s jiným již financovaným opatřením a dle toho požádá o finanční prostředky. Za čerpání financí odpovídá vždy škola. </a:t>
            </a:r>
          </a:p>
          <a:p>
            <a:pPr marL="0" indent="0">
              <a:buNone/>
            </a:pPr>
            <a:r>
              <a:rPr lang="cs-CZ" b="1" dirty="0" smtClean="0"/>
              <a:t> 	</a:t>
            </a:r>
          </a:p>
          <a:p>
            <a:pPr marL="0" indent="0">
              <a:buNone/>
            </a:pPr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34737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>
                <a:solidFill>
                  <a:srgbClr val="EBEBEB"/>
                </a:solidFill>
              </a:rPr>
              <a:t>Novela vyhlášky č.27/2016 Sb., znění posledních změn</a:t>
            </a:r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9864" y="1906858"/>
            <a:ext cx="11233594" cy="4341541"/>
          </a:xfrm>
        </p:spPr>
        <p:txBody>
          <a:bodyPr>
            <a:normAutofit fontScale="32500" lnSpcReduction="20000"/>
          </a:bodyPr>
          <a:lstStyle/>
          <a:p>
            <a:endParaRPr lang="cs-CZ" dirty="0" smtClean="0"/>
          </a:p>
          <a:p>
            <a:pPr lvl="0"/>
            <a:r>
              <a:rPr lang="cs-CZ" sz="8000" b="1" dirty="0"/>
              <a:t>Kontroly podpůrných opatření u doporučení obsahující personální podporu (asistent pedagoga, druhý pedagog, tlumočník…..) do 1 roku (tak jako doposud). Ostatní kontroly podpůrných opatření dle úvahy každého odborného pracovníka. (§16 </a:t>
            </a:r>
            <a:r>
              <a:rPr lang="cs-CZ" sz="8000" b="1" dirty="0" err="1"/>
              <a:t>odst</a:t>
            </a:r>
            <a:r>
              <a:rPr lang="cs-CZ" sz="8000" b="1" dirty="0"/>
              <a:t> 4 vyhlášky) – sociální pracovnice už bude tisknout </a:t>
            </a:r>
            <a:r>
              <a:rPr lang="cs-CZ" sz="6200" b="1" dirty="0"/>
              <a:t>seznam jen těchto klientů. </a:t>
            </a:r>
          </a:p>
          <a:p>
            <a:pPr lvl="0"/>
            <a:r>
              <a:rPr lang="cs-CZ" sz="6200" b="1" dirty="0"/>
              <a:t>Doba platnosti doporučení – zpravidla nepřesáhne dva roky, přičemž v odůvodněných případech lze stanovit dobu až 4 roky. Jedná se však o skutečně odůvodněné případy !!!!!  (§15 </a:t>
            </a:r>
            <a:r>
              <a:rPr lang="cs-CZ" sz="6200" b="1" dirty="0" err="1"/>
              <a:t>odst</a:t>
            </a:r>
            <a:r>
              <a:rPr lang="cs-CZ" sz="6200" b="1" dirty="0"/>
              <a:t> 3)</a:t>
            </a:r>
          </a:p>
          <a:p>
            <a:r>
              <a:rPr lang="cs-CZ" sz="6200" b="1" dirty="0"/>
              <a:t>U doporučení s §16odst.9 je doba platnosti maximálně 2 roky, pouze v odůvodněných případech až 4 roky. Při zařazení žáka s LMR do školy či třídy pro žáky s lehkým mentální postižením je první doporučení platné maximálně po dobu 1 roku a dále pak nevýše po dobu 2 let. (§20 </a:t>
            </a:r>
            <a:r>
              <a:rPr lang="cs-CZ" sz="6200" b="1" dirty="0" err="1"/>
              <a:t>odst</a:t>
            </a:r>
            <a:r>
              <a:rPr lang="cs-CZ" sz="6200" b="1" dirty="0"/>
              <a:t> 2 )</a:t>
            </a:r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918007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Odklady </a:t>
            </a:r>
            <a:r>
              <a:rPr lang="cs-CZ" b="1" dirty="0" err="1" smtClean="0">
                <a:solidFill>
                  <a:srgbClr val="EBEBEB"/>
                </a:solidFill>
              </a:rPr>
              <a:t>šk</a:t>
            </a:r>
            <a:r>
              <a:rPr lang="cs-CZ" b="1" dirty="0" smtClean="0">
                <a:solidFill>
                  <a:srgbClr val="EBEBEB"/>
                </a:solidFill>
              </a:rPr>
              <a:t>. docházky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/>
          <a:lstStyle/>
          <a:p>
            <a:endParaRPr lang="cs-CZ" dirty="0"/>
          </a:p>
          <a:p>
            <a:r>
              <a:rPr lang="cs-CZ" dirty="0" smtClean="0"/>
              <a:t>Při vydání kladného stanoviska k OŠD jev v závěrech  obvykle i věta souvisejícím s doporučením do přípravné třídy ZŠ, ačkoliv jí škola nemá – je to univerzální pro ulehčení organizačních důvodů např. stěhování dítěte apod. Přípravnou třídu doporučujeme u žáků s OŠD a v posledním roce předškolní docházky. </a:t>
            </a:r>
          </a:p>
          <a:p>
            <a:r>
              <a:rPr lang="cs-CZ" dirty="0" smtClean="0"/>
              <a:t>Přípravný stupeň ZŠS – LMP s kombinací, SMR a více</a:t>
            </a:r>
          </a:p>
          <a:p>
            <a:r>
              <a:rPr lang="cs-CZ" dirty="0" smtClean="0"/>
              <a:t>Pokud se jedná o žáka s SVP informaci o OŠD obsahuje závěr doporučení. </a:t>
            </a:r>
          </a:p>
          <a:p>
            <a:r>
              <a:rPr lang="cs-CZ" dirty="0" smtClean="0"/>
              <a:t>Od února PPP bude vydávat novou podobu doporučujících stanovisek k OŠD- nebudou uváděna citlivá data, která škola pro svoji práci nepotřebuje a MŠ je zná.  MŠ poskytne podklady k vyšetření a to s ohledem na legislativu. </a:t>
            </a:r>
          </a:p>
        </p:txBody>
      </p:sp>
    </p:spTree>
    <p:extLst>
      <p:ext uri="{BB962C8B-B14F-4D97-AF65-F5344CB8AC3E}">
        <p14:creationId xmlns:p14="http://schemas.microsoft.com/office/powerpoint/2010/main" val="765985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délník 31">
            <a:extLst>
              <a:ext uri="{FF2B5EF4-FFF2-40B4-BE49-F238E27FC236}">
                <a16:creationId xmlns:a16="http://schemas.microsoft.com/office/drawing/2014/main" xmlns="" id="{F747F1B4-B831-4277-8AB0-32767F7EB7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34" name="Volný tvar 7">
            <a:extLst>
              <a:ext uri="{FF2B5EF4-FFF2-40B4-BE49-F238E27FC236}">
                <a16:creationId xmlns:a16="http://schemas.microsoft.com/office/drawing/2014/main" xmlns="" id="{D80CFA21-AB7C-4BEB-9BFF-05764FBBF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 rtl="0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21D20A-AC91-40FB-9DD8-135D001E5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65472"/>
            <a:ext cx="9252154" cy="1380450"/>
          </a:xfrm>
        </p:spPr>
        <p:txBody>
          <a:bodyPr rtlCol="0">
            <a:normAutofit/>
          </a:bodyPr>
          <a:lstStyle/>
          <a:p>
            <a:pPr rtl="0"/>
            <a:r>
              <a:rPr lang="cs-CZ" b="1" dirty="0" smtClean="0">
                <a:solidFill>
                  <a:srgbClr val="EBEBEB"/>
                </a:solidFill>
              </a:rPr>
              <a:t>Přijímací zkoušky, maturity, závěrečné zkoušky </a:t>
            </a:r>
            <a:endParaRPr lang="cs-CZ" b="1" dirty="0">
              <a:solidFill>
                <a:srgbClr val="EBEBEB"/>
              </a:solidFill>
            </a:endParaRPr>
          </a:p>
        </p:txBody>
      </p:sp>
      <p:sp>
        <p:nvSpPr>
          <p:cNvPr id="38" name="Volný tvar: Obrazec 37">
            <a:extLst>
              <a:ext uri="{FF2B5EF4-FFF2-40B4-BE49-F238E27FC236}">
                <a16:creationId xmlns:a16="http://schemas.microsoft.com/office/drawing/2014/main" xmlns="" id="{10B541F0-7F6E-402E-84D8-CF96EACA5F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471" y="1762068"/>
            <a:ext cx="11547987" cy="4486332"/>
          </a:xfrm>
        </p:spPr>
        <p:txBody>
          <a:bodyPr/>
          <a:lstStyle/>
          <a:p>
            <a:endParaRPr lang="cs-CZ" dirty="0"/>
          </a:p>
          <a:p>
            <a:r>
              <a:rPr lang="cs-CZ" dirty="0" smtClean="0"/>
              <a:t>- pro tyto účely PPP vydává samostatný formulář ve 2 vyhotoveních, pokud nepožádají o více</a:t>
            </a:r>
          </a:p>
          <a:p>
            <a:r>
              <a:rPr lang="cs-CZ" dirty="0" smtClean="0"/>
              <a:t>- řídíme se metodickým doporučením MŠMT</a:t>
            </a:r>
          </a:p>
          <a:p>
            <a:endParaRPr lang="cs-CZ" dirty="0"/>
          </a:p>
          <a:p>
            <a:r>
              <a:rPr lang="cs-CZ" b="1" dirty="0" smtClean="0"/>
              <a:t>Maturity</a:t>
            </a:r>
            <a:r>
              <a:rPr lang="cs-CZ" dirty="0" smtClean="0"/>
              <a:t>- nutné zkompletovat PUP a Doporučení ŠPZ, pokud maturita obsahuje i praktickou část prosím školu o informaci, jak probíhá a z čeho se skládá. PPP kontaktuje ředitele školy- viz. vyhláška</a:t>
            </a:r>
          </a:p>
          <a:p>
            <a:r>
              <a:rPr lang="cs-CZ" b="1" dirty="0" smtClean="0"/>
              <a:t>Závěrečné zkoušky- </a:t>
            </a:r>
            <a:r>
              <a:rPr lang="cs-CZ" dirty="0" smtClean="0"/>
              <a:t>opět prosíme školu o informace z čeho se skládá.</a:t>
            </a:r>
          </a:p>
        </p:txBody>
      </p:sp>
    </p:spTree>
    <p:extLst>
      <p:ext uri="{BB962C8B-B14F-4D97-AF65-F5344CB8AC3E}">
        <p14:creationId xmlns:p14="http://schemas.microsoft.com/office/powerpoint/2010/main" val="780251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t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10_TF78148557.potx" id="{D7E49910-3C8B-4E1A-8A18-CEC19A39A002}" vid="{5317FC22-F69B-4F23-99E4-DFFC37A8B2A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FC55D3-F645-4907-9137-B16FB6054B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661AA8-FA16-4E58-B6CE-5E6FE2A09464}">
  <ds:schemaRefs>
    <ds:schemaRef ds:uri="http://schemas.microsoft.com/office/2006/metadata/properties"/>
    <ds:schemaRef ds:uri="http://purl.org/dc/elements/1.1/"/>
    <ds:schemaRef ds:uri="71af3243-3dd4-4a8d-8c0d-dd76da1f02a5"/>
    <ds:schemaRef ds:uri="http://purl.org/dc/dcmitype/"/>
    <ds:schemaRef ds:uri="http://www.w3.org/XML/1998/namespace"/>
    <ds:schemaRef ds:uri="16c05727-aa75-4e4a-9b5f-8a80a1165891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9F30101-685D-45DE-9DB6-1F040B2FD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tf78148557 (7)</Template>
  <TotalTime>0</TotalTime>
  <Words>1526</Words>
  <Application>Microsoft Office PowerPoint</Application>
  <PresentationFormat>Širokoúhlá obrazovka</PresentationFormat>
  <Paragraphs>161</Paragraphs>
  <Slides>20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Iont</vt:lpstr>
      <vt:lpstr>Výchovní poradci 11.12., 12.12., 29. 1. 2020 </vt:lpstr>
      <vt:lpstr>Novela vyhlášky č.27/2016 Sb., znění posledních změn</vt:lpstr>
      <vt:lpstr>Novela vyhlášky č.27/2016 Sb., znění posledních změn</vt:lpstr>
      <vt:lpstr>Novela vyhlášky č.27/2016 Sb., znění posledních změn</vt:lpstr>
      <vt:lpstr>Novela vyhlášky č.27/2016 Sb., znění posledních změn</vt:lpstr>
      <vt:lpstr>Novela vyhlášky č.27/2016 Sb., znění posledních změn</vt:lpstr>
      <vt:lpstr>Prezentace aplikace PowerPoint</vt:lpstr>
      <vt:lpstr>Odklady šk. docházky</vt:lpstr>
      <vt:lpstr>Přijímací zkoušky, maturity, závěrečné zkoušky </vt:lpstr>
      <vt:lpstr>Asistent pedagoga, druhý pedagog</vt:lpstr>
      <vt:lpstr>Standardy ŠPZ</vt:lpstr>
      <vt:lpstr>ADHD(Attention Deficit Hyperactivity Disorder)</vt:lpstr>
      <vt:lpstr>Příznaky</vt:lpstr>
      <vt:lpstr>Patofyziologie</vt:lpstr>
      <vt:lpstr>Prezentace aplikace PowerPoint</vt:lpstr>
      <vt:lpstr>Vysoké IQ může kompenzovat negativní vliv ADHD </vt:lpstr>
      <vt:lpstr>Diagnostika</vt:lpstr>
      <vt:lpstr>Diagnostika</vt:lpstr>
      <vt:lpstr>Psychofarmaka</vt:lpstr>
      <vt:lpstr>závěr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2019-10-02T19:26:46Z</dcterms:created>
  <dcterms:modified xsi:type="dcterms:W3CDTF">2020-01-31T14:00:58Z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