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403" r:id="rId3"/>
    <p:sldId id="359" r:id="rId4"/>
    <p:sldId id="360" r:id="rId5"/>
    <p:sldId id="361" r:id="rId6"/>
    <p:sldId id="381" r:id="rId7"/>
    <p:sldId id="383" r:id="rId8"/>
    <p:sldId id="382" r:id="rId9"/>
    <p:sldId id="384" r:id="rId10"/>
    <p:sldId id="367" r:id="rId11"/>
    <p:sldId id="406" r:id="rId12"/>
    <p:sldId id="404" r:id="rId13"/>
    <p:sldId id="405" r:id="rId14"/>
    <p:sldId id="411" r:id="rId15"/>
    <p:sldId id="412" r:id="rId16"/>
    <p:sldId id="385" r:id="rId17"/>
    <p:sldId id="387" r:id="rId18"/>
    <p:sldId id="369" r:id="rId19"/>
    <p:sldId id="389" r:id="rId20"/>
    <p:sldId id="356" r:id="rId21"/>
    <p:sldId id="390" r:id="rId22"/>
    <p:sldId id="391" r:id="rId23"/>
    <p:sldId id="392" r:id="rId24"/>
    <p:sldId id="378" r:id="rId25"/>
    <p:sldId id="370" r:id="rId26"/>
    <p:sldId id="371" r:id="rId27"/>
    <p:sldId id="372" r:id="rId28"/>
    <p:sldId id="394" r:id="rId29"/>
    <p:sldId id="396" r:id="rId30"/>
    <p:sldId id="398" r:id="rId31"/>
    <p:sldId id="373" r:id="rId32"/>
    <p:sldId id="374" r:id="rId33"/>
    <p:sldId id="375" r:id="rId34"/>
    <p:sldId id="379" r:id="rId35"/>
    <p:sldId id="380" r:id="rId36"/>
    <p:sldId id="400" r:id="rId37"/>
    <p:sldId id="407" r:id="rId38"/>
    <p:sldId id="408" r:id="rId39"/>
    <p:sldId id="409" r:id="rId40"/>
    <p:sldId id="410" r:id="rId41"/>
    <p:sldId id="402" r:id="rId42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dinskam\AppData\Local\Microsoft\Windows\Temporary%20Internet%20Files\Content.Outlook\39EGB7CT\Dotace%20na%20prevenci%20z%20rozpo&#269;t&#367;%20kraj&#367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07174103237094"/>
          <c:y val="7.4548702245552642E-2"/>
          <c:w val="0.72831320205538008"/>
          <c:h val="0.69100854263135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'[Dotace na prevenci z rozpočtů krajů .xlsx]graficky'!$C$3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>
                <a:shade val="53000"/>
                <a:alpha val="85000"/>
              </a:schemeClr>
            </a:solidFill>
            <a:ln w="9525" cap="flat" cmpd="sng" algn="ctr">
              <a:solidFill>
                <a:schemeClr val="accent4">
                  <a:shade val="53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shade val="53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.xlsx]graficky'!$C$4:$C$17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1275000</c:v>
                </c:pt>
                <c:pt idx="3">
                  <c:v>0</c:v>
                </c:pt>
                <c:pt idx="4">
                  <c:v>1000000</c:v>
                </c:pt>
                <c:pt idx="5">
                  <c:v>6775000</c:v>
                </c:pt>
                <c:pt idx="6">
                  <c:v>881000</c:v>
                </c:pt>
                <c:pt idx="7">
                  <c:v>868000</c:v>
                </c:pt>
                <c:pt idx="8">
                  <c:v>450000</c:v>
                </c:pt>
                <c:pt idx="9">
                  <c:v>0</c:v>
                </c:pt>
                <c:pt idx="10">
                  <c:v>200000</c:v>
                </c:pt>
                <c:pt idx="11">
                  <c:v>1560000</c:v>
                </c:pt>
                <c:pt idx="12">
                  <c:v>160000</c:v>
                </c:pt>
                <c:pt idx="13">
                  <c:v>1373000</c:v>
                </c:pt>
              </c:numCache>
            </c:numRef>
          </c:val>
        </c:ser>
        <c:ser>
          <c:idx val="1"/>
          <c:order val="1"/>
          <c:tx>
            <c:strRef>
              <c:f>'[Dotace na prevenci z rozpočtů krajů .xlsx]graficky'!$D$3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>
                <a:shade val="76000"/>
                <a:alpha val="85000"/>
              </a:schemeClr>
            </a:solidFill>
            <a:ln w="9525" cap="flat" cmpd="sng" algn="ctr">
              <a:solidFill>
                <a:schemeClr val="accent4">
                  <a:shade val="76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shade val="76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.xlsx]graficky'!$D$4:$D$17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1180000</c:v>
                </c:pt>
                <c:pt idx="3">
                  <c:v>250000</c:v>
                </c:pt>
                <c:pt idx="4">
                  <c:v>1000000</c:v>
                </c:pt>
                <c:pt idx="5">
                  <c:v>6990000</c:v>
                </c:pt>
                <c:pt idx="6">
                  <c:v>0</c:v>
                </c:pt>
                <c:pt idx="7">
                  <c:v>2073000</c:v>
                </c:pt>
                <c:pt idx="8">
                  <c:v>450000</c:v>
                </c:pt>
                <c:pt idx="9">
                  <c:v>0</c:v>
                </c:pt>
                <c:pt idx="10">
                  <c:v>200000</c:v>
                </c:pt>
                <c:pt idx="11">
                  <c:v>0</c:v>
                </c:pt>
                <c:pt idx="12">
                  <c:v>150000</c:v>
                </c:pt>
                <c:pt idx="13">
                  <c:v>1502000</c:v>
                </c:pt>
              </c:numCache>
            </c:numRef>
          </c:val>
        </c:ser>
        <c:ser>
          <c:idx val="2"/>
          <c:order val="2"/>
          <c:tx>
            <c:strRef>
              <c:f>'[Dotace na prevenci z rozpočtů krajů .xlsx]graficky'!$E$3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Pt>
            <c:idx val="5"/>
            <c:invertIfNegative val="0"/>
            <c:bubble3D val="0"/>
          </c:dPt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.xlsx]graficky'!$E$4:$E$17</c:f>
              <c:numCache>
                <c:formatCode>#,##0</c:formatCode>
                <c:ptCount val="14"/>
                <c:pt idx="0">
                  <c:v>450000</c:v>
                </c:pt>
                <c:pt idx="1">
                  <c:v>500000</c:v>
                </c:pt>
                <c:pt idx="2">
                  <c:v>1110000</c:v>
                </c:pt>
                <c:pt idx="3">
                  <c:v>0</c:v>
                </c:pt>
                <c:pt idx="4">
                  <c:v>1000000</c:v>
                </c:pt>
                <c:pt idx="5">
                  <c:v>7010000</c:v>
                </c:pt>
                <c:pt idx="6">
                  <c:v>441000</c:v>
                </c:pt>
                <c:pt idx="7">
                  <c:v>0</c:v>
                </c:pt>
                <c:pt idx="8">
                  <c:v>939000</c:v>
                </c:pt>
                <c:pt idx="9">
                  <c:v>0</c:v>
                </c:pt>
                <c:pt idx="10">
                  <c:v>200000</c:v>
                </c:pt>
                <c:pt idx="11">
                  <c:v>1000000</c:v>
                </c:pt>
                <c:pt idx="12">
                  <c:v>150000</c:v>
                </c:pt>
                <c:pt idx="13">
                  <c:v>1510000</c:v>
                </c:pt>
              </c:numCache>
            </c:numRef>
          </c:val>
        </c:ser>
        <c:ser>
          <c:idx val="3"/>
          <c:order val="3"/>
          <c:tx>
            <c:strRef>
              <c:f>'[Dotace na prevenci z rozpočtů krajů .xlsx]graficky'!$F$3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tint val="77000"/>
                <a:alpha val="85000"/>
              </a:schemeClr>
            </a:solidFill>
            <a:ln w="9525" cap="flat" cmpd="sng" algn="ctr">
              <a:solidFill>
                <a:schemeClr val="accent4">
                  <a:tint val="77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tint val="77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.xlsx]graficky'!$F$4:$F$17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1300000</c:v>
                </c:pt>
                <c:pt idx="3">
                  <c:v>250000</c:v>
                </c:pt>
                <c:pt idx="4">
                  <c:v>1000000</c:v>
                </c:pt>
                <c:pt idx="5">
                  <c:v>7960000</c:v>
                </c:pt>
                <c:pt idx="6">
                  <c:v>711330</c:v>
                </c:pt>
                <c:pt idx="7">
                  <c:v>2500000</c:v>
                </c:pt>
                <c:pt idx="8">
                  <c:v>1021000</c:v>
                </c:pt>
                <c:pt idx="9">
                  <c:v>0</c:v>
                </c:pt>
                <c:pt idx="10">
                  <c:v>200000</c:v>
                </c:pt>
                <c:pt idx="11">
                  <c:v>0</c:v>
                </c:pt>
                <c:pt idx="12">
                  <c:v>900000</c:v>
                </c:pt>
                <c:pt idx="13">
                  <c:v>2440000</c:v>
                </c:pt>
              </c:numCache>
            </c:numRef>
          </c:val>
        </c:ser>
        <c:ser>
          <c:idx val="4"/>
          <c:order val="4"/>
          <c:tx>
            <c:strRef>
              <c:f>'[Dotace na prevenci z rozpočtů krajů .xlsx]graficky'!$G$3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tint val="54000"/>
                <a:alpha val="85000"/>
              </a:schemeClr>
            </a:solidFill>
            <a:ln w="9525" cap="flat" cmpd="sng" algn="ctr">
              <a:solidFill>
                <a:schemeClr val="accent4">
                  <a:tint val="54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tint val="54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.xlsx]graficky'!$G$4:$G$17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1300000</c:v>
                </c:pt>
                <c:pt idx="3">
                  <c:v>250000</c:v>
                </c:pt>
                <c:pt idx="4">
                  <c:v>1000000</c:v>
                </c:pt>
                <c:pt idx="5">
                  <c:v>9000000</c:v>
                </c:pt>
                <c:pt idx="6">
                  <c:v>1730586</c:v>
                </c:pt>
                <c:pt idx="7">
                  <c:v>3000000</c:v>
                </c:pt>
                <c:pt idx="8">
                  <c:v>1041000</c:v>
                </c:pt>
                <c:pt idx="9">
                  <c:v>0</c:v>
                </c:pt>
                <c:pt idx="10">
                  <c:v>200000</c:v>
                </c:pt>
                <c:pt idx="11">
                  <c:v>2000000</c:v>
                </c:pt>
                <c:pt idx="12">
                  <c:v>980000</c:v>
                </c:pt>
                <c:pt idx="13">
                  <c:v>2419000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one"/>
        <c:axId val="56604120"/>
        <c:axId val="56608600"/>
        <c:axId val="0"/>
      </c:bar3DChart>
      <c:catAx>
        <c:axId val="56604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608600"/>
        <c:crosses val="autoZero"/>
        <c:auto val="1"/>
        <c:lblAlgn val="ctr"/>
        <c:lblOffset val="100"/>
        <c:noMultiLvlLbl val="0"/>
      </c:catAx>
      <c:valAx>
        <c:axId val="5660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604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3BDD-6DDC-4F23-ACD9-BF3BDBF79688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4188-5167-4BFE-B79F-98EE9828D3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7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ventivni-aktivity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FlICsxISwlg" TargetMode="External"/><Relationship Id="rId3" Type="http://schemas.openxmlformats.org/officeDocument/2006/relationships/hyperlink" Target="mailto:vykazy.prevence@nuv.cz" TargetMode="External"/><Relationship Id="rId7" Type="http://schemas.openxmlformats.org/officeDocument/2006/relationships/hyperlink" Target="https://www.youtube.com/watch?v=14Znbw-wIkA&amp;" TargetMode="External"/><Relationship Id="rId2" Type="http://schemas.openxmlformats.org/officeDocument/2006/relationships/hyperlink" Target="http://www.preventivni-aktivity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uv.cz/uploads/pracoviste_pro_certifikace/Prez_18.5.2016_system_vykaznictvi.pdf" TargetMode="External"/><Relationship Id="rId5" Type="http://schemas.openxmlformats.org/officeDocument/2006/relationships/hyperlink" Target="http://www.nuv.cz/file/722/" TargetMode="External"/><Relationship Id="rId10" Type="http://schemas.openxmlformats.org/officeDocument/2006/relationships/hyperlink" Target="https://www.youtube.com/watch?v=WWDTApovFi0" TargetMode="External"/><Relationship Id="rId4" Type="http://schemas.openxmlformats.org/officeDocument/2006/relationships/hyperlink" Target="http://www.pprch.cz/" TargetMode="External"/><Relationship Id="rId9" Type="http://schemas.openxmlformats.org/officeDocument/2006/relationships/hyperlink" Target="https://www.youtube.com/watch?v=12jz6xnS8FU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ermankovar\AppData\Local\Microsoft\Windows\Temporary%20Internet%20Files\Content.Outlook\BOAZQ4QD\ASPI'&amp;link='72\2005%20Sb.#7'&amp;ucin-k-dni='30.12.999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hyperlink" Target="http://prevence-info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is-prevence.msmt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-1/vyzvy-op-vvv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.sklenar@msmt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2924944"/>
            <a:ext cx="622818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3600" dirty="0" smtClean="0"/>
              <a:t>Systém primární </a:t>
            </a:r>
            <a:r>
              <a:rPr lang="cs-CZ" sz="3600" dirty="0" smtClean="0"/>
              <a:t>prevence MŠMT – </a:t>
            </a:r>
            <a:r>
              <a:rPr lang="cs-CZ" sz="3600" dirty="0" smtClean="0"/>
              <a:t>aktuální dění</a:t>
            </a:r>
            <a:br>
              <a:rPr lang="cs-CZ" sz="3600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i="1" dirty="0" smtClean="0"/>
              <a:t>Bezpečné klima ve školách Pardubického kraje  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Pardubice, 21. </a:t>
            </a:r>
            <a:r>
              <a:rPr lang="cs-CZ" sz="2400" b="1" i="1" dirty="0" smtClean="0"/>
              <a:t>listopadu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Efektivita programů </a:t>
            </a:r>
            <a:r>
              <a:rPr lang="en-US" altLang="cs-CZ" b="1" dirty="0" err="1" smtClean="0"/>
              <a:t>na</a:t>
            </a:r>
            <a:r>
              <a:rPr lang="cs-CZ" altLang="cs-CZ" b="1" dirty="0"/>
              <a:t> </a:t>
            </a:r>
            <a:r>
              <a:rPr lang="en-US" altLang="cs-CZ" b="1" dirty="0" err="1" smtClean="0"/>
              <a:t>základě</a:t>
            </a:r>
            <a:r>
              <a:rPr lang="en-US" altLang="cs-CZ" b="1" dirty="0" smtClean="0"/>
              <a:t> </a:t>
            </a:r>
            <a:r>
              <a:rPr lang="cs-CZ" altLang="cs-CZ" b="1" dirty="0" smtClean="0"/>
              <a:t>aktivity (zapojení) účastníků</a:t>
            </a:r>
          </a:p>
          <a:p>
            <a:pPr marL="0" indent="0">
              <a:buNone/>
            </a:pPr>
            <a:endParaRPr lang="cs-CZ" dirty="0"/>
          </a:p>
          <a:p>
            <a:pPr>
              <a:defRPr/>
            </a:pPr>
            <a:r>
              <a:rPr lang="cs-CZ" dirty="0"/>
              <a:t>Přednáška </a:t>
            </a:r>
            <a:r>
              <a:rPr lang="en-US" dirty="0"/>
              <a:t>5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Čtení</a:t>
            </a:r>
            <a:r>
              <a:rPr lang="en-US" dirty="0"/>
              <a:t> 10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Audio/video</a:t>
            </a:r>
            <a:r>
              <a:rPr lang="en-US" dirty="0"/>
              <a:t> 20%</a:t>
            </a:r>
            <a:endParaRPr lang="cs-CZ" dirty="0"/>
          </a:p>
          <a:p>
            <a:pPr>
              <a:defRPr/>
            </a:pPr>
            <a:r>
              <a:rPr lang="cs-CZ" dirty="0"/>
              <a:t>Demonstrace</a:t>
            </a:r>
            <a:r>
              <a:rPr lang="en-US" dirty="0"/>
              <a:t> 30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Diskuse</a:t>
            </a:r>
            <a:r>
              <a:rPr lang="en-US" dirty="0"/>
              <a:t> 50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Praktické vyzkoušení dovedností</a:t>
            </a:r>
            <a:r>
              <a:rPr lang="en-US" dirty="0"/>
              <a:t> 70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Interaktivní programy, vrstevnické programy</a:t>
            </a:r>
            <a:r>
              <a:rPr lang="en-US" dirty="0"/>
              <a:t> 90</a:t>
            </a:r>
            <a:r>
              <a:rPr lang="cs-CZ" dirty="0"/>
              <a:t>%</a:t>
            </a:r>
          </a:p>
          <a:p>
            <a:pPr>
              <a:defRPr/>
            </a:pPr>
            <a:endParaRPr lang="cs-CZ" dirty="0"/>
          </a:p>
          <a:p>
            <a:pPr>
              <a:buNone/>
              <a:defRPr/>
            </a:pPr>
            <a:r>
              <a:rPr lang="cs-CZ" b="1" dirty="0" smtClean="0"/>
              <a:t>Programy by měly být dlouhodobé a kontinuální (x jednorázové).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sz="1400" i="1" dirty="0"/>
              <a:t>Podle: Analýzy </a:t>
            </a:r>
            <a:r>
              <a:rPr lang="cs-CZ" sz="1400" i="1" dirty="0" smtClean="0"/>
              <a:t>Minimálních preventivních programů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27735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268760"/>
            <a:ext cx="8064896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/>
              <a:t>Co je certifikace</a:t>
            </a:r>
            <a:endParaRPr lang="cs-CZ" sz="2600" b="1" dirty="0"/>
          </a:p>
          <a:p>
            <a:endParaRPr lang="cs-CZ" dirty="0"/>
          </a:p>
          <a:p>
            <a:pPr marL="0" indent="0" algn="just">
              <a:buNone/>
            </a:pPr>
            <a:r>
              <a:rPr lang="cs-CZ" dirty="0"/>
              <a:t>Certifikace odborné způsobilosti poskytovatelů programů školské primární prevence rizikového chování (dále jen „PP RCH“) je posouzení a formální uznání, že poskytovatel a jím realizovaný program odpovídá stanoveným kritériím kvality a komplexnosti. Jde tedy o proces posouzení poskytovatele a programu podle kritérií stanovených schválenými Standardy a udělení či neudělení certifikátu o jejich naplnění. Proces certifikace odborné způsobilosti poskytovatelů PP RCH probíhá v souladu s českými verzemi platných evropských norem pro posuzování, certifikace a audit.﻿</a:t>
            </a:r>
          </a:p>
          <a:p>
            <a:pPr marL="0" indent="0">
              <a:buNone/>
            </a:pPr>
            <a:r>
              <a:rPr lang="cs-CZ" b="1" dirty="0"/>
              <a:t>Certifikační proces si klade za </a:t>
            </a:r>
            <a:r>
              <a:rPr lang="cs-CZ" b="1" dirty="0" smtClean="0"/>
              <a:t>cíl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hospodárné financování služeb z veřejných prostředků,</a:t>
            </a:r>
          </a:p>
          <a:p>
            <a:r>
              <a:rPr lang="cs-CZ" dirty="0"/>
              <a:t>zajištění a zvyšování kvality programů školské primární prevence rizikového chování,</a:t>
            </a:r>
          </a:p>
          <a:p>
            <a:r>
              <a:rPr lang="cs-CZ" dirty="0"/>
              <a:t>zefektivnění sítě poskytovatelů programů školské primární prevence rizikového chování,</a:t>
            </a:r>
          </a:p>
          <a:p>
            <a:r>
              <a:rPr lang="cs-CZ" dirty="0"/>
              <a:t>začlenění programů školské PP RCH do širšího systému preventivního působení,</a:t>
            </a:r>
          </a:p>
          <a:p>
            <a:r>
              <a:rPr lang="cs-CZ" dirty="0"/>
              <a:t>aby se certifikace stala nástrojem na zajištění standardní kvality poskytovaných programů prevence ve školách.﻿</a:t>
            </a:r>
          </a:p>
        </p:txBody>
      </p:sp>
    </p:spTree>
    <p:extLst>
      <p:ext uri="{BB962C8B-B14F-4D97-AF65-F5344CB8AC3E}">
        <p14:creationId xmlns:p14="http://schemas.microsoft.com/office/powerpoint/2010/main" val="4782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931224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Certifikace odborné způsobilosti</a:t>
            </a:r>
          </a:p>
          <a:p>
            <a:r>
              <a:rPr lang="cs-CZ" sz="2400" dirty="0" smtClean="0"/>
              <a:t>Unikátní </a:t>
            </a:r>
            <a:r>
              <a:rPr lang="cs-CZ" sz="2400" dirty="0"/>
              <a:t>systém hodnocení kvality</a:t>
            </a:r>
          </a:p>
          <a:p>
            <a:r>
              <a:rPr lang="cs-CZ" sz="2400" dirty="0"/>
              <a:t>Univerzální - pro všechny formy rizikového chování (dříve je prevence „</a:t>
            </a:r>
            <a:r>
              <a:rPr lang="cs-CZ" sz="2400" dirty="0" err="1"/>
              <a:t>protidrogrová</a:t>
            </a:r>
            <a:r>
              <a:rPr lang="cs-CZ" sz="2400" dirty="0"/>
              <a:t>“)</a:t>
            </a:r>
          </a:p>
          <a:p>
            <a:r>
              <a:rPr lang="cs-CZ" sz="2400" dirty="0"/>
              <a:t>Všechny úrovně: nové standardy: všeobecná, selektivní , indikovaná prevence</a:t>
            </a:r>
          </a:p>
          <a:p>
            <a:r>
              <a:rPr lang="cs-CZ" sz="2400" dirty="0"/>
              <a:t>Rovný přístup - pro všechny poskytovatele PPP (NNO, SZÚ, Policie, Městská policie, školská zařízení, školy…)</a:t>
            </a:r>
          </a:p>
          <a:p>
            <a:r>
              <a:rPr lang="cs-CZ" sz="2400" dirty="0"/>
              <a:t>Princip dobrovolnosti     x    veřejné </a:t>
            </a:r>
            <a:r>
              <a:rPr lang="cs-CZ" sz="2400" dirty="0" smtClean="0"/>
              <a:t>financování</a:t>
            </a:r>
          </a:p>
          <a:p>
            <a:r>
              <a:rPr lang="cs-CZ" sz="2400" b="1" dirty="0" smtClean="0"/>
              <a:t>56 </a:t>
            </a:r>
            <a:r>
              <a:rPr lang="cs-CZ" sz="2400" b="1" dirty="0" err="1" smtClean="0"/>
              <a:t>certikovaných</a:t>
            </a:r>
            <a:r>
              <a:rPr lang="cs-CZ" sz="2400" b="1" dirty="0" smtClean="0"/>
              <a:t> poskytovatelů programů PP</a:t>
            </a:r>
          </a:p>
          <a:p>
            <a:r>
              <a:rPr lang="cs-CZ" sz="2400" b="1" dirty="0" smtClean="0"/>
              <a:t>Novelizace dokumentů (standardy , certifikační řád…)</a:t>
            </a:r>
          </a:p>
          <a:p>
            <a:r>
              <a:rPr lang="cs-CZ" sz="2400" b="1" dirty="0" smtClean="0"/>
              <a:t>Mezinárodní ocenění (konference EUSPR Vídeň)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94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_kraje Lucie ale u~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896620" cy="399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5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1124744"/>
            <a:ext cx="8280920" cy="573325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sz="2600" b="1" dirty="0">
                <a:solidFill>
                  <a:srgbClr val="000000"/>
                </a:solidFill>
                <a:latin typeface="Roboto"/>
              </a:rPr>
              <a:t>Jednotný on-line systém vykazování </a:t>
            </a:r>
            <a:endParaRPr lang="cs-CZ" sz="2600" b="1" dirty="0" smtClean="0">
              <a:solidFill>
                <a:srgbClr val="000000"/>
              </a:solidFill>
              <a:latin typeface="Roboto"/>
            </a:endParaRPr>
          </a:p>
          <a:p>
            <a:pPr marL="0" indent="0" fontAlgn="base">
              <a:buNone/>
            </a:pPr>
            <a:r>
              <a:rPr lang="cs-CZ" sz="2600" b="1" dirty="0" smtClean="0">
                <a:solidFill>
                  <a:srgbClr val="000000"/>
                </a:solidFill>
                <a:latin typeface="Roboto"/>
              </a:rPr>
              <a:t>preventivních </a:t>
            </a:r>
            <a:r>
              <a:rPr lang="cs-CZ" sz="2600" b="1" dirty="0">
                <a:solidFill>
                  <a:srgbClr val="000000"/>
                </a:solidFill>
                <a:latin typeface="Roboto"/>
              </a:rPr>
              <a:t>aktivit </a:t>
            </a:r>
            <a:endParaRPr lang="cs-CZ" sz="2600" b="1" dirty="0" smtClean="0">
              <a:solidFill>
                <a:srgbClr val="000000"/>
              </a:solidFill>
              <a:latin typeface="Roboto"/>
            </a:endParaRPr>
          </a:p>
          <a:p>
            <a:pPr marL="0" indent="0" algn="just" fontAlgn="base">
              <a:buNone/>
            </a:pPr>
            <a:r>
              <a:rPr lang="cs-CZ" dirty="0" smtClean="0">
                <a:solidFill>
                  <a:srgbClr val="000000"/>
                </a:solidFill>
                <a:latin typeface="Roboto"/>
              </a:rPr>
              <a:t>je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umístěný na samostatných webových stránkách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2"/>
              </a:rPr>
              <a:t>www.preventivni-aktivity.cz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. Na jeho rozvoji a uvádění do praxe spolupracuje Národní ústav pro vzdělávání, Klinika </a:t>
            </a:r>
            <a:r>
              <a:rPr lang="cs-CZ" dirty="0" err="1">
                <a:solidFill>
                  <a:srgbClr val="000000"/>
                </a:solidFill>
                <a:latin typeface="Roboto"/>
              </a:rPr>
              <a:t>adiktologie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 1. lékařské fakulty Univerzity Karlovy a Ministerstvo školství, mládeže a tělovýchovy. Jedná se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o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elektronický výkaz sloužící automatické předávání dat o realizovaných preventivních aktivitách každé školy, které do výkazu zanese nejčastěji školní metodik prevence a s generovanými údaji poté může pracovat poradna či kraj.</a:t>
            </a:r>
          </a:p>
          <a:p>
            <a:pPr algn="just" fontAlgn="base"/>
            <a:r>
              <a:rPr lang="cs-CZ" dirty="0">
                <a:solidFill>
                  <a:srgbClr val="000000"/>
                </a:solidFill>
                <a:latin typeface="Roboto"/>
              </a:rPr>
              <a:t>Smyslem vytvoření a podpory on-line systému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je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sjednotit obsah, objem a způsob </a:t>
            </a:r>
            <a:r>
              <a:rPr lang="cs-CZ" dirty="0" err="1" smtClean="0">
                <a:solidFill>
                  <a:srgbClr val="000000"/>
                </a:solidFill>
                <a:latin typeface="Roboto"/>
              </a:rPr>
              <a:t>sled</a:t>
            </a:r>
            <a:r>
              <a:rPr lang="cs-CZ" b="1" dirty="0" err="1">
                <a:solidFill>
                  <a:srgbClr val="000000"/>
                </a:solidFill>
                <a:latin typeface="Roboto"/>
              </a:rPr>
              <a:t>jednotné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 evidence preventivních aktivit realizovaných na českých školách </a:t>
            </a:r>
            <a:r>
              <a:rPr lang="cs-CZ" dirty="0" smtClean="0">
                <a:solidFill>
                  <a:srgbClr val="000000"/>
                </a:solidFill>
                <a:latin typeface="Roboto"/>
              </a:rPr>
              <a:t>ování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realizovaných preventivních aktivit, zavést jednotnou podobu výkazů o preventivních aktivitách a poskytnout školám účinný nástroj pro (auto)evaluaci realizovaných aktivit.</a:t>
            </a:r>
          </a:p>
          <a:p>
            <a:pPr algn="just" fontAlgn="base"/>
            <a:r>
              <a:rPr lang="cs-CZ" dirty="0">
                <a:solidFill>
                  <a:srgbClr val="000000"/>
                </a:solidFill>
                <a:latin typeface="Roboto"/>
              </a:rPr>
              <a:t>Mezi hlavní cíle a přínosy zavádění on-line systému výkaznictví preventivních aktivit patří ulehčení práce školním metodikům prevence a metodikům prevence z pedagogicko-psychologických poraden, zjednodušení vyplňování i zpracování dat o naplňování školních preventivních programů a možnost 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porovnatelnosti dat 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napříč okresy a kraji v České republice.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19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1196752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cs-CZ" b="1" dirty="0">
                <a:solidFill>
                  <a:srgbClr val="000000"/>
                </a:solidFill>
                <a:latin typeface="Roboto"/>
              </a:rPr>
              <a:t>Systém se </a:t>
            </a:r>
            <a:r>
              <a:rPr lang="cs-CZ" b="1" dirty="0" err="1">
                <a:solidFill>
                  <a:srgbClr val="000000"/>
                </a:solidFill>
                <a:latin typeface="Roboto"/>
              </a:rPr>
              <a:t>naléza</a:t>
            </a:r>
            <a:r>
              <a:rPr lang="cs-CZ" b="1" dirty="0">
                <a:solidFill>
                  <a:srgbClr val="000000"/>
                </a:solidFill>
                <a:latin typeface="Roboto"/>
              </a:rPr>
              <a:t> na webové adrese </a:t>
            </a:r>
            <a:r>
              <a:rPr lang="cs-CZ" b="1" u="sng" dirty="0">
                <a:solidFill>
                  <a:srgbClr val="00638E"/>
                </a:solidFill>
                <a:latin typeface="Roboto"/>
                <a:hlinkClick r:id="rId2"/>
              </a:rPr>
              <a:t>www.preventivni-aktivity.cz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/>
            <a:r>
              <a:rPr lang="cs-CZ" dirty="0">
                <a:solidFill>
                  <a:srgbClr val="000000"/>
                </a:solidFill>
                <a:latin typeface="Roboto"/>
              </a:rPr>
              <a:t>Technickou podporu a řešení problémů zajišťuje NÚV na e-mailové adrese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3"/>
              </a:rPr>
              <a:t>vykazy.prevence@nuv.cz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/>
            <a:r>
              <a:rPr lang="cs-CZ" dirty="0">
                <a:solidFill>
                  <a:srgbClr val="000000"/>
                </a:solidFill>
                <a:latin typeface="Roboto"/>
              </a:rPr>
              <a:t>Systém výkaznictví byl v listopadu 2016 prezentován na XIII. ročníku konference PPRCH (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4"/>
              </a:rPr>
              <a:t>www.pprch.cz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). Prezentaci z konference si můžete stáhnout zde -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5"/>
              </a:rPr>
              <a:t>Prezentace SV PPRCH 2016.pdf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/>
            <a:r>
              <a:rPr lang="cs-CZ" dirty="0">
                <a:solidFill>
                  <a:srgbClr val="000000"/>
                </a:solidFill>
                <a:latin typeface="Roboto"/>
              </a:rPr>
              <a:t>Další </a:t>
            </a:r>
            <a:r>
              <a:rPr lang="cs-CZ" dirty="0" err="1">
                <a:solidFill>
                  <a:srgbClr val="000000"/>
                </a:solidFill>
                <a:latin typeface="Roboto"/>
              </a:rPr>
              <a:t>infromace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 včetně ukázky systému naleznete také v prezentaci z května 2016 -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6"/>
              </a:rPr>
              <a:t>Prezentace_system_vykaznictvi.pdf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/>
            <a:r>
              <a:rPr lang="cs-CZ" dirty="0">
                <a:solidFill>
                  <a:srgbClr val="000000"/>
                </a:solidFill>
                <a:latin typeface="Roboto"/>
              </a:rPr>
              <a:t>   </a:t>
            </a:r>
          </a:p>
          <a:p>
            <a:pPr fontAlgn="base"/>
            <a:r>
              <a:rPr lang="cs-CZ" b="1" dirty="0">
                <a:solidFill>
                  <a:srgbClr val="000000"/>
                </a:solidFill>
                <a:latin typeface="Roboto"/>
              </a:rPr>
              <a:t>Pro usnadnění práce jsme pro vás připravili 3 instruktážní videa: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Roboto"/>
              </a:rPr>
              <a:t>Základní představení systému výkaznictví -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7"/>
              </a:rPr>
              <a:t>www.youtube.com/</a:t>
            </a:r>
            <a:r>
              <a:rPr lang="cs-CZ" u="sng" dirty="0" err="1">
                <a:solidFill>
                  <a:srgbClr val="00638E"/>
                </a:solidFill>
                <a:latin typeface="Roboto"/>
                <a:hlinkClick r:id="rId7"/>
              </a:rPr>
              <a:t>watch?v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7"/>
              </a:rPr>
              <a:t>=14Znbw-wIkA&amp;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Roboto"/>
              </a:rPr>
              <a:t>Ukázka prostředí pro školní metodiky prevence -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8"/>
              </a:rPr>
              <a:t>www.youtube.com/watch?v=FlICsxISwlg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 (část 1) a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9"/>
              </a:rPr>
              <a:t>www.youtube.com/watch?v=12jz6xnS8FU</a:t>
            </a:r>
            <a:r>
              <a:rPr lang="cs-CZ" dirty="0">
                <a:solidFill>
                  <a:srgbClr val="000000"/>
                </a:solidFill>
                <a:latin typeface="Roboto"/>
              </a:rPr>
              <a:t> (část 2)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Roboto"/>
              </a:rPr>
              <a:t>Ukázka prostředí pro metodiky prevence z PPP - </a:t>
            </a:r>
            <a:r>
              <a:rPr lang="cs-CZ" u="sng" dirty="0">
                <a:solidFill>
                  <a:srgbClr val="00638E"/>
                </a:solidFill>
                <a:latin typeface="Roboto"/>
                <a:hlinkClick r:id="rId10"/>
              </a:rPr>
              <a:t>www.youtube.com/watch?v=WWDTApovFi0</a:t>
            </a:r>
            <a:endParaRPr lang="cs-CZ" dirty="0">
              <a:solidFill>
                <a:srgbClr val="000000"/>
              </a:solidFill>
              <a:latin typeface="Roboto"/>
            </a:endParaRPr>
          </a:p>
          <a:p>
            <a:pPr fontAlgn="base"/>
            <a:r>
              <a:rPr lang="cs-CZ" dirty="0">
                <a:solidFill>
                  <a:srgbClr val="000000"/>
                </a:solidFill>
                <a:latin typeface="Roboto"/>
              </a:rPr>
              <a:t>   </a:t>
            </a:r>
            <a:endParaRPr lang="cs-CZ" b="0" i="0" dirty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74045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920880" cy="5301208"/>
          </a:xfrm>
        </p:spPr>
        <p:txBody>
          <a:bodyPr/>
          <a:lstStyle/>
          <a:p>
            <a:pPr algn="ctr">
              <a:buNone/>
            </a:pPr>
            <a:r>
              <a:rPr lang="cs-CZ" sz="2800" b="1" dirty="0"/>
              <a:t>Horizontální úroveň koordinace</a:t>
            </a:r>
          </a:p>
          <a:p>
            <a:pPr>
              <a:buNone/>
            </a:pPr>
            <a:endParaRPr lang="cs-CZ" sz="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cs-CZ" sz="2400" dirty="0" smtClean="0"/>
              <a:t>Věcně příslušné </a:t>
            </a:r>
            <a:r>
              <a:rPr lang="cs-CZ" sz="2400" dirty="0"/>
              <a:t>resorty</a:t>
            </a:r>
          </a:p>
          <a:p>
            <a:pPr lvl="1" algn="just"/>
            <a:r>
              <a:rPr lang="cs-CZ" sz="2000" dirty="0"/>
              <a:t>Ministerstvo zdravotnictví</a:t>
            </a:r>
          </a:p>
          <a:p>
            <a:pPr lvl="1" algn="just"/>
            <a:r>
              <a:rPr lang="cs-CZ" sz="2000" dirty="0"/>
              <a:t>Ministerstvo vnitra</a:t>
            </a:r>
          </a:p>
          <a:p>
            <a:pPr lvl="1" algn="just"/>
            <a:r>
              <a:rPr lang="cs-CZ" sz="2000" dirty="0"/>
              <a:t>Ministerstvo práce a sociálních věcí</a:t>
            </a:r>
          </a:p>
          <a:p>
            <a:pPr marL="0" indent="0" algn="just">
              <a:buNone/>
            </a:pPr>
            <a:r>
              <a:rPr lang="cs-CZ" sz="2400" dirty="0" smtClean="0"/>
              <a:t>Nadresortní </a:t>
            </a:r>
            <a:r>
              <a:rPr lang="cs-CZ" sz="2400" dirty="0"/>
              <a:t>orgány </a:t>
            </a:r>
          </a:p>
          <a:p>
            <a:pPr lvl="1" algn="just"/>
            <a:r>
              <a:rPr lang="cs-CZ" sz="2000" dirty="0"/>
              <a:t>Rada vlády pro koordinaci protidrogové politiky při Úřadu vlády </a:t>
            </a:r>
          </a:p>
          <a:p>
            <a:pPr lvl="1" algn="just"/>
            <a:r>
              <a:rPr lang="cs-CZ" sz="2000" dirty="0"/>
              <a:t>Republikový výbor prevence kriminality při Ministerstvu vnitra</a:t>
            </a:r>
          </a:p>
          <a:p>
            <a:pPr lvl="1" algn="just"/>
            <a:r>
              <a:rPr lang="cs-CZ" sz="2000" dirty="0"/>
              <a:t>Výbor pro prevenci domácího násilí</a:t>
            </a:r>
          </a:p>
          <a:p>
            <a:pPr lvl="1" algn="just"/>
            <a:r>
              <a:rPr lang="cs-CZ" sz="2000" dirty="0"/>
              <a:t>Výbor pro prevenci </a:t>
            </a:r>
            <a:r>
              <a:rPr lang="cs-CZ" sz="2000" dirty="0" smtClean="0"/>
              <a:t>HIV/AIDS</a:t>
            </a:r>
          </a:p>
          <a:p>
            <a:pPr marL="457200" lvl="1" indent="0" algn="just">
              <a:buNone/>
            </a:pPr>
            <a:r>
              <a:rPr lang="cs-CZ" sz="2000" b="1" dirty="0" smtClean="0"/>
              <a:t>Meziresortní pracovní skupina MŠMT pro primární prevenci</a:t>
            </a:r>
            <a:endParaRPr lang="cs-CZ" sz="2000" b="1" dirty="0"/>
          </a:p>
          <a:p>
            <a:r>
              <a:rPr lang="cs-CZ" dirty="0" smtClean="0"/>
              <a:t>Od roku 2017, již 2 jednání, klíčová meziresortní témata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268760"/>
            <a:ext cx="7992888" cy="5589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Vertikální koordinace primární prevence</a:t>
            </a:r>
          </a:p>
          <a:p>
            <a:pPr marL="0" indent="0" algn="ctr">
              <a:buNone/>
            </a:pPr>
            <a:endParaRPr lang="cs-CZ" sz="2800" b="1" dirty="0" smtClean="0"/>
          </a:p>
          <a:p>
            <a:r>
              <a:rPr lang="cs-CZ" sz="2400" dirty="0" smtClean="0"/>
              <a:t>Spolupráce </a:t>
            </a:r>
            <a:r>
              <a:rPr lang="cs-CZ" sz="2400" dirty="0"/>
              <a:t>s kraji – ve smyslu partnerství</a:t>
            </a:r>
          </a:p>
          <a:p>
            <a:r>
              <a:rPr lang="cs-CZ" sz="2400" dirty="0"/>
              <a:t>Spolupráce s regiony – metodici prevence</a:t>
            </a:r>
          </a:p>
          <a:p>
            <a:r>
              <a:rPr lang="cs-CZ" sz="2400" dirty="0"/>
              <a:t>Garance jednotlivých krajů „garanty“ z </a:t>
            </a:r>
            <a:r>
              <a:rPr lang="cs-CZ" sz="2400" dirty="0" smtClean="0"/>
              <a:t>MŠMT (účast na krajských akcích)</a:t>
            </a:r>
            <a:endParaRPr lang="cs-CZ" sz="2400" dirty="0"/>
          </a:p>
          <a:p>
            <a:r>
              <a:rPr lang="cs-CZ" sz="2400" dirty="0"/>
              <a:t>Komunikace o klíčových tématech</a:t>
            </a:r>
          </a:p>
          <a:p>
            <a:r>
              <a:rPr lang="cs-CZ" sz="2400" dirty="0"/>
              <a:t>Zastoupení </a:t>
            </a:r>
            <a:r>
              <a:rPr lang="cs-CZ" sz="2400" dirty="0" smtClean="0"/>
              <a:t>KŠKP v </a:t>
            </a:r>
            <a:r>
              <a:rPr lang="cs-CZ" sz="2400" dirty="0"/>
              <a:t>pracovních orgánech MŠMT</a:t>
            </a:r>
          </a:p>
          <a:p>
            <a:r>
              <a:rPr lang="cs-CZ" sz="2400" dirty="0"/>
              <a:t>Krajské plány prevence, </a:t>
            </a:r>
            <a:r>
              <a:rPr lang="cs-CZ" sz="2400" dirty="0" smtClean="0"/>
              <a:t>Krajská kola dotací, Národní strategie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21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268760"/>
            <a:ext cx="8100392" cy="57606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Vertikální </a:t>
            </a:r>
            <a:r>
              <a:rPr lang="cs-CZ" sz="2800" b="1" dirty="0" smtClean="0"/>
              <a:t>úroveň</a:t>
            </a:r>
            <a:endParaRPr lang="cs-CZ" sz="2800" i="1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Organization Chart 4"/>
          <p:cNvGrpSpPr>
            <a:grpSpLocks/>
          </p:cNvGrpSpPr>
          <p:nvPr/>
        </p:nvGrpSpPr>
        <p:grpSpPr bwMode="auto">
          <a:xfrm>
            <a:off x="1295088" y="2037617"/>
            <a:ext cx="7525383" cy="3119575"/>
            <a:chOff x="1175" y="11111"/>
            <a:chExt cx="7949" cy="7794"/>
          </a:xfrm>
        </p:grpSpPr>
        <p:cxnSp>
          <p:nvCxnSpPr>
            <p:cNvPr id="3076" name="_s1028"/>
            <p:cNvCxnSpPr>
              <a:cxnSpLocks noChangeShapeType="1"/>
            </p:cNvCxnSpPr>
            <p:nvPr/>
          </p:nvCxnSpPr>
          <p:spPr bwMode="auto">
            <a:xfrm rot="16200000">
              <a:off x="4279" y="14538"/>
              <a:ext cx="5848" cy="1473"/>
            </a:xfrm>
            <a:prstGeom prst="bentConnector3">
              <a:avLst>
                <a:gd name="adj1" fmla="val 16954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1029"/>
            <p:cNvCxnSpPr>
              <a:cxnSpLocks noChangeShapeType="1"/>
            </p:cNvCxnSpPr>
            <p:nvPr/>
          </p:nvCxnSpPr>
          <p:spPr bwMode="auto">
            <a:xfrm>
              <a:off x="6624" y="15279"/>
              <a:ext cx="1339" cy="373"/>
            </a:xfrm>
            <a:prstGeom prst="bentConnector3">
              <a:avLst>
                <a:gd name="adj1" fmla="val -7468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1030"/>
            <p:cNvCxnSpPr>
              <a:cxnSpLocks noChangeShapeType="1"/>
            </p:cNvCxnSpPr>
            <p:nvPr/>
          </p:nvCxnSpPr>
          <p:spPr bwMode="auto">
            <a:xfrm flipV="1">
              <a:off x="6567" y="12351"/>
              <a:ext cx="1372" cy="1091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1031"/>
            <p:cNvSpPr>
              <a:spLocks noChangeArrowheads="1"/>
            </p:cNvSpPr>
            <p:nvPr/>
          </p:nvSpPr>
          <p:spPr bwMode="auto">
            <a:xfrm>
              <a:off x="1175" y="11111"/>
              <a:ext cx="7949" cy="177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MŠMT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Odbor speciálního vzdělávání, prevence a institucionální výchovy MŠMT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1032"/>
            <p:cNvSpPr>
              <a:spLocks noChangeArrowheads="1"/>
            </p:cNvSpPr>
            <p:nvPr/>
          </p:nvSpPr>
          <p:spPr bwMode="auto">
            <a:xfrm>
              <a:off x="1175" y="13256"/>
              <a:ext cx="5377" cy="14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Krajský školský koordinátor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krajského úřadu – odbory školství</a:t>
              </a:r>
              <a:r>
                <a:rPr kumimoji="0" lang="cs-CZ" altLang="cs-CZ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1033"/>
            <p:cNvSpPr>
              <a:spLocks noChangeArrowheads="1"/>
            </p:cNvSpPr>
            <p:nvPr/>
          </p:nvSpPr>
          <p:spPr bwMode="auto">
            <a:xfrm>
              <a:off x="1175" y="15137"/>
              <a:ext cx="5379" cy="14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školského poradenského 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1034"/>
            <p:cNvSpPr>
              <a:spLocks noChangeArrowheads="1"/>
            </p:cNvSpPr>
            <p:nvPr/>
          </p:nvSpPr>
          <p:spPr bwMode="auto">
            <a:xfrm>
              <a:off x="1175" y="17023"/>
              <a:ext cx="5482" cy="1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Školní 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Pedagogický pracovník školy či školského zařízení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1331640" y="5589240"/>
            <a:ext cx="7029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systému fungují i zařízení pro preventivně výchovnou péči – </a:t>
            </a:r>
          </a:p>
          <a:p>
            <a:r>
              <a:rPr lang="cs-CZ" dirty="0" smtClean="0"/>
              <a:t>Střediska výchovné péče, které v oblasti prevence rizikového chování </a:t>
            </a:r>
          </a:p>
          <a:p>
            <a:r>
              <a:rPr lang="cs-CZ" dirty="0" smtClean="0"/>
              <a:t>sehrávají důležitou roli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45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000" b="1" dirty="0" smtClean="0"/>
              <a:t>	</a:t>
            </a:r>
            <a:r>
              <a:rPr lang="cs-CZ" sz="3400" b="1" dirty="0" smtClean="0"/>
              <a:t>Legislativa </a:t>
            </a:r>
            <a:r>
              <a:rPr lang="cs-CZ" sz="3400" b="1" dirty="0"/>
              <a:t>v oblasti primární prevence</a:t>
            </a:r>
          </a:p>
          <a:p>
            <a:endParaRPr lang="cs-CZ" sz="33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dirty="0"/>
              <a:t>Zákon č. 561/2004 Sb.,</a:t>
            </a:r>
            <a:r>
              <a:rPr lang="cs-CZ" sz="2600" dirty="0"/>
              <a:t> o předškolním, základním, středním, vyšším odborném </a:t>
            </a:r>
            <a:r>
              <a:rPr lang="cs-CZ" sz="2600" dirty="0" smtClean="0"/>
              <a:t>a </a:t>
            </a:r>
            <a:r>
              <a:rPr lang="cs-CZ" sz="2600" dirty="0"/>
              <a:t>jiném vzdělávání </a:t>
            </a:r>
            <a:r>
              <a:rPr lang="cs-CZ" sz="2600" b="1" dirty="0"/>
              <a:t>(školský zákon)  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cs-CZ" sz="2600" dirty="0"/>
          </a:p>
          <a:p>
            <a:pPr algn="just">
              <a:lnSpc>
                <a:spcPct val="80000"/>
              </a:lnSpc>
              <a:defRPr/>
            </a:pPr>
            <a:r>
              <a:rPr lang="cs-CZ" sz="2600" b="1" dirty="0"/>
              <a:t>Vyhláška č. 72/2005 Sb.,</a:t>
            </a:r>
            <a:r>
              <a:rPr lang="cs-CZ" sz="2600" b="1" dirty="0">
                <a:solidFill>
                  <a:srgbClr val="922223"/>
                </a:solidFill>
              </a:rPr>
              <a:t> </a:t>
            </a:r>
            <a:r>
              <a:rPr lang="cs-CZ" sz="2600" dirty="0"/>
              <a:t>o poskytování poradenských služeb ve školách </a:t>
            </a:r>
            <a:r>
              <a:rPr lang="cs-CZ" sz="2600" dirty="0" smtClean="0"/>
              <a:t>a </a:t>
            </a:r>
            <a:r>
              <a:rPr lang="cs-CZ" sz="2600" dirty="0"/>
              <a:t>školských poradenských </a:t>
            </a:r>
            <a:r>
              <a:rPr lang="cs-CZ" sz="2600" dirty="0" smtClean="0"/>
              <a:t>zařízeních, v platném znění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9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1724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Obsah prezentace</a:t>
            </a:r>
          </a:p>
          <a:p>
            <a:r>
              <a:rPr lang="cs-CZ" sz="2800" dirty="0" smtClean="0"/>
              <a:t>Role MŠMT v primární prevenci</a:t>
            </a:r>
          </a:p>
          <a:p>
            <a:r>
              <a:rPr lang="cs-CZ" sz="2800" dirty="0" smtClean="0"/>
              <a:t>Klíčové dokumenty primární prevence</a:t>
            </a:r>
          </a:p>
          <a:p>
            <a:r>
              <a:rPr lang="cs-CZ" sz="2800" dirty="0" smtClean="0"/>
              <a:t>Koordinace (horizontální a vertikální)</a:t>
            </a:r>
          </a:p>
          <a:p>
            <a:r>
              <a:rPr lang="cs-CZ" sz="2800" dirty="0" smtClean="0"/>
              <a:t>Rizikové chování a jeho členění</a:t>
            </a:r>
          </a:p>
          <a:p>
            <a:r>
              <a:rPr lang="cs-CZ" sz="2800" dirty="0" smtClean="0"/>
              <a:t>Kvalita programů primární </a:t>
            </a:r>
            <a:r>
              <a:rPr lang="cs-CZ" sz="2800" dirty="0" smtClean="0"/>
              <a:t>prevence</a:t>
            </a:r>
          </a:p>
          <a:p>
            <a:r>
              <a:rPr lang="cs-CZ" sz="2800" dirty="0" smtClean="0"/>
              <a:t>Sběr dat v PP - výkaznictví</a:t>
            </a:r>
            <a:endParaRPr lang="cs-CZ" sz="2800" dirty="0" smtClean="0"/>
          </a:p>
          <a:p>
            <a:r>
              <a:rPr lang="cs-CZ" sz="2800" dirty="0" smtClean="0"/>
              <a:t>Legislativa v primární prevenci</a:t>
            </a:r>
          </a:p>
          <a:p>
            <a:r>
              <a:rPr lang="cs-CZ" sz="2800" dirty="0" smtClean="0"/>
              <a:t>Financování primární prevence</a:t>
            </a:r>
          </a:p>
          <a:p>
            <a:r>
              <a:rPr lang="cs-CZ" sz="2800" dirty="0" smtClean="0"/>
              <a:t>Autorita jako </a:t>
            </a:r>
            <a:r>
              <a:rPr lang="cs-CZ" sz="2800" dirty="0"/>
              <a:t>posilování sebedůvěry, </a:t>
            </a:r>
            <a:r>
              <a:rPr lang="cs-CZ" sz="2800" dirty="0" smtClean="0"/>
              <a:t>sebeúcty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   </a:t>
            </a:r>
            <a:r>
              <a:rPr lang="cs-CZ" sz="2800" dirty="0" smtClean="0"/>
              <a:t>a </a:t>
            </a:r>
            <a:r>
              <a:rPr lang="cs-CZ" sz="2800" dirty="0" smtClean="0"/>
              <a:t>sebevědomí </a:t>
            </a:r>
            <a:r>
              <a:rPr lang="cs-CZ" sz="2800" dirty="0" smtClean="0"/>
              <a:t>a vliv na bezpečí</a:t>
            </a: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89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8028384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Školský zákon</a:t>
            </a:r>
          </a:p>
          <a:p>
            <a:pPr marL="0" indent="0">
              <a:buNone/>
            </a:pPr>
            <a:r>
              <a:rPr lang="cs-CZ" dirty="0" smtClean="0"/>
              <a:t>§ 29 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cs-CZ" i="1" dirty="0"/>
              <a:t>1)</a:t>
            </a:r>
            <a:r>
              <a:rPr lang="cs-CZ" dirty="0"/>
              <a:t> Školy a školská zařízení jsou při vzdělávání a s ním přímo souvisejících činnostech a při poskytování školských služeb povinny přihlížet k základním fyziologickým potřebám dětí, žáků a studentů a </a:t>
            </a:r>
            <a:r>
              <a:rPr lang="cs-CZ" b="1" dirty="0"/>
              <a:t>vytvářet podmínky pro jejich zdravý vývoj a pro předcházení vzniku sociálně patologických jevů.</a:t>
            </a:r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</a:t>
            </a:r>
            <a:r>
              <a:rPr lang="cs-CZ" b="1" dirty="0"/>
              <a:t>Školy a školská zařízení zajišťují bezpečnost a ochranu zdraví dětí, žáků a studentů </a:t>
            </a:r>
            <a:r>
              <a:rPr lang="cs-CZ" dirty="0"/>
              <a:t>při vzdělávání a s ním přímo souvisejících činnostech a při poskytování školských služeb a poskytují žákům a studentům nezbytné informace k zajištění bezpečnosti a ochrany zdraví. 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endParaRPr lang="cs-CZ" dirty="0"/>
          </a:p>
        </p:txBody>
      </p:sp>
      <p:pic>
        <p:nvPicPr>
          <p:cNvPr id="3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8864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4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	Novelizace školského zákona – 1. 9. 2017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§ </a:t>
            </a:r>
            <a:r>
              <a:rPr lang="cs-CZ" b="1" dirty="0"/>
              <a:t>22a </a:t>
            </a:r>
            <a:r>
              <a:rPr lang="cs-CZ" b="1" dirty="0" smtClean="0"/>
              <a:t>- práva pedagogických </a:t>
            </a:r>
            <a:r>
              <a:rPr lang="cs-CZ" b="1" dirty="0"/>
              <a:t>pracovníků </a:t>
            </a:r>
            <a:endParaRPr lang="cs-CZ" b="1" dirty="0" smtClean="0"/>
          </a:p>
          <a:p>
            <a:pPr marL="0" indent="0">
              <a:buNone/>
            </a:pPr>
            <a:r>
              <a:rPr lang="cs-CZ" i="1" dirty="0"/>
              <a:t>a) na zajištění podmínek potřebných pro výkon jejich pedagogické činnosti, zejména na ochranu před fyzickým násilím nebo psychickým nátlakem ze strany dětí, žáků, studentů nebo zákonných zástupců dětí a žáků a dalších osob, které jsou v přímém kontaktu s pedagogickým pracovníkem ve škole,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22b - </a:t>
            </a:r>
            <a:r>
              <a:rPr lang="cs-CZ" b="1" dirty="0" smtClean="0"/>
              <a:t>povinnosti </a:t>
            </a:r>
            <a:r>
              <a:rPr lang="cs-CZ" b="1" dirty="0"/>
              <a:t>pedagogických pracovníků </a:t>
            </a:r>
          </a:p>
          <a:p>
            <a:pPr marL="0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chránit bezpečí a zdraví dítěte, žáka a studenta a předcházet všem formám rizikového chování ve školách a školských zařízeních</a:t>
            </a:r>
            <a:r>
              <a:rPr lang="cs-CZ" i="1" dirty="0" smtClean="0"/>
              <a:t>,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§ </a:t>
            </a:r>
            <a:r>
              <a:rPr lang="cs-CZ" b="1" dirty="0"/>
              <a:t>31 </a:t>
            </a:r>
            <a:r>
              <a:rPr lang="cs-CZ" b="1" dirty="0" smtClean="0"/>
              <a:t>- postup </a:t>
            </a:r>
            <a:r>
              <a:rPr lang="cs-CZ" b="1" dirty="0"/>
              <a:t>v případě zvláště závažných porušení povinností</a:t>
            </a:r>
            <a:r>
              <a:rPr lang="cs-CZ" dirty="0"/>
              <a:t> stanovených zákonem.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Pomůcka </a:t>
            </a:r>
            <a:r>
              <a:rPr lang="cs-CZ" altLang="cs-CZ" b="1" dirty="0"/>
              <a:t>k nově zakotveným právům a povinnostem pedagogických pracovníků a k povinnému vyloučení žáka nebo studenta </a:t>
            </a:r>
            <a:r>
              <a:rPr lang="cs-CZ" altLang="cs-CZ" dirty="0" smtClean="0"/>
              <a:t>– webové stránky MŠMT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40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Vyhláška č. 72/2005 Sb.,</a:t>
            </a:r>
            <a:r>
              <a:rPr lang="cs-CZ" b="1" dirty="0">
                <a:solidFill>
                  <a:srgbClr val="922223"/>
                </a:solidFill>
              </a:rPr>
              <a:t> </a:t>
            </a:r>
            <a:r>
              <a:rPr lang="cs-CZ" dirty="0"/>
              <a:t>o poskytování poradenských služeb ve školách a školských poradenských zařízeních, v platném znění</a:t>
            </a:r>
          </a:p>
          <a:p>
            <a:pPr marL="0" indent="0">
              <a:buNone/>
            </a:pPr>
            <a:r>
              <a:rPr lang="cs-CZ" dirty="0" smtClean="0"/>
              <a:t>§ 7: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Ředitel základní, střední a vyšší odborné školy zabezpečuje poskytování poradenských služeb ve škole školním poradenským pracovištěm, ve kterém působí zpravidla výchovný poradce a </a:t>
            </a:r>
            <a:r>
              <a:rPr lang="cs-CZ" b="1" dirty="0"/>
              <a:t>školní metodik </a:t>
            </a:r>
            <a:r>
              <a:rPr lang="cs-CZ" b="1" dirty="0" smtClean="0"/>
              <a:t>prevence</a:t>
            </a:r>
            <a:r>
              <a:rPr lang="cs-CZ" dirty="0" smtClean="0"/>
              <a:t>……</a:t>
            </a:r>
          </a:p>
          <a:p>
            <a:pPr marL="0" indent="0">
              <a:buNone/>
            </a:pPr>
            <a:r>
              <a:rPr lang="cs-CZ" dirty="0"/>
              <a:t>(2) Ve škole jsou zajišťovány poradenské služby v rozsahu odpovídajícím počtu a vzdělávacím potřebám žáků školy zaměřené zejména na </a:t>
            </a:r>
            <a:endParaRPr lang="cs-CZ" dirty="0" smtClean="0"/>
          </a:p>
          <a:p>
            <a:r>
              <a:rPr lang="cs-CZ" dirty="0" smtClean="0"/>
              <a:t>h) </a:t>
            </a:r>
            <a:r>
              <a:rPr lang="cs-CZ" dirty="0"/>
              <a:t>včasnou intervenci při aktuálních problémech u jednotlivých žáků a třídních kolektivů, </a:t>
            </a:r>
          </a:p>
          <a:p>
            <a:r>
              <a:rPr lang="cs-CZ" dirty="0"/>
              <a:t>i) </a:t>
            </a:r>
            <a:r>
              <a:rPr lang="cs-CZ" b="1" dirty="0"/>
              <a:t>předcházení všem formám rizikového chování včetně různých forem šikany a diskriminace, </a:t>
            </a:r>
            <a:r>
              <a:rPr lang="cs-CZ" b="1" dirty="0" smtClean="0"/>
              <a:t> </a:t>
            </a:r>
            <a:endParaRPr lang="cs-CZ" b="1" dirty="0"/>
          </a:p>
          <a:p>
            <a:r>
              <a:rPr lang="cs-CZ" dirty="0"/>
              <a:t>j) průběžné </a:t>
            </a:r>
            <a:r>
              <a:rPr lang="cs-CZ" b="1" dirty="0"/>
              <a:t>vyhodnocování účinnosti preventivních programů </a:t>
            </a:r>
            <a:r>
              <a:rPr lang="cs-CZ" dirty="0"/>
              <a:t>uskutečňovaných školou, </a:t>
            </a:r>
          </a:p>
          <a:p>
            <a:r>
              <a:rPr lang="cs-CZ" dirty="0"/>
              <a:t>k) metodickou podporu učitelům při použití psychologických a speciálně pedagogických postupů ve vzdělávací činnosti školy, </a:t>
            </a:r>
          </a:p>
          <a:p>
            <a:r>
              <a:rPr lang="cs-CZ" dirty="0"/>
              <a:t>l) spolupráci a komunikaci mezi školou a zákonnými zástupci,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m) spolupráci školy při poskytování poradenských služeb se školskými poradenskými zařízeními.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7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(3) Škola zpracovává a uskutečňuje program poradenských služeb ve škole, který zahrnuje popis a vymezení rozsahu činností pedagogických pracovníků uvedených v </a:t>
            </a:r>
            <a:r>
              <a:rPr lang="cs-CZ" u="sng" dirty="0">
                <a:hlinkClick r:id="rId2" action="ppaction://hlinkfile"/>
              </a:rPr>
              <a:t>odstavci 1</a:t>
            </a:r>
            <a:r>
              <a:rPr lang="cs-CZ" dirty="0"/>
              <a:t>, </a:t>
            </a:r>
            <a:r>
              <a:rPr lang="cs-CZ" b="1" dirty="0"/>
              <a:t>preventivní program školy </a:t>
            </a:r>
            <a:r>
              <a:rPr lang="cs-CZ" dirty="0"/>
              <a:t>včetně strategie předcházení školní neúspěšnosti, šikaně a dalším projevům rizikového chování.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2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Příloha č. 3 k vyhlášce č. 72/2005 Sb.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Standardní </a:t>
            </a:r>
            <a:r>
              <a:rPr lang="cs-CZ" dirty="0"/>
              <a:t>činnosti školy</a:t>
            </a:r>
          </a:p>
          <a:p>
            <a:r>
              <a:rPr lang="cs-CZ" dirty="0"/>
              <a:t>I. Standardní činnosti výchovného </a:t>
            </a:r>
            <a:r>
              <a:rPr lang="cs-CZ" dirty="0" smtClean="0"/>
              <a:t>poradce</a:t>
            </a:r>
          </a:p>
          <a:p>
            <a:r>
              <a:rPr lang="cs-CZ" b="1" dirty="0" smtClean="0"/>
              <a:t>II. Standardní </a:t>
            </a:r>
            <a:r>
              <a:rPr lang="cs-CZ" b="1" dirty="0"/>
              <a:t>činnosti školního metodika </a:t>
            </a:r>
            <a:r>
              <a:rPr lang="cs-CZ" b="1" dirty="0" smtClean="0"/>
              <a:t>prevence</a:t>
            </a:r>
          </a:p>
          <a:p>
            <a:r>
              <a:rPr lang="cs-CZ" dirty="0"/>
              <a:t>III. Standardní činnost školního psychologa</a:t>
            </a:r>
          </a:p>
          <a:p>
            <a:r>
              <a:rPr lang="cs-CZ" dirty="0"/>
              <a:t>IV. Standardní činnost školního speciálního pedagoga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/>
              <a:t>II. Standardní činnosti školního metodika prevence</a:t>
            </a:r>
          </a:p>
          <a:p>
            <a:pPr marL="0" indent="0">
              <a:buNone/>
            </a:pPr>
            <a:r>
              <a:rPr lang="cs-CZ" b="1" dirty="0" smtClean="0"/>
              <a:t>	I</a:t>
            </a:r>
            <a:r>
              <a:rPr lang="cs-CZ" b="1" dirty="0"/>
              <a:t>. Metodické a koordinační činnosti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II</a:t>
            </a:r>
            <a:r>
              <a:rPr lang="cs-CZ" b="1" dirty="0"/>
              <a:t>. Informační činnosti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III</a:t>
            </a:r>
            <a:r>
              <a:rPr lang="cs-CZ" b="1" dirty="0"/>
              <a:t>. Poradenské činnosti </a:t>
            </a:r>
            <a:r>
              <a:rPr lang="cs-CZ" b="1" dirty="0" smtClean="0"/>
              <a:t>–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1</a:t>
            </a:r>
            <a:r>
              <a:rPr lang="cs-CZ" dirty="0"/>
              <a:t>. Koordinace tvorby, kontrola, evaluace a participace při </a:t>
            </a:r>
            <a:r>
              <a:rPr lang="cs-CZ" dirty="0" smtClean="0"/>
              <a:t>	realizaci </a:t>
            </a:r>
            <a:r>
              <a:rPr lang="cs-CZ" dirty="0"/>
              <a:t>minimálního preventivního programu školy. </a:t>
            </a:r>
          </a:p>
          <a:p>
            <a:endParaRPr lang="cs-CZ" dirty="0"/>
          </a:p>
          <a:p>
            <a:endParaRPr lang="cs-CZ" b="1" dirty="0"/>
          </a:p>
        </p:txBody>
      </p:sp>
      <p:pic>
        <p:nvPicPr>
          <p:cNvPr id="3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92466"/>
            <a:ext cx="1999109" cy="199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18756"/>
            <a:ext cx="8028384" cy="53506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 smtClean="0"/>
              <a:t>Vyhláška 317/2005 Sb.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§ </a:t>
            </a:r>
            <a:r>
              <a:rPr lang="cs-CZ" b="1" dirty="0" smtClean="0"/>
              <a:t>9 Studium </a:t>
            </a:r>
            <a:r>
              <a:rPr lang="cs-CZ" b="1" dirty="0"/>
              <a:t>k výkonu specializovaných činností</a:t>
            </a:r>
          </a:p>
          <a:p>
            <a:pPr marL="0" indent="0">
              <a:buNone/>
            </a:pPr>
            <a:r>
              <a:rPr lang="cs-CZ" i="1" dirty="0"/>
              <a:t>(1)</a:t>
            </a:r>
            <a:r>
              <a:rPr lang="cs-CZ" dirty="0"/>
              <a:t> Studiem získává jeho absolvent další kvalifikační předpoklady pro výkon specializovaných činností, kterými jsou:</a:t>
            </a:r>
          </a:p>
          <a:p>
            <a:r>
              <a:rPr lang="cs-CZ" i="1" dirty="0"/>
              <a:t>a)</a:t>
            </a:r>
            <a:r>
              <a:rPr lang="cs-CZ" dirty="0"/>
              <a:t> koordinace v oblasti informačních a komunikačních technologií,</a:t>
            </a:r>
          </a:p>
          <a:p>
            <a:r>
              <a:rPr lang="cs-CZ" i="1" dirty="0"/>
              <a:t>b)</a:t>
            </a:r>
            <a:r>
              <a:rPr lang="cs-CZ" dirty="0"/>
              <a:t> tvorba a následná koordinace školních vzdělávacích programů a vzdělávacích programů vyšších odborných škol,</a:t>
            </a:r>
          </a:p>
          <a:p>
            <a:r>
              <a:rPr lang="cs-CZ" b="1" i="1" dirty="0"/>
              <a:t>c)</a:t>
            </a:r>
            <a:r>
              <a:rPr lang="cs-CZ" b="1" dirty="0"/>
              <a:t> prevence sociálně patologických jevů,</a:t>
            </a:r>
          </a:p>
          <a:p>
            <a:r>
              <a:rPr lang="cs-CZ" i="1" dirty="0"/>
              <a:t>d)</a:t>
            </a:r>
            <a:r>
              <a:rPr lang="cs-CZ" dirty="0"/>
              <a:t> specializovaná činnost v oblasti environmentální výchovy,</a:t>
            </a:r>
          </a:p>
          <a:p>
            <a:r>
              <a:rPr lang="cs-CZ" i="1" dirty="0"/>
              <a:t>e)</a:t>
            </a:r>
            <a:r>
              <a:rPr lang="cs-CZ" dirty="0"/>
              <a:t> specializovaná činnost speciálního pedagoga v oblasti školské logopedie, nebo</a:t>
            </a:r>
          </a:p>
          <a:p>
            <a:r>
              <a:rPr lang="cs-CZ" i="1" dirty="0"/>
              <a:t>f)</a:t>
            </a:r>
            <a:r>
              <a:rPr lang="cs-CZ" dirty="0"/>
              <a:t> specializovaná činnost v oblasti prostorové orientace zrakově postižených.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cs-CZ" b="1" i="1" dirty="0"/>
              <a:t>2)</a:t>
            </a:r>
            <a:r>
              <a:rPr lang="cs-CZ" b="1" dirty="0"/>
              <a:t> Studium v délce trvání nejméně 250 vyučovacích hodin se ukončuje obhajobou závěrečné písemné práce a závěrečnou zkouškou před komisí. Po jejím úspěšném složení získává absolvent osvědčení.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332656"/>
            <a:ext cx="6514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KDE ZÍSKÁ POTŘEBNOU KVALIFIKACI-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95536"/>
            <a:ext cx="1234480" cy="12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0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</a:p>
          <a:p>
            <a:r>
              <a:rPr lang="cs-CZ" dirty="0" smtClean="0"/>
              <a:t>Metodické pokyny MŠMT (závaznost)</a:t>
            </a:r>
          </a:p>
          <a:p>
            <a:r>
              <a:rPr lang="cs-CZ" dirty="0" smtClean="0"/>
              <a:t>Metodická doporučení MŠMT</a:t>
            </a:r>
          </a:p>
          <a:p>
            <a:r>
              <a:rPr lang="cs-CZ" dirty="0" smtClean="0"/>
              <a:t>Výstupy z projektů</a:t>
            </a:r>
          </a:p>
          <a:p>
            <a:r>
              <a:rPr lang="cs-CZ" dirty="0" smtClean="0"/>
              <a:t>Odborná literatura</a:t>
            </a:r>
          </a:p>
          <a:p>
            <a:r>
              <a:rPr lang="cs-CZ" dirty="0" smtClean="0"/>
              <a:t>Odborné časopisy (Prevence, Adiktologie)</a:t>
            </a:r>
          </a:p>
          <a:p>
            <a:r>
              <a:rPr lang="cs-CZ" dirty="0" smtClean="0"/>
              <a:t>Webové portály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75255" y="332656"/>
            <a:ext cx="6111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Z ČEHO MŮŽE ČERPAT INFORMACE-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903" y="855876"/>
            <a:ext cx="917510" cy="134898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35696" y="407707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>
                <a:hlinkClick r:id="rId3"/>
              </a:rPr>
              <a:t>www.msmt.cz</a:t>
            </a:r>
            <a:r>
              <a:rPr lang="cs-CZ" b="1" dirty="0"/>
              <a:t> </a:t>
            </a:r>
          </a:p>
          <a:p>
            <a:pPr>
              <a:buNone/>
              <a:defRPr/>
            </a:pPr>
            <a:r>
              <a:rPr lang="cs-CZ" b="1" dirty="0"/>
              <a:t>	</a:t>
            </a:r>
            <a:r>
              <a:rPr lang="cs-CZ" dirty="0"/>
              <a:t>(vzdělávání/speciální vzdělávání/prevence)</a:t>
            </a:r>
          </a:p>
          <a:p>
            <a:pPr>
              <a:defRPr/>
            </a:pPr>
            <a:r>
              <a:rPr lang="cs-CZ" b="1" dirty="0">
                <a:solidFill>
                  <a:srgbClr val="800000"/>
                </a:solidFill>
                <a:hlinkClick r:id="rId4"/>
              </a:rPr>
              <a:t>http://</a:t>
            </a:r>
            <a:r>
              <a:rPr lang="cs-CZ" b="1" dirty="0">
                <a:hlinkClick r:id="rId4"/>
              </a:rPr>
              <a:t>prevence-info.cz</a:t>
            </a:r>
            <a:r>
              <a:rPr lang="cs-CZ" b="1" dirty="0"/>
              <a:t> </a:t>
            </a:r>
          </a:p>
          <a:p>
            <a:pPr>
              <a:buNone/>
              <a:defRPr/>
            </a:pPr>
            <a:r>
              <a:rPr lang="cs-CZ" b="1" dirty="0"/>
              <a:t>	</a:t>
            </a:r>
            <a:r>
              <a:rPr lang="cs-CZ" dirty="0"/>
              <a:t>– informace, příklady dobré praxe, akce, registrace</a:t>
            </a:r>
          </a:p>
        </p:txBody>
      </p:sp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52" y="5097088"/>
            <a:ext cx="1226803" cy="1440160"/>
          </a:xfrm>
          <a:prstGeom prst="rect">
            <a:avLst/>
          </a:prstGeom>
        </p:spPr>
      </p:pic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90" y="2204864"/>
            <a:ext cx="2009663" cy="117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4886326"/>
            <a:ext cx="3096344" cy="1508102"/>
          </a:xfrm>
        </p:spPr>
      </p:pic>
      <p:sp>
        <p:nvSpPr>
          <p:cNvPr id="3" name="TextovéPole 2"/>
          <p:cNvSpPr txBox="1"/>
          <p:nvPr/>
        </p:nvSpPr>
        <p:spPr>
          <a:xfrm>
            <a:off x="2699792" y="332656"/>
            <a:ext cx="546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JAK LZE AKTIVITY FINANCOVAT-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855876"/>
            <a:ext cx="1202978" cy="160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475656" y="2276872"/>
            <a:ext cx="7539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 MŠMT – škola/organizace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MZ, MV, RVKPP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krajů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obcí?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Šablony ESF – vzdělávání ŠMP a dalších pedagogických pracovníků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064450" cy="5545361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b="1" dirty="0" smtClean="0"/>
              <a:t>  </a:t>
            </a:r>
            <a:r>
              <a:rPr lang="cs-CZ" sz="3000" b="1" dirty="0" smtClean="0"/>
              <a:t>Dotační programy na oblast primární prevence rizikového chování – rok 2017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1. Na </a:t>
            </a:r>
            <a:r>
              <a:rPr lang="cs-CZ" b="1" dirty="0"/>
              <a:t>realizaci aktivit v oblasti primární prevence </a:t>
            </a:r>
            <a:r>
              <a:rPr lang="cs-CZ" b="1" dirty="0" smtClean="0"/>
              <a:t>rizikového chování na rok 2017</a:t>
            </a: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Nová metodika </a:t>
            </a:r>
            <a:r>
              <a:rPr lang="cs-CZ" dirty="0"/>
              <a:t>MŠMT pro poskytování dotací ze SR na realizaci aktivit </a:t>
            </a:r>
            <a:r>
              <a:rPr lang="cs-CZ" dirty="0" smtClean="0"/>
              <a:t>v </a:t>
            </a:r>
            <a:r>
              <a:rPr lang="cs-CZ" dirty="0"/>
              <a:t>oblasti </a:t>
            </a:r>
            <a:r>
              <a:rPr lang="cs-CZ" dirty="0" smtClean="0"/>
              <a:t>prevence </a:t>
            </a:r>
            <a:r>
              <a:rPr lang="cs-CZ" dirty="0"/>
              <a:t>rizikového chování v období </a:t>
            </a:r>
            <a:r>
              <a:rPr lang="cs-CZ" dirty="0" smtClean="0"/>
              <a:t>2017 </a:t>
            </a:r>
            <a:r>
              <a:rPr lang="cs-CZ" dirty="0"/>
              <a:t>– </a:t>
            </a:r>
            <a:r>
              <a:rPr lang="cs-CZ" dirty="0" smtClean="0"/>
              <a:t>2020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Podpora programů dlouhodobé primární prevence rizikových projevů chování a projektů zaměřených na vzdělávání </a:t>
            </a:r>
            <a:br>
              <a:rPr lang="cs-CZ" dirty="0"/>
            </a:br>
            <a:r>
              <a:rPr lang="cs-CZ" dirty="0"/>
              <a:t>v oblasti primární prevence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Orientace na systémové projekty – dlouhodobé projekty řešící problematiku PPRCH komplexně a systémově.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Elektronizace systému a zjednodušení systému </a:t>
            </a:r>
            <a:br>
              <a:rPr lang="cs-CZ" dirty="0"/>
            </a:b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is-prevence.msmt.cz</a:t>
            </a:r>
            <a:endParaRPr lang="cs-CZ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Individuální a krajské 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Vyčleněno přibližně 20 mil. Kč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Rozděleno </a:t>
            </a:r>
            <a:r>
              <a:rPr lang="cs-CZ" dirty="0" smtClean="0">
                <a:solidFill>
                  <a:srgbClr val="000000"/>
                </a:solidFill>
              </a:rPr>
              <a:t>19.644.262,-  Kč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9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971550" y="1341438"/>
            <a:ext cx="8064500" cy="54006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  </a:t>
            </a:r>
            <a:r>
              <a:rPr lang="cs-CZ" altLang="cs-CZ" sz="3000" b="1" dirty="0" smtClean="0"/>
              <a:t>Dotační programy na oblast primární prevence rizikového chování – rok 2017</a:t>
            </a:r>
          </a:p>
          <a:p>
            <a:pPr algn="ctr" eaLnBrk="1" hangingPunct="1">
              <a:buFont typeface="Arial" charset="0"/>
              <a:buNone/>
            </a:pP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b="1" dirty="0" smtClean="0"/>
              <a:t>2. Bezpečné klima v českých školách na rok 2017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Vyčleněno přibližně 20 mil.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Rozděleno 10 551 911,-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Cílem dotačního programu je </a:t>
            </a:r>
            <a:r>
              <a:rPr lang="cs-CZ" altLang="cs-CZ" b="1" dirty="0" smtClean="0"/>
              <a:t>podpora aktivit škol a školských zařízení, které svou činností přispívají k nastolení a rozvoji bezpečného klimatu </a:t>
            </a:r>
            <a:br>
              <a:rPr lang="cs-CZ" altLang="cs-CZ" b="1" dirty="0" smtClean="0"/>
            </a:br>
            <a:r>
              <a:rPr lang="cs-CZ" altLang="cs-CZ" b="1" dirty="0" smtClean="0"/>
              <a:t>v českých školách.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37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5616" y="1556792"/>
            <a:ext cx="79208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MŠMT – gestor v oblasti primární prevence RCH</a:t>
            </a:r>
          </a:p>
          <a:p>
            <a:pPr>
              <a:buNone/>
            </a:pPr>
            <a:endParaRPr lang="cs-CZ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MŠMT je </a:t>
            </a:r>
            <a:r>
              <a:rPr lang="cs-CZ" sz="2400" b="1" dirty="0" smtClean="0"/>
              <a:t>gestorem</a:t>
            </a:r>
            <a:r>
              <a:rPr lang="cs-CZ" sz="2400" dirty="0" smtClean="0"/>
              <a:t> prevence rizikového chování u dětí a mládeže v České republice 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dirty="0" smtClean="0"/>
              <a:t>Koordinuje primární prevenci </a:t>
            </a:r>
            <a:r>
              <a:rPr lang="cs-CZ" sz="2400" b="1" dirty="0" smtClean="0"/>
              <a:t>všech forem rizikového chování u dětí a mládeže</a:t>
            </a:r>
            <a:r>
              <a:rPr lang="cs-CZ" sz="2400" dirty="0" smtClean="0"/>
              <a:t>: užívání návykových látek, agrese, šikana a </a:t>
            </a:r>
            <a:r>
              <a:rPr lang="cs-CZ" sz="2400" dirty="0" err="1" smtClean="0"/>
              <a:t>kyberšikana</a:t>
            </a:r>
            <a:r>
              <a:rPr lang="cs-CZ" sz="2400" dirty="0" smtClean="0"/>
              <a:t>, záškoláctví, poruchy příjmu potravy, rasismus a xenofobie, negativní působení sekt, sexuální rizikové chování, kriminální chování – krádeže, vandalismus, rizikové chování v dopravě, rizikové chování na sociálních sítích a další nové formy rizikového chování</a:t>
            </a: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9" y="1268760"/>
            <a:ext cx="7643192" cy="5328890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/>
              <a:t>Dotační programy na oblast primární prevence rizikového chování – rok </a:t>
            </a:r>
            <a:r>
              <a:rPr lang="cs-CZ" sz="3000" b="1" dirty="0" smtClean="0"/>
              <a:t>2018</a:t>
            </a:r>
            <a:endParaRPr lang="cs-CZ" sz="30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Na realizaci aktivit v oblasti primární prevence rizikového </a:t>
            </a:r>
            <a:r>
              <a:rPr lang="cs-CZ" b="1" dirty="0" smtClean="0"/>
              <a:t>chování </a:t>
            </a:r>
            <a:r>
              <a:rPr lang="cs-CZ" b="1" dirty="0"/>
              <a:t>na rok </a:t>
            </a:r>
            <a:r>
              <a:rPr lang="cs-CZ" b="1" dirty="0" smtClean="0"/>
              <a:t>2018</a:t>
            </a: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Nová metodika MŠMT pro poskytování dotací ze SR na realizaci aktivit v oblasti prevence rizikového chování v období 2017 – 2020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Individuální </a:t>
            </a:r>
            <a:r>
              <a:rPr lang="cs-CZ" dirty="0" smtClean="0"/>
              <a:t>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Krajské </a:t>
            </a:r>
            <a:r>
              <a:rPr lang="cs-CZ" dirty="0"/>
              <a:t>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Vyčleněno přibližně 20 mil. </a:t>
            </a:r>
            <a:r>
              <a:rPr lang="cs-CZ" dirty="0" smtClean="0"/>
              <a:t>Kč, požádáno o navýšení finančních prostředků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80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Přehled dotačního řízení MŠMT v letech 2013 – 2016</a:t>
            </a:r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187624" y="1772816"/>
          <a:ext cx="7632848" cy="4713446"/>
        </p:xfrm>
        <a:graphic>
          <a:graphicData uri="http://schemas.openxmlformats.org/drawingml/2006/table">
            <a:tbl>
              <a:tblPr/>
              <a:tblGrid>
                <a:gridCol w="720080"/>
                <a:gridCol w="1152128"/>
                <a:gridCol w="1832583"/>
                <a:gridCol w="1551793"/>
                <a:gridCol w="2376264"/>
              </a:tblGrid>
              <a:tr h="1242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 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podaných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projektů vyřazených z formálních důvodů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Celková částka dotace v Kč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164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19 256 954 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19 999 445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390 </a:t>
                      </a:r>
                    </a:p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(181 PP + 209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(10 PP + 13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 (125 PP + 165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30 196 173 (19.644.262 PP + 10 551 911 BK)</a:t>
                      </a:r>
                      <a:endParaRPr lang="cs-CZ" sz="17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7"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407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Vysvětlivky . PP – programy primární prevence, BK program Bezpečné klima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3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/>
          </p:nvPr>
        </p:nvGraphicFramePr>
        <p:xfrm>
          <a:off x="1619671" y="2780928"/>
          <a:ext cx="6336705" cy="3181262"/>
        </p:xfrm>
        <a:graphic>
          <a:graphicData uri="http://schemas.openxmlformats.org/drawingml/2006/table">
            <a:tbl>
              <a:tblPr/>
              <a:tblGrid>
                <a:gridCol w="1311575"/>
                <a:gridCol w="1186662"/>
                <a:gridCol w="1061751"/>
                <a:gridCol w="936839"/>
                <a:gridCol w="811927"/>
                <a:gridCol w="1027951"/>
              </a:tblGrid>
              <a:tr h="559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Druh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2015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2016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Dotace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celkem v Kč v roce 2017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Školy</a:t>
                      </a:r>
                      <a:r>
                        <a:rPr lang="cs-CZ" sz="1000" b="1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 školská zařízení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3 936 600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4 349 900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3 998 525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4 561 792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14 483 390 </a:t>
                      </a:r>
                    </a:p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( 3 931 479,- PP)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11 891 300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12 115 000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12 714 151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12 867 380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13 161 088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OPŘO a PŘO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236 500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399 483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225 400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Ostatní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2 478 900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3 088 400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2 144 795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2 344 873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2 551 695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18 543 300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19 553 300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19 256 954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19 999 445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30 196 173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03648" y="1268761"/>
            <a:ext cx="59766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Rozdělení dotačních prostředků podle druhu organizací v letech 2013 – 2016</a:t>
            </a:r>
          </a:p>
          <a:p>
            <a:endParaRPr lang="cs-CZ" sz="28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10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187624" y="1340775"/>
          <a:ext cx="7200800" cy="5775436"/>
        </p:xfrm>
        <a:graphic>
          <a:graphicData uri="http://schemas.openxmlformats.org/drawingml/2006/table">
            <a:tbl>
              <a:tblPr/>
              <a:tblGrid>
                <a:gridCol w="1565391"/>
                <a:gridCol w="1252313"/>
                <a:gridCol w="1147953"/>
                <a:gridCol w="1147953"/>
                <a:gridCol w="1043595"/>
                <a:gridCol w="1043595"/>
              </a:tblGrid>
              <a:tr h="5612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</a:t>
                      </a:r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Dotace celkem</a:t>
                      </a:r>
                      <a:r>
                        <a:rPr lang="pl-PL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 Kč v roce 2017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1562100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1 384 800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1 463 417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887 831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2.979.350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Jihomoravský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1781100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1 436 400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1 143 000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1 156 015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2.633.902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Karlovarský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350 460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299 676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306.211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Plzeňský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823 100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664 484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654 145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1.666.407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Ústecký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487 200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464 706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563 561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1.402.041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469 610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555 621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776.420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Praha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1 159 800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1 108 601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1 608 090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7.150.009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953100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2 065 900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1 560 400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478 684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3.093.073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1587800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1 100 000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1 175 222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741 086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1.481.731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598 172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490 094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1.272.065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Olomoucký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2126200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1 005 700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638 583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821 767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2.886.719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Moravskoslezský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1 431 700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1 410 253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1 411 426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2.138.284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Vysočina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2035200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1 719 200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1 341 000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631 788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1.363.781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Zlínský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1644500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826 763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719 429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1.046.180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17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Celostátní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2995000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4 704 200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6 042 283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7 980 233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2.979.350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19 256 954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19 999 446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30.196.173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6151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957">
                <a:tc gridSpan="2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427406"/>
              </p:ext>
            </p:extLst>
          </p:nvPr>
        </p:nvGraphicFramePr>
        <p:xfrm>
          <a:off x="1154907" y="1340774"/>
          <a:ext cx="749299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025"/>
                <a:gridCol w="904492"/>
                <a:gridCol w="990180"/>
                <a:gridCol w="964791"/>
                <a:gridCol w="964791"/>
                <a:gridCol w="964791"/>
                <a:gridCol w="875929"/>
              </a:tblGrid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2012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2014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součet 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Karlovarský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2 250 000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Plzeňský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4 100 000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Jihočeský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1 180 000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1 110 000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6 165 000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Liberecký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750 000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Ústecký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5 000 000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Hl. město Praha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6 775 000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6 990 000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7 010 000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7 960 000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37 735 000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Středočeský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881 000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441 000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711 330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1 730 586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3 763 916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Vysočina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868 000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2 073 000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*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2 500 000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8 441 000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Královehradecký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939 000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1 021 000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1 041 000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3 901 000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Pardubický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Olomoucký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1 000 000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Moravskoslezský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4 560 000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Zlínský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980 000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2 340 000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Jihomoravský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1 373 000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1 502 000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2 440 000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2 419 000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9 244 000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Celkem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15 892 000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15 145 000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14 310 000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19 632 330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24 270 586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89 249 916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0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75581"/>
              </p:ext>
            </p:extLst>
          </p:nvPr>
        </p:nvGraphicFramePr>
        <p:xfrm>
          <a:off x="1115616" y="1268760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3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/>
              <a:t>ESF </a:t>
            </a:r>
            <a:r>
              <a:rPr lang="cs-CZ" sz="3000" b="1" dirty="0"/>
              <a:t>šablony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Operační program </a:t>
            </a:r>
            <a:r>
              <a:rPr lang="cs-CZ" dirty="0"/>
              <a:t>Vzdělávání pro konkurenceschopnost </a:t>
            </a:r>
            <a:r>
              <a:rPr lang="cs-CZ" dirty="0" smtClean="0"/>
              <a:t> - tzv</a:t>
            </a:r>
            <a:r>
              <a:rPr lang="cs-CZ" dirty="0"/>
              <a:t>. šablony, tedy </a:t>
            </a:r>
            <a:r>
              <a:rPr lang="cs-CZ" dirty="0" smtClean="0"/>
              <a:t>realizace </a:t>
            </a:r>
            <a:r>
              <a:rPr lang="cs-CZ" dirty="0"/>
              <a:t>zjednodušených projektů.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Možnost financování  vzdělávání pedagogických pracovníků v oblasti primární prevence rizikového chování včetně specializačního vzdělávání pro školní metodiky prevence v rámci šablony na DVPP zaměřené na inkluzi v rozsahu min. 80 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Max. částka na projekt 300 tis. Kč. + částka podle počtu žáků (2 500,- Kč na žáka) - ZŠ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Projekty budou na 24 měsíců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Výzva pro ZŠ: únor 2018 – Šablony II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Výzva pro SŠ a VOŠ: prosinec 2018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Bližší informace:  </a:t>
            </a:r>
            <a:r>
              <a:rPr lang="cs-CZ" dirty="0"/>
              <a:t>webové stránky MŠMT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www.msmt.cz/strukturalni-fondy-1/vyzvy-op-vvv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66124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Naše </a:t>
            </a:r>
            <a:r>
              <a:rPr lang="cs-CZ" sz="2400" b="1" dirty="0"/>
              <a:t>hodnota jako člověka </a:t>
            </a:r>
            <a:endParaRPr lang="cs-CZ" sz="2400" b="1" dirty="0" smtClean="0"/>
          </a:p>
          <a:p>
            <a:pPr marL="0" indent="0">
              <a:buNone/>
            </a:pPr>
            <a:r>
              <a:rPr lang="cs-CZ" dirty="0" smtClean="0"/>
              <a:t>Hodně </a:t>
            </a:r>
            <a:r>
              <a:rPr lang="cs-CZ" dirty="0"/>
              <a:t>lidí se domnívá, že </a:t>
            </a:r>
            <a:r>
              <a:rPr lang="cs-CZ" dirty="0" smtClean="0"/>
              <a:t>naše hodnota jako člověka souvisí </a:t>
            </a:r>
            <a:r>
              <a:rPr lang="cs-CZ" dirty="0"/>
              <a:t>s tím, co dokážeme, zvládáme nebo jak dobře plníme jednotlivé funkce v našem životě. Je to omyl.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Naši skutečnou hodnotu určuje pomyslná </a:t>
            </a:r>
            <a:r>
              <a:rPr lang="cs-CZ" dirty="0" smtClean="0"/>
              <a:t>trojnožka:</a:t>
            </a:r>
          </a:p>
          <a:p>
            <a:r>
              <a:rPr lang="cs-CZ" dirty="0" smtClean="0"/>
              <a:t>sebedůvěry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sebeúcty </a:t>
            </a:r>
          </a:p>
          <a:p>
            <a:r>
              <a:rPr lang="cs-CZ" dirty="0" smtClean="0"/>
              <a:t>a </a:t>
            </a:r>
            <a:r>
              <a:rPr lang="cs-CZ" dirty="0"/>
              <a:t>sebevědomí,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respektive </a:t>
            </a:r>
            <a:r>
              <a:rPr lang="cs-CZ" dirty="0"/>
              <a:t>to, jak nám tyto věci vštípili v dětství rodiče, </a:t>
            </a:r>
            <a:r>
              <a:rPr lang="cs-CZ" dirty="0" smtClean="0"/>
              <a:t>učitelé, případně </a:t>
            </a:r>
            <a:r>
              <a:rPr lang="cs-CZ" dirty="0"/>
              <a:t>jak jsme si je dokázali později vybudovat vlastními silami.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Všechny části téhle trojnožky vyrůstají ze </a:t>
            </a:r>
            <a:r>
              <a:rPr lang="cs-CZ" b="1" dirty="0" err="1"/>
              <a:t>sebepřijetí</a:t>
            </a:r>
            <a:r>
              <a:rPr lang="cs-CZ" dirty="0"/>
              <a:t>, které se získává v dětství prostřednictvím toho, jestli nás rodiče dokázali milovat láskou podmíněnou nebo nepodmíněnou.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9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54461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Podmíněná a nepodmíněná láska</a:t>
            </a:r>
          </a:p>
          <a:p>
            <a:pPr marL="0" indent="0">
              <a:buNone/>
            </a:pPr>
            <a:r>
              <a:rPr lang="cs-CZ" dirty="0" smtClean="0"/>
              <a:t>Zatímco </a:t>
            </a:r>
            <a:r>
              <a:rPr lang="cs-CZ" dirty="0"/>
              <a:t>nepodmíněná láska nehledí na vzhled, problematickou povahu nebo výši IQ, podmíněná láska je dávána najevo jen při určitém chování dotyčného, v tomto případě dítěte.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Člověk</a:t>
            </a:r>
            <a:r>
              <a:rPr lang="cs-CZ" dirty="0"/>
              <a:t>, který nikdy nepoznal nepodmíněnou lásku:</a:t>
            </a:r>
          </a:p>
          <a:p>
            <a:r>
              <a:rPr lang="cs-CZ" dirty="0" smtClean="0"/>
              <a:t>nevěří </a:t>
            </a:r>
            <a:r>
              <a:rPr lang="cs-CZ" dirty="0"/>
              <a:t>si</a:t>
            </a:r>
          </a:p>
          <a:p>
            <a:r>
              <a:rPr lang="cs-CZ" dirty="0"/>
              <a:t>špatně reaguje na kritiku</a:t>
            </a:r>
          </a:p>
          <a:p>
            <a:r>
              <a:rPr lang="cs-CZ" dirty="0"/>
              <a:t>cítí se ohrožen jakýmkoliv konfliktem</a:t>
            </a:r>
          </a:p>
          <a:p>
            <a:r>
              <a:rPr lang="cs-CZ" dirty="0"/>
              <a:t>je zničený, když se na něj někdo zlobí</a:t>
            </a:r>
          </a:p>
          <a:p>
            <a:r>
              <a:rPr lang="cs-CZ" dirty="0"/>
              <a:t>často padá do propasti úzkosti a </a:t>
            </a:r>
            <a:r>
              <a:rPr lang="cs-CZ" dirty="0" smtClean="0"/>
              <a:t>deprese</a:t>
            </a:r>
          </a:p>
          <a:p>
            <a:r>
              <a:rPr lang="cs-CZ" dirty="0" smtClean="0"/>
              <a:t>je agresivní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1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73325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Úcta k sobě samému a k druhým lidem </a:t>
            </a: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tím "pevným bodem", který má rozhodující vliv na to, jaké budou naše vztahy s druhými lidmi. Psycholožka Virginia </a:t>
            </a:r>
            <a:r>
              <a:rPr lang="cs-CZ" dirty="0" err="1"/>
              <a:t>Satirová</a:t>
            </a:r>
            <a:r>
              <a:rPr lang="cs-CZ" dirty="0"/>
              <a:t>, autorka Knihy o rodině, na toto téma říká: "Když lidé sami sebe hodnotí nízko, očekávají, že je druzí budou podvádět, ušlapávat a podceňovat. Všude vidí nebezpečí a mají sklon k podceňování a ponižování ostatních. </a:t>
            </a:r>
            <a:endParaRPr lang="cs-CZ" dirty="0" smtClean="0"/>
          </a:p>
          <a:p>
            <a:pPr algn="just"/>
            <a:r>
              <a:rPr lang="cs-CZ" dirty="0" smtClean="0"/>
              <a:t>Ten</a:t>
            </a:r>
            <a:r>
              <a:rPr lang="cs-CZ" dirty="0"/>
              <a:t>, kdo sám sebe neumí mít skutečně rád, </a:t>
            </a:r>
            <a:r>
              <a:rPr lang="cs-CZ" b="1" dirty="0"/>
              <a:t>je střídavě ponížený a tyranský. </a:t>
            </a:r>
            <a:r>
              <a:rPr lang="cs-CZ" dirty="0"/>
              <a:t>Svaluje vinu za své jednání na druhé lidi. Když se objeví nějaký problém, hledá viníka." </a:t>
            </a:r>
            <a:endParaRPr lang="cs-CZ" dirty="0" smtClean="0"/>
          </a:p>
          <a:p>
            <a:pPr algn="just"/>
            <a:r>
              <a:rPr lang="cs-CZ" dirty="0" smtClean="0"/>
              <a:t>Virginie </a:t>
            </a:r>
            <a:r>
              <a:rPr lang="cs-CZ" dirty="0" err="1"/>
              <a:t>Satirová</a:t>
            </a:r>
            <a:r>
              <a:rPr lang="cs-CZ" dirty="0"/>
              <a:t> uvádí, že lidé, kteří mají v životě vážné problémy se školou, s alkoholismem, s promiskuitou, </a:t>
            </a:r>
            <a:r>
              <a:rPr lang="cs-CZ" dirty="0" smtClean="0"/>
              <a:t>s </a:t>
            </a:r>
            <a:r>
              <a:rPr lang="cs-CZ" dirty="0"/>
              <a:t>čímkoliv, </a:t>
            </a:r>
            <a:r>
              <a:rPr lang="cs-CZ" b="1" dirty="0"/>
              <a:t>nemají dostatečně vysokou hladinu sebeúcty.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1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Role MŠMT v oblasti primární prevence RCH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sz="2400" b="1" dirty="0" smtClean="0"/>
              <a:t>Koordinační</a:t>
            </a:r>
            <a:r>
              <a:rPr lang="cs-CZ" sz="2400" dirty="0" smtClean="0"/>
              <a:t> – spolupráce všech subjektů na horizontální (meziresortní) a vertikální úrovni, podpora vytváření vazeb a struktury subjektů realizujících či spolupodílejících se na vytyčených prioritách </a:t>
            </a:r>
          </a:p>
          <a:p>
            <a:pPr>
              <a:defRPr/>
            </a:pPr>
            <a:r>
              <a:rPr lang="cs-CZ" sz="2400" b="1" dirty="0" smtClean="0"/>
              <a:t>Koncepční</a:t>
            </a:r>
            <a:r>
              <a:rPr lang="cs-CZ" sz="2400" dirty="0" smtClean="0"/>
              <a:t> – stanovování základních strategií v daných oblastech, stanovení priorit a cílů na budoucí období</a:t>
            </a:r>
          </a:p>
          <a:p>
            <a:pPr>
              <a:defRPr/>
            </a:pPr>
            <a:r>
              <a:rPr lang="cs-CZ" sz="2400" b="1" dirty="0" smtClean="0"/>
              <a:t>Legislativní</a:t>
            </a:r>
            <a:r>
              <a:rPr lang="cs-CZ" sz="2400" dirty="0" smtClean="0"/>
              <a:t> – vytváření legislativních podmínek pro oblast primární prevence (návrhy novelizací právních předpisů, metodické pokyny a doporučení)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/>
              <a:t>Jak získat sebeúctu </a:t>
            </a:r>
          </a:p>
          <a:p>
            <a:pPr algn="just"/>
            <a:r>
              <a:rPr lang="cs-CZ" sz="2200" dirty="0"/>
              <a:t>Jak je možné vysokou sebeúctu získat? "Mějte v úctě i své špatné vlastnosti," říká V. </a:t>
            </a:r>
            <a:r>
              <a:rPr lang="cs-CZ" sz="2200" dirty="0" err="1"/>
              <a:t>Satirová</a:t>
            </a:r>
            <a:r>
              <a:rPr lang="cs-CZ" sz="2200" dirty="0"/>
              <a:t>. "Tím zabráníte, aby vás tato vlastnost ovládala. Neskrývejte ji před druhými ani před sebou. Nestyďte se za ni. Tím bude tato vlastnost ve vašem vědomí a pod vaší kontrolou a ne hluboko </a:t>
            </a:r>
            <a:r>
              <a:rPr lang="cs-CZ" sz="2200" dirty="0" smtClean="0"/>
              <a:t>v </a:t>
            </a:r>
            <a:r>
              <a:rPr lang="cs-CZ" sz="2200" dirty="0"/>
              <a:t>nevědomí. </a:t>
            </a:r>
            <a:endParaRPr lang="cs-CZ" sz="2200" dirty="0" smtClean="0"/>
          </a:p>
          <a:p>
            <a:pPr algn="just"/>
            <a:r>
              <a:rPr lang="cs-CZ" sz="2200" dirty="0" smtClean="0"/>
              <a:t>Učitel, </a:t>
            </a:r>
            <a:r>
              <a:rPr lang="cs-CZ" sz="2200" dirty="0"/>
              <a:t>který podlamuje sebeúctu svých </a:t>
            </a:r>
            <a:r>
              <a:rPr lang="cs-CZ" sz="2200" dirty="0" smtClean="0"/>
              <a:t>žáků, </a:t>
            </a:r>
            <a:r>
              <a:rPr lang="cs-CZ" sz="2200" dirty="0"/>
              <a:t>se k nim chová tak, že udržuje, </a:t>
            </a:r>
            <a:r>
              <a:rPr lang="cs-CZ" sz="2200" dirty="0" smtClean="0"/>
              <a:t> </a:t>
            </a:r>
            <a:r>
              <a:rPr lang="cs-CZ" sz="2200" dirty="0"/>
              <a:t>dokonce oceňuje nízký stupeň jejich sebeúcty. Tímto "mechanismem" se ve </a:t>
            </a:r>
            <a:r>
              <a:rPr lang="cs-CZ" sz="2200" dirty="0" smtClean="0"/>
              <a:t>třídě vytváří </a:t>
            </a:r>
            <a:r>
              <a:rPr lang="cs-CZ" sz="2200" dirty="0"/>
              <a:t>atmosféra a prostředí, které brání změnám. </a:t>
            </a:r>
            <a:r>
              <a:rPr lang="cs-CZ" sz="2200" dirty="0" err="1" smtClean="0"/>
              <a:t>Źáci</a:t>
            </a:r>
            <a:r>
              <a:rPr lang="cs-CZ" sz="2200" dirty="0" smtClean="0"/>
              <a:t> </a:t>
            </a:r>
            <a:r>
              <a:rPr lang="cs-CZ" sz="2200" dirty="0"/>
              <a:t>s nízkou sebeúctou a sebedůvěrou </a:t>
            </a:r>
            <a:r>
              <a:rPr lang="cs-CZ" sz="2200" dirty="0" smtClean="0"/>
              <a:t>mají </a:t>
            </a:r>
            <a:r>
              <a:rPr lang="cs-CZ" sz="2200" dirty="0"/>
              <a:t>ochromenou tvořivost, umí </a:t>
            </a:r>
            <a:r>
              <a:rPr lang="cs-CZ" sz="2200" dirty="0" smtClean="0"/>
              <a:t>možná poslechnout</a:t>
            </a:r>
            <a:r>
              <a:rPr lang="cs-CZ" sz="2200" dirty="0"/>
              <a:t>, ale ne se proaktivně přizpůsobovat a měnit. </a:t>
            </a:r>
          </a:p>
          <a:p>
            <a:pPr algn="just"/>
            <a:r>
              <a:rPr lang="cs-CZ" sz="2200" dirty="0"/>
              <a:t>Každý, kdo je respektován, je schopen a ochoten se změnit - změnit své postoje, postupy, názory, způsob uvažování, vztahy. </a:t>
            </a:r>
            <a:endParaRPr lang="cs-CZ" sz="2200" dirty="0" smtClean="0"/>
          </a:p>
          <a:p>
            <a:pPr algn="just"/>
            <a:r>
              <a:rPr lang="cs-CZ" sz="2200" dirty="0" smtClean="0"/>
              <a:t>Je </a:t>
            </a:r>
            <a:r>
              <a:rPr lang="cs-CZ" sz="2200" dirty="0"/>
              <a:t>zřejmé, že </a:t>
            </a:r>
            <a:r>
              <a:rPr lang="cs-CZ" sz="2200" dirty="0" smtClean="0"/>
              <a:t>dobrý pedagog </a:t>
            </a:r>
            <a:r>
              <a:rPr lang="cs-CZ" sz="2200" dirty="0"/>
              <a:t>nevystačí pouze s hlavou (s racionálním uvažováním), ale musí mít i srdce (emoční a vztahovou inteligenci). Aby dokázal </a:t>
            </a:r>
            <a:r>
              <a:rPr lang="cs-CZ" sz="2200" dirty="0" smtClean="0"/>
              <a:t>žáky </a:t>
            </a:r>
            <a:r>
              <a:rPr lang="cs-CZ" sz="2200" dirty="0"/>
              <a:t>dobře vést, musí k nim mít </a:t>
            </a:r>
            <a:r>
              <a:rPr lang="cs-CZ" sz="2200" dirty="0" smtClean="0"/>
              <a:t>k nim i </a:t>
            </a:r>
            <a:r>
              <a:rPr lang="cs-CZ" sz="2200" dirty="0"/>
              <a:t>dobrý vztah. Z dobrých </a:t>
            </a:r>
            <a:r>
              <a:rPr lang="cs-CZ" sz="2200" dirty="0" smtClean="0"/>
              <a:t>vztahů mají </a:t>
            </a:r>
            <a:r>
              <a:rPr lang="cs-CZ" sz="2200" dirty="0"/>
              <a:t>prospěch všichni: </a:t>
            </a:r>
            <a:r>
              <a:rPr lang="cs-CZ" sz="2200" dirty="0" smtClean="0"/>
              <a:t>škola, žáci, ostatní pedagogové , rodiče i učitel </a:t>
            </a:r>
            <a:r>
              <a:rPr lang="cs-CZ" sz="2200" dirty="0"/>
              <a:t>sám.</a:t>
            </a:r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9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268413"/>
            <a:ext cx="7993062" cy="5589587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Děkuji za pozornost.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Mgr. Vladimír Sklenář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Ministerstvo školství, mládeže a tělovýchovy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hlinkClick r:id="rId2"/>
              </a:rPr>
              <a:t>vladimir.sklenar@msmt.cz</a:t>
            </a: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8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Role MŠMT v oblasti primární prevence RCH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 marL="609600" indent="-609600">
              <a:defRPr/>
            </a:pPr>
            <a:r>
              <a:rPr lang="cs-CZ" sz="2400" b="1" dirty="0" smtClean="0"/>
              <a:t>Metodická a informační</a:t>
            </a:r>
            <a:r>
              <a:rPr lang="cs-CZ" sz="2400" dirty="0" smtClean="0"/>
              <a:t> – metodické vedení a předávání informací všem subjektům v rámci primární prevence, internetový informační komunikační systém</a:t>
            </a:r>
          </a:p>
          <a:p>
            <a:pPr marL="609600" indent="-609600">
              <a:defRPr/>
            </a:pPr>
            <a:r>
              <a:rPr lang="cs-CZ" sz="2400" b="1" dirty="0" smtClean="0"/>
              <a:t>Finanční podpora</a:t>
            </a:r>
            <a:r>
              <a:rPr lang="cs-CZ" sz="2400" dirty="0" smtClean="0"/>
              <a:t> vytváření materiálních, personálních a dalších podmínek nezbytných pro vlastní realizaci prevence ve školství (dotační řízení)</a:t>
            </a:r>
          </a:p>
          <a:p>
            <a:pPr marL="609600" indent="-609600">
              <a:defRPr/>
            </a:pPr>
            <a:r>
              <a:rPr lang="cs-CZ" sz="2400" b="1" dirty="0" smtClean="0"/>
              <a:t>Zabezpečení systému hodnocení kvality</a:t>
            </a:r>
            <a:r>
              <a:rPr lang="cs-CZ" sz="24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252784"/>
            <a:ext cx="7956376" cy="5560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NÁRODNÍ </a:t>
            </a:r>
            <a:r>
              <a:rPr lang="cs-CZ" sz="2400" b="1" dirty="0" smtClean="0"/>
              <a:t>STRATEGIE PRIMÁRNÍ </a:t>
            </a:r>
            <a:r>
              <a:rPr lang="cs-CZ" sz="2400" b="1" dirty="0"/>
              <a:t>PREVENCE RIZIKOVÉHO CHOVÁNÍ DĚTÍ A </a:t>
            </a:r>
            <a:r>
              <a:rPr lang="cs-CZ" sz="2400" b="1" dirty="0" smtClean="0"/>
              <a:t>MLÁDEŽE NA </a:t>
            </a:r>
            <a:r>
              <a:rPr lang="cs-CZ" sz="2400" b="1" dirty="0"/>
              <a:t>OBDOBÍ 2013 - 2018</a:t>
            </a:r>
            <a:endParaRPr lang="cs-CZ" sz="2400" dirty="0"/>
          </a:p>
          <a:p>
            <a:pPr>
              <a:defRPr/>
            </a:pPr>
            <a:r>
              <a:rPr lang="cs-CZ" dirty="0"/>
              <a:t>Časová působnost:  období 2013 – 2018 </a:t>
            </a:r>
          </a:p>
          <a:p>
            <a:pPr>
              <a:defRPr/>
            </a:pPr>
            <a:r>
              <a:rPr lang="cs-CZ" dirty="0"/>
              <a:t>Koncepční dokument provázaný s jinými strategickými dokumenty </a:t>
            </a:r>
          </a:p>
          <a:p>
            <a:pPr>
              <a:defRPr/>
            </a:pPr>
            <a:r>
              <a:rPr lang="cs-CZ" dirty="0"/>
              <a:t>Postupná implementace do krajských strategií a zpětně krajských plánů do strategie….</a:t>
            </a:r>
          </a:p>
          <a:p>
            <a:pPr marL="0" indent="0">
              <a:buNone/>
              <a:defRPr/>
            </a:pPr>
            <a:r>
              <a:rPr lang="cs-CZ" dirty="0"/>
              <a:t>Hlavní funkce</a:t>
            </a:r>
            <a:r>
              <a:rPr lang="cs-CZ" dirty="0" smtClean="0"/>
              <a:t>: Stanovit </a:t>
            </a:r>
            <a:r>
              <a:rPr lang="cs-CZ" dirty="0"/>
              <a:t>priority a cíle primární </a:t>
            </a:r>
            <a:r>
              <a:rPr lang="cs-CZ" dirty="0" smtClean="0"/>
              <a:t>prevence, popsat </a:t>
            </a:r>
            <a:r>
              <a:rPr lang="cs-CZ" dirty="0"/>
              <a:t>základní rámec primární prevence v </a:t>
            </a:r>
            <a:r>
              <a:rPr lang="cs-CZ" dirty="0" smtClean="0"/>
              <a:t>ČR, určit </a:t>
            </a:r>
            <a:r>
              <a:rPr lang="cs-CZ" dirty="0"/>
              <a:t>institucionální zodpovědnosti jednotlivých článků systému primární prevence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b="1" dirty="0" smtClean="0"/>
              <a:t>Příprava nové strategie 2019-24, 5 </a:t>
            </a:r>
            <a:r>
              <a:rPr lang="cs-CZ" b="1" dirty="0"/>
              <a:t>hlavních oblastí: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koordinace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legislativa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financování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vzdělávání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evaluace a informace</a:t>
            </a:r>
          </a:p>
          <a:p>
            <a:pPr marL="0" indent="0">
              <a:buNone/>
            </a:pPr>
            <a:r>
              <a:rPr lang="cs-CZ" b="1" dirty="0" smtClean="0"/>
              <a:t>PS: rezorty, KŠKP, MPP, ŠMP, NNO, VŠ………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268760"/>
            <a:ext cx="1231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5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1600" y="1516792"/>
            <a:ext cx="7603232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Metodické doporučení k primární prevenci rizikového chování u dětí a mládeže (Dokument MŠMT č.j.: 21291/2010-28)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Metodické </a:t>
            </a:r>
            <a:r>
              <a:rPr lang="cs-CZ" dirty="0"/>
              <a:t>doporučení Ministerstva školství, mládeže a tělovýchovy (dále jen MŠMT) k primární prevenci rizikového chování u dětí, žáků a studentů (dále jen „žák“) ve školách a školských zařízeních: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vymezuje </a:t>
            </a:r>
            <a:r>
              <a:rPr lang="cs-CZ" dirty="0"/>
              <a:t>aktuální terminologii, která je v souladu s terminologií v zemích EU a začlenění prevence do školního vzdělávacího programu a školního řádu,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popisuje </a:t>
            </a:r>
            <a:r>
              <a:rPr lang="cs-CZ" dirty="0"/>
              <a:t>jednotlivé instituce v systému prevence a úlohu </a:t>
            </a:r>
            <a:r>
              <a:rPr lang="cs-CZ" dirty="0" smtClean="0"/>
              <a:t>pedagogického </a:t>
            </a:r>
            <a:r>
              <a:rPr lang="cs-CZ" dirty="0"/>
              <a:t>pracovníka,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definuje </a:t>
            </a:r>
            <a:r>
              <a:rPr lang="cs-CZ" dirty="0"/>
              <a:t>Minimální preventivní program,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doporučuje </a:t>
            </a:r>
            <a:r>
              <a:rPr lang="cs-CZ" dirty="0"/>
              <a:t>postupy škol a školských zařízení při výskytu vybraných rizikových forem chování dětí a mládeže.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61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556792"/>
            <a:ext cx="813690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Přílohy: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Návykové látky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Rizikové chováni v dopravě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Poruchy příjmu potravy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Alkohol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Syndrom CAN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Školní šikanováni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Kyberšikana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Homofobie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Extremismus, rasismus, xenofobie, antisemitismus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Vandalismus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Záškoláctví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2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971600" y="1196752"/>
            <a:ext cx="8496944" cy="6264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12. Krádeže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13. Tabák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14. Krizové </a:t>
            </a:r>
            <a:r>
              <a:rPr lang="cs-CZ" dirty="0"/>
              <a:t>situace spojené s ohrožením násilím ve školním prostředí</a:t>
            </a:r>
          </a:p>
          <a:p>
            <a:pPr marL="0" indent="0">
              <a:buNone/>
            </a:pPr>
            <a:r>
              <a:rPr lang="cs-CZ" dirty="0" smtClean="0"/>
              <a:t>15</a:t>
            </a:r>
            <a:r>
              <a:rPr lang="cs-CZ" dirty="0"/>
              <a:t>. </a:t>
            </a:r>
            <a:r>
              <a:rPr lang="cs-CZ" dirty="0" err="1"/>
              <a:t>Netholismus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16. Sebepoškozování</a:t>
            </a:r>
          </a:p>
          <a:p>
            <a:pPr marL="0" indent="0">
              <a:buNone/>
            </a:pPr>
            <a:r>
              <a:rPr lang="cs-CZ" dirty="0"/>
              <a:t>17. Nové náboženské hnutí</a:t>
            </a:r>
          </a:p>
          <a:p>
            <a:pPr marL="0" indent="0">
              <a:buNone/>
            </a:pPr>
            <a:r>
              <a:rPr lang="cs-CZ" dirty="0"/>
              <a:t>18. Rizikové sexuální chování</a:t>
            </a:r>
          </a:p>
          <a:p>
            <a:pPr marL="0" indent="0">
              <a:buNone/>
            </a:pPr>
            <a:r>
              <a:rPr lang="cs-CZ" b="1" dirty="0"/>
              <a:t>19. Příslušnost k subkulturám</a:t>
            </a:r>
          </a:p>
          <a:p>
            <a:pPr marL="0" indent="0">
              <a:buNone/>
            </a:pPr>
            <a:r>
              <a:rPr lang="cs-CZ" b="1" dirty="0"/>
              <a:t>20. Domácí násilí</a:t>
            </a:r>
          </a:p>
          <a:p>
            <a:pPr marL="0" indent="0">
              <a:buNone/>
            </a:pPr>
            <a:r>
              <a:rPr lang="cs-CZ" b="1" dirty="0"/>
              <a:t>21. Hazardní hraní</a:t>
            </a:r>
          </a:p>
          <a:p>
            <a:pPr marL="0" indent="0">
              <a:buNone/>
            </a:pPr>
            <a:r>
              <a:rPr lang="cs-CZ" b="1" dirty="0"/>
              <a:t>22. </a:t>
            </a:r>
            <a:r>
              <a:rPr lang="cs-CZ" b="1" dirty="0" smtClean="0"/>
              <a:t>Dodržování pravidel prevence vzniku problémových situací týkajících se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žáků s PAS ve školách a školských zařízeních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Aktualizace a novelizace starších příloh od letošního roku.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966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2990</Words>
  <Application>Microsoft Office PowerPoint</Application>
  <PresentationFormat>Předvádění na obrazovce (4:3)</PresentationFormat>
  <Paragraphs>587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Roboto</vt:lpstr>
      <vt:lpstr>Wingdings</vt:lpstr>
      <vt:lpstr>Motiv systému Office</vt:lpstr>
      <vt:lpstr>Systém primární prevence MŠMT – aktuální dění  Bezpečné klima ve školách Pardubického kraje   Pardubice, 21. listopadu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Sklenář Vladimír</cp:lastModifiedBy>
  <cp:revision>140</cp:revision>
  <cp:lastPrinted>2017-10-19T07:59:04Z</cp:lastPrinted>
  <dcterms:created xsi:type="dcterms:W3CDTF">2013-10-09T10:41:53Z</dcterms:created>
  <dcterms:modified xsi:type="dcterms:W3CDTF">2017-11-16T07:16:20Z</dcterms:modified>
</cp:coreProperties>
</file>